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5"/>
  </p:notesMasterIdLst>
  <p:sldIdLst>
    <p:sldId id="256" r:id="rId2"/>
    <p:sldId id="544" r:id="rId3"/>
    <p:sldId id="545" r:id="rId4"/>
    <p:sldId id="546" r:id="rId5"/>
    <p:sldId id="552" r:id="rId6"/>
    <p:sldId id="547" r:id="rId7"/>
    <p:sldId id="549" r:id="rId8"/>
    <p:sldId id="550" r:id="rId9"/>
    <p:sldId id="551" r:id="rId10"/>
    <p:sldId id="548" r:id="rId11"/>
    <p:sldId id="259" r:id="rId12"/>
    <p:sldId id="468"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554" r:id="rId34"/>
    <p:sldId id="553" r:id="rId35"/>
    <p:sldId id="260" r:id="rId36"/>
    <p:sldId id="262" r:id="rId37"/>
    <p:sldId id="555" r:id="rId38"/>
    <p:sldId id="399" r:id="rId39"/>
    <p:sldId id="402" r:id="rId40"/>
    <p:sldId id="403" r:id="rId41"/>
    <p:sldId id="404" r:id="rId42"/>
    <p:sldId id="405" r:id="rId43"/>
    <p:sldId id="407" r:id="rId44"/>
    <p:sldId id="709" r:id="rId45"/>
    <p:sldId id="708" r:id="rId46"/>
    <p:sldId id="637" r:id="rId47"/>
    <p:sldId id="710" r:id="rId48"/>
    <p:sldId id="639" r:id="rId49"/>
    <p:sldId id="640" r:id="rId50"/>
    <p:sldId id="641" r:id="rId51"/>
    <p:sldId id="711" r:id="rId52"/>
    <p:sldId id="643" r:id="rId53"/>
    <p:sldId id="645" r:id="rId54"/>
    <p:sldId id="646" r:id="rId55"/>
    <p:sldId id="647" r:id="rId56"/>
    <p:sldId id="648" r:id="rId57"/>
    <p:sldId id="649" r:id="rId58"/>
    <p:sldId id="650" r:id="rId59"/>
    <p:sldId id="651" r:id="rId60"/>
    <p:sldId id="652" r:id="rId61"/>
    <p:sldId id="263" r:id="rId62"/>
    <p:sldId id="265" r:id="rId63"/>
    <p:sldId id="712" r:id="rId64"/>
    <p:sldId id="789" r:id="rId65"/>
    <p:sldId id="717" r:id="rId66"/>
    <p:sldId id="718" r:id="rId67"/>
    <p:sldId id="794" r:id="rId68"/>
    <p:sldId id="795" r:id="rId69"/>
    <p:sldId id="751" r:id="rId70"/>
    <p:sldId id="755" r:id="rId71"/>
    <p:sldId id="752" r:id="rId72"/>
    <p:sldId id="796" r:id="rId73"/>
    <p:sldId id="266" r:id="rId74"/>
    <p:sldId id="798" r:id="rId75"/>
    <p:sldId id="804" r:id="rId76"/>
    <p:sldId id="800" r:id="rId77"/>
    <p:sldId id="802" r:id="rId78"/>
    <p:sldId id="737" r:id="rId79"/>
    <p:sldId id="799" r:id="rId80"/>
    <p:sldId id="797" r:id="rId81"/>
    <p:sldId id="803" r:id="rId82"/>
    <p:sldId id="278" r:id="rId83"/>
    <p:sldId id="723" r:id="rId84"/>
    <p:sldId id="724" r:id="rId85"/>
    <p:sldId id="808" r:id="rId86"/>
    <p:sldId id="749" r:id="rId87"/>
    <p:sldId id="728" r:id="rId88"/>
    <p:sldId id="830" r:id="rId89"/>
    <p:sldId id="730" r:id="rId90"/>
    <p:sldId id="867" r:id="rId91"/>
    <p:sldId id="868" r:id="rId92"/>
    <p:sldId id="261" r:id="rId93"/>
    <p:sldId id="780" r:id="rId94"/>
    <p:sldId id="781" r:id="rId95"/>
    <p:sldId id="772" r:id="rId96"/>
    <p:sldId id="773" r:id="rId97"/>
    <p:sldId id="759" r:id="rId98"/>
    <p:sldId id="758" r:id="rId99"/>
    <p:sldId id="864" r:id="rId100"/>
    <p:sldId id="783" r:id="rId101"/>
    <p:sldId id="760" r:id="rId102"/>
    <p:sldId id="761" r:id="rId103"/>
    <p:sldId id="762" r:id="rId104"/>
    <p:sldId id="763" r:id="rId105"/>
    <p:sldId id="792" r:id="rId106"/>
    <p:sldId id="860" r:id="rId107"/>
    <p:sldId id="863" r:id="rId108"/>
    <p:sldId id="664" r:id="rId109"/>
    <p:sldId id="666" r:id="rId110"/>
    <p:sldId id="764" r:id="rId111"/>
    <p:sldId id="765" r:id="rId112"/>
    <p:sldId id="766" r:id="rId113"/>
    <p:sldId id="767" r:id="rId114"/>
    <p:sldId id="670" r:id="rId115"/>
    <p:sldId id="827" r:id="rId116"/>
    <p:sldId id="358" r:id="rId117"/>
    <p:sldId id="360" r:id="rId118"/>
    <p:sldId id="865" r:id="rId119"/>
    <p:sldId id="828" r:id="rId120"/>
    <p:sldId id="457" r:id="rId121"/>
    <p:sldId id="883" r:id="rId122"/>
    <p:sldId id="872" r:id="rId123"/>
    <p:sldId id="873" r:id="rId124"/>
    <p:sldId id="308" r:id="rId125"/>
    <p:sldId id="866" r:id="rId126"/>
    <p:sldId id="616" r:id="rId127"/>
    <p:sldId id="570" r:id="rId128"/>
    <p:sldId id="617" r:id="rId129"/>
    <p:sldId id="619" r:id="rId130"/>
    <p:sldId id="625" r:id="rId131"/>
    <p:sldId id="621" r:id="rId132"/>
    <p:sldId id="622" r:id="rId133"/>
    <p:sldId id="859" r:id="rId134"/>
    <p:sldId id="623" r:id="rId135"/>
    <p:sldId id="856" r:id="rId136"/>
    <p:sldId id="624" r:id="rId137"/>
    <p:sldId id="857" r:id="rId138"/>
    <p:sldId id="626" r:id="rId139"/>
    <p:sldId id="627" r:id="rId140"/>
    <p:sldId id="628" r:id="rId141"/>
    <p:sldId id="629" r:id="rId142"/>
    <p:sldId id="869" r:id="rId143"/>
    <p:sldId id="630" r:id="rId144"/>
    <p:sldId id="874" r:id="rId145"/>
    <p:sldId id="875" r:id="rId146"/>
    <p:sldId id="580" r:id="rId147"/>
    <p:sldId id="887" r:id="rId148"/>
    <p:sldId id="882" r:id="rId149"/>
    <p:sldId id="582" r:id="rId150"/>
    <p:sldId id="583" r:id="rId151"/>
    <p:sldId id="886" r:id="rId152"/>
    <p:sldId id="892" r:id="rId153"/>
    <p:sldId id="586" r:id="rId154"/>
    <p:sldId id="588" r:id="rId155"/>
    <p:sldId id="893" r:id="rId156"/>
    <p:sldId id="589" r:id="rId157"/>
    <p:sldId id="590" r:id="rId158"/>
    <p:sldId id="592" r:id="rId159"/>
    <p:sldId id="593" r:id="rId160"/>
    <p:sldId id="594" r:id="rId161"/>
    <p:sldId id="595" r:id="rId162"/>
    <p:sldId id="895" r:id="rId163"/>
    <p:sldId id="888" r:id="rId164"/>
    <p:sldId id="890" r:id="rId165"/>
    <p:sldId id="891" r:id="rId166"/>
    <p:sldId id="598" r:id="rId167"/>
    <p:sldId id="599" r:id="rId168"/>
    <p:sldId id="601" r:id="rId169"/>
    <p:sldId id="602" r:id="rId170"/>
    <p:sldId id="894" r:id="rId171"/>
    <p:sldId id="604" r:id="rId172"/>
    <p:sldId id="876" r:id="rId173"/>
    <p:sldId id="877" r:id="rId174"/>
    <p:sldId id="573" r:id="rId175"/>
    <p:sldId id="607" r:id="rId176"/>
    <p:sldId id="608" r:id="rId177"/>
    <p:sldId id="609" r:id="rId178"/>
    <p:sldId id="610" r:id="rId179"/>
    <p:sldId id="613" r:id="rId180"/>
    <p:sldId id="614" r:id="rId181"/>
    <p:sldId id="878" r:id="rId182"/>
    <p:sldId id="879" r:id="rId183"/>
    <p:sldId id="585" r:id="rId184"/>
    <p:sldId id="834" r:id="rId185"/>
    <p:sldId id="835" r:id="rId186"/>
    <p:sldId id="836" r:id="rId187"/>
    <p:sldId id="837" r:id="rId188"/>
    <p:sldId id="838" r:id="rId189"/>
    <p:sldId id="839" r:id="rId190"/>
    <p:sldId id="840" r:id="rId191"/>
    <p:sldId id="841" r:id="rId192"/>
    <p:sldId id="842" r:id="rId193"/>
    <p:sldId id="843" r:id="rId194"/>
    <p:sldId id="844" r:id="rId195"/>
    <p:sldId id="845" r:id="rId196"/>
    <p:sldId id="846" r:id="rId197"/>
    <p:sldId id="847" r:id="rId198"/>
    <p:sldId id="848" r:id="rId199"/>
    <p:sldId id="850" r:id="rId200"/>
    <p:sldId id="851" r:id="rId201"/>
    <p:sldId id="852" r:id="rId202"/>
    <p:sldId id="853" r:id="rId203"/>
    <p:sldId id="854" r:id="rId2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1C1B"/>
    <a:srgbClr val="16226A"/>
    <a:srgbClr val="203090"/>
    <a:srgbClr val="E6DA27"/>
    <a:srgbClr val="FCC30A"/>
    <a:srgbClr val="6F3504"/>
    <a:srgbClr val="68481B"/>
    <a:srgbClr val="1B3C23"/>
    <a:srgbClr val="966827"/>
    <a:srgbClr val="2D4B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1" autoAdjust="0"/>
    <p:restoredTop sz="94660"/>
  </p:normalViewPr>
  <p:slideViewPr>
    <p:cSldViewPr snapToGrid="0" snapToObjects="1">
      <p:cViewPr varScale="1">
        <p:scale>
          <a:sx n="90" d="100"/>
          <a:sy n="90" d="100"/>
        </p:scale>
        <p:origin x="-15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notesMaster" Target="notesMasters/notesMaster1.xml"/><Relationship Id="rId206" Type="http://schemas.openxmlformats.org/officeDocument/2006/relationships/printerSettings" Target="printerSettings/printerSettings1.bin"/><Relationship Id="rId207" Type="http://schemas.openxmlformats.org/officeDocument/2006/relationships/presProps" Target="presProps.xml"/><Relationship Id="rId208" Type="http://schemas.openxmlformats.org/officeDocument/2006/relationships/viewProps" Target="viewProps.xml"/><Relationship Id="rId209" Type="http://schemas.openxmlformats.org/officeDocument/2006/relationships/theme" Target="theme/theme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15F2BE50-6B22-0B43-A00B-9FED9105DFF2}" type="datetimeFigureOut">
              <a:rPr lang="en-US" smtClean="0"/>
              <a:pPr/>
              <a:t>7/3/17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F30C4A7D-3FDC-6144-879C-94BBC94BEFB3}" type="slidenum">
              <a:rPr lang="en-US" smtClean="0"/>
              <a:pPr/>
              <a:t>‹#›</a:t>
            </a:fld>
            <a:endParaRPr lang="en-US" dirty="0"/>
          </a:p>
        </p:txBody>
      </p:sp>
    </p:spTree>
    <p:extLst>
      <p:ext uri="{BB962C8B-B14F-4D97-AF65-F5344CB8AC3E}">
        <p14:creationId xmlns:p14="http://schemas.microsoft.com/office/powerpoint/2010/main" val="65660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29057" indent="-280406" eaLnBrk="0" hangingPunct="0">
              <a:defRPr>
                <a:solidFill>
                  <a:schemeClr val="tx1"/>
                </a:solidFill>
                <a:latin typeface="Arial" charset="0"/>
                <a:ea typeface="Arial" charset="0"/>
                <a:cs typeface="Arial" charset="0"/>
              </a:defRPr>
            </a:lvl2pPr>
            <a:lvl3pPr marL="1121626" indent="-224325" eaLnBrk="0" hangingPunct="0">
              <a:defRPr>
                <a:solidFill>
                  <a:schemeClr val="tx1"/>
                </a:solidFill>
                <a:latin typeface="Arial" charset="0"/>
                <a:ea typeface="Arial" charset="0"/>
                <a:cs typeface="Arial" charset="0"/>
              </a:defRPr>
            </a:lvl3pPr>
            <a:lvl4pPr marL="1570276" indent="-224325" eaLnBrk="0" hangingPunct="0">
              <a:defRPr>
                <a:solidFill>
                  <a:schemeClr val="tx1"/>
                </a:solidFill>
                <a:latin typeface="Arial" charset="0"/>
                <a:ea typeface="Arial" charset="0"/>
                <a:cs typeface="Arial" charset="0"/>
              </a:defRPr>
            </a:lvl4pPr>
            <a:lvl5pPr marL="2018927" indent="-224325" eaLnBrk="0" hangingPunct="0">
              <a:defRPr>
                <a:solidFill>
                  <a:schemeClr val="tx1"/>
                </a:solidFill>
                <a:latin typeface="Arial" charset="0"/>
                <a:ea typeface="Arial" charset="0"/>
                <a:cs typeface="Arial" charset="0"/>
              </a:defRPr>
            </a:lvl5pPr>
            <a:lvl6pPr marL="2467577" indent="-224325" eaLnBrk="0" fontAlgn="base" hangingPunct="0">
              <a:spcBef>
                <a:spcPct val="0"/>
              </a:spcBef>
              <a:spcAft>
                <a:spcPct val="0"/>
              </a:spcAft>
              <a:defRPr>
                <a:solidFill>
                  <a:schemeClr val="tx1"/>
                </a:solidFill>
                <a:latin typeface="Arial" charset="0"/>
                <a:ea typeface="Arial" charset="0"/>
                <a:cs typeface="Arial" charset="0"/>
              </a:defRPr>
            </a:lvl6pPr>
            <a:lvl7pPr marL="2916227" indent="-224325" eaLnBrk="0" fontAlgn="base" hangingPunct="0">
              <a:spcBef>
                <a:spcPct val="0"/>
              </a:spcBef>
              <a:spcAft>
                <a:spcPct val="0"/>
              </a:spcAft>
              <a:defRPr>
                <a:solidFill>
                  <a:schemeClr val="tx1"/>
                </a:solidFill>
                <a:latin typeface="Arial" charset="0"/>
                <a:ea typeface="Arial" charset="0"/>
                <a:cs typeface="Arial" charset="0"/>
              </a:defRPr>
            </a:lvl7pPr>
            <a:lvl8pPr marL="3364878" indent="-224325" eaLnBrk="0" fontAlgn="base" hangingPunct="0">
              <a:spcBef>
                <a:spcPct val="0"/>
              </a:spcBef>
              <a:spcAft>
                <a:spcPct val="0"/>
              </a:spcAft>
              <a:defRPr>
                <a:solidFill>
                  <a:schemeClr val="tx1"/>
                </a:solidFill>
                <a:latin typeface="Arial" charset="0"/>
                <a:ea typeface="Arial" charset="0"/>
                <a:cs typeface="Arial" charset="0"/>
              </a:defRPr>
            </a:lvl8pPr>
            <a:lvl9pPr marL="3813528" indent="-22432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74AA5AA-EBE2-BB42-9140-E31A2B306C5D}" type="slidenum">
              <a:rPr lang="en-US">
                <a:latin typeface="Arial"/>
                <a:cs typeface="Arial"/>
              </a:rPr>
              <a:pPr eaLnBrk="1" hangingPunct="1"/>
              <a:t>9</a:t>
            </a:fld>
            <a:endParaRPr lang="en-US" dirty="0">
              <a:latin typeface="Arial"/>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2531"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1CADEE8-B56B-4644-865C-F9B61EBADD2A}" type="slidenum">
              <a:rPr lang="en-US">
                <a:latin typeface="Arial"/>
              </a:rPr>
              <a:pPr eaLnBrk="1" hangingPunct="1"/>
              <a:t>64</a:t>
            </a:fld>
            <a:endParaRPr lang="en-US" dirty="0">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Social Engineering can occur in-person, over the phone, in emails or fake web pages.</a:t>
            </a:r>
          </a:p>
          <a:p>
            <a:pPr eaLnBrk="1" hangingPunct="1">
              <a:spcBef>
                <a:spcPct val="0"/>
              </a:spcBef>
            </a:pPr>
            <a:endParaRPr lang="en-US" dirty="0"/>
          </a:p>
          <a:p>
            <a:pPr eaLnBrk="1" hangingPunct="1">
              <a:spcBef>
                <a:spcPct val="0"/>
              </a:spcBef>
            </a:pPr>
            <a:r>
              <a:rPr lang="en-US" b="1" dirty="0"/>
              <a:t>Social Engineering: </a:t>
            </a:r>
            <a:r>
              <a:rPr lang="en-US" dirty="0"/>
              <a:t>non-technical or low-technology means - such as lies, impersonation, tricks, bribes, blackmail, and threats - used to attack information systems.</a:t>
            </a:r>
            <a:endParaRPr lang="en-US" b="1" dirty="0"/>
          </a:p>
          <a:p>
            <a:pPr eaLnBrk="1" hangingPunct="1">
              <a:spcBef>
                <a:spcPct val="0"/>
              </a:spcBef>
            </a:pPr>
            <a:endParaRPr lang="en-US" dirty="0"/>
          </a:p>
          <a:p>
            <a:pPr eaLnBrk="1" hangingPunct="1">
              <a:spcBef>
                <a:spcPct val="0"/>
              </a:spcBef>
            </a:pPr>
            <a:r>
              <a:rPr lang="en-US" dirty="0"/>
              <a:t>The next two slides discuss two types of Social Engineering: phishing and pharming.</a:t>
            </a:r>
          </a:p>
        </p:txBody>
      </p:sp>
      <p:sp>
        <p:nvSpPr>
          <p:cNvPr id="32771"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D78CF66-9A89-334B-82FA-14E9D1061ACF}" type="slidenum">
              <a:rPr lang="en-US">
                <a:latin typeface="Arial"/>
              </a:rPr>
              <a:pPr eaLnBrk="1" hangingPunct="1"/>
              <a:t>65</a:t>
            </a:fld>
            <a:endParaRPr lang="en-US"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4819"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77A8BAF-082F-CF41-858C-05E88050F1D3}" type="slidenum">
              <a:rPr lang="en-US">
                <a:latin typeface="Arial"/>
              </a:rPr>
              <a:pPr eaLnBrk="1" hangingPunct="1"/>
              <a:t>66</a:t>
            </a:fld>
            <a:endParaRPr lang="en-US" dirty="0">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2531"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1CADEE8-B56B-4644-865C-F9B61EBADD2A}" type="slidenum">
              <a:rPr lang="en-US">
                <a:latin typeface="Arial"/>
              </a:rPr>
              <a:pPr eaLnBrk="1" hangingPunct="1"/>
              <a:t>67</a:t>
            </a:fld>
            <a:endParaRPr lang="en-US" dirty="0">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29057" indent="-280406" eaLnBrk="0" hangingPunct="0">
              <a:defRPr>
                <a:solidFill>
                  <a:schemeClr val="tx1"/>
                </a:solidFill>
                <a:latin typeface="Arial" charset="0"/>
                <a:ea typeface="Arial" charset="0"/>
                <a:cs typeface="Arial" charset="0"/>
              </a:defRPr>
            </a:lvl2pPr>
            <a:lvl3pPr marL="1121626" indent="-224325" eaLnBrk="0" hangingPunct="0">
              <a:defRPr>
                <a:solidFill>
                  <a:schemeClr val="tx1"/>
                </a:solidFill>
                <a:latin typeface="Arial" charset="0"/>
                <a:ea typeface="Arial" charset="0"/>
                <a:cs typeface="Arial" charset="0"/>
              </a:defRPr>
            </a:lvl3pPr>
            <a:lvl4pPr marL="1570276" indent="-224325" eaLnBrk="0" hangingPunct="0">
              <a:defRPr>
                <a:solidFill>
                  <a:schemeClr val="tx1"/>
                </a:solidFill>
                <a:latin typeface="Arial" charset="0"/>
                <a:ea typeface="Arial" charset="0"/>
                <a:cs typeface="Arial" charset="0"/>
              </a:defRPr>
            </a:lvl4pPr>
            <a:lvl5pPr marL="2018927" indent="-224325" eaLnBrk="0" hangingPunct="0">
              <a:defRPr>
                <a:solidFill>
                  <a:schemeClr val="tx1"/>
                </a:solidFill>
                <a:latin typeface="Arial" charset="0"/>
                <a:ea typeface="Arial" charset="0"/>
                <a:cs typeface="Arial" charset="0"/>
              </a:defRPr>
            </a:lvl5pPr>
            <a:lvl6pPr marL="2467577" indent="-224325" eaLnBrk="0" fontAlgn="base" hangingPunct="0">
              <a:spcBef>
                <a:spcPct val="0"/>
              </a:spcBef>
              <a:spcAft>
                <a:spcPct val="0"/>
              </a:spcAft>
              <a:defRPr>
                <a:solidFill>
                  <a:schemeClr val="tx1"/>
                </a:solidFill>
                <a:latin typeface="Arial" charset="0"/>
                <a:ea typeface="Arial" charset="0"/>
                <a:cs typeface="Arial" charset="0"/>
              </a:defRPr>
            </a:lvl6pPr>
            <a:lvl7pPr marL="2916227" indent="-224325" eaLnBrk="0" fontAlgn="base" hangingPunct="0">
              <a:spcBef>
                <a:spcPct val="0"/>
              </a:spcBef>
              <a:spcAft>
                <a:spcPct val="0"/>
              </a:spcAft>
              <a:defRPr>
                <a:solidFill>
                  <a:schemeClr val="tx1"/>
                </a:solidFill>
                <a:latin typeface="Arial" charset="0"/>
                <a:ea typeface="Arial" charset="0"/>
                <a:cs typeface="Arial" charset="0"/>
              </a:defRPr>
            </a:lvl7pPr>
            <a:lvl8pPr marL="3364878" indent="-224325" eaLnBrk="0" fontAlgn="base" hangingPunct="0">
              <a:spcBef>
                <a:spcPct val="0"/>
              </a:spcBef>
              <a:spcAft>
                <a:spcPct val="0"/>
              </a:spcAft>
              <a:defRPr>
                <a:solidFill>
                  <a:schemeClr val="tx1"/>
                </a:solidFill>
                <a:latin typeface="Arial" charset="0"/>
                <a:ea typeface="Arial" charset="0"/>
                <a:cs typeface="Arial" charset="0"/>
              </a:defRPr>
            </a:lvl8pPr>
            <a:lvl9pPr marL="3813528" indent="-22432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42D93BE-18FC-FE49-8F4D-9764B6191C20}" type="slidenum">
              <a:rPr lang="en-US">
                <a:latin typeface="Arial"/>
                <a:cs typeface="Arial"/>
              </a:rPr>
              <a:pPr eaLnBrk="1" hangingPunct="1"/>
              <a:t>69</a:t>
            </a:fld>
            <a:endParaRPr lang="en-US" dirty="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6083"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F0655BA-253D-964E-BC90-319149DD0D69}" type="slidenum">
              <a:rPr lang="en-US">
                <a:latin typeface="Arial"/>
              </a:rPr>
              <a:pPr eaLnBrk="1" hangingPunct="1"/>
              <a:t>70</a:t>
            </a:fld>
            <a:endParaRPr lang="en-US" dirty="0">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29057" indent="-280406" eaLnBrk="0" hangingPunct="0">
              <a:defRPr>
                <a:solidFill>
                  <a:schemeClr val="tx1"/>
                </a:solidFill>
                <a:latin typeface="Arial" charset="0"/>
                <a:ea typeface="Arial" charset="0"/>
                <a:cs typeface="Arial" charset="0"/>
              </a:defRPr>
            </a:lvl2pPr>
            <a:lvl3pPr marL="1121626" indent="-224325" eaLnBrk="0" hangingPunct="0">
              <a:defRPr>
                <a:solidFill>
                  <a:schemeClr val="tx1"/>
                </a:solidFill>
                <a:latin typeface="Arial" charset="0"/>
                <a:ea typeface="Arial" charset="0"/>
                <a:cs typeface="Arial" charset="0"/>
              </a:defRPr>
            </a:lvl3pPr>
            <a:lvl4pPr marL="1570276" indent="-224325" eaLnBrk="0" hangingPunct="0">
              <a:defRPr>
                <a:solidFill>
                  <a:schemeClr val="tx1"/>
                </a:solidFill>
                <a:latin typeface="Arial" charset="0"/>
                <a:ea typeface="Arial" charset="0"/>
                <a:cs typeface="Arial" charset="0"/>
              </a:defRPr>
            </a:lvl4pPr>
            <a:lvl5pPr marL="2018927" indent="-224325" eaLnBrk="0" hangingPunct="0">
              <a:defRPr>
                <a:solidFill>
                  <a:schemeClr val="tx1"/>
                </a:solidFill>
                <a:latin typeface="Arial" charset="0"/>
                <a:ea typeface="Arial" charset="0"/>
                <a:cs typeface="Arial" charset="0"/>
              </a:defRPr>
            </a:lvl5pPr>
            <a:lvl6pPr marL="2467577" indent="-224325" eaLnBrk="0" fontAlgn="base" hangingPunct="0">
              <a:spcBef>
                <a:spcPct val="0"/>
              </a:spcBef>
              <a:spcAft>
                <a:spcPct val="0"/>
              </a:spcAft>
              <a:defRPr>
                <a:solidFill>
                  <a:schemeClr val="tx1"/>
                </a:solidFill>
                <a:latin typeface="Arial" charset="0"/>
                <a:ea typeface="Arial" charset="0"/>
                <a:cs typeface="Arial" charset="0"/>
              </a:defRPr>
            </a:lvl6pPr>
            <a:lvl7pPr marL="2916227" indent="-224325" eaLnBrk="0" fontAlgn="base" hangingPunct="0">
              <a:spcBef>
                <a:spcPct val="0"/>
              </a:spcBef>
              <a:spcAft>
                <a:spcPct val="0"/>
              </a:spcAft>
              <a:defRPr>
                <a:solidFill>
                  <a:schemeClr val="tx1"/>
                </a:solidFill>
                <a:latin typeface="Arial" charset="0"/>
                <a:ea typeface="Arial" charset="0"/>
                <a:cs typeface="Arial" charset="0"/>
              </a:defRPr>
            </a:lvl7pPr>
            <a:lvl8pPr marL="3364878" indent="-224325" eaLnBrk="0" fontAlgn="base" hangingPunct="0">
              <a:spcBef>
                <a:spcPct val="0"/>
              </a:spcBef>
              <a:spcAft>
                <a:spcPct val="0"/>
              </a:spcAft>
              <a:defRPr>
                <a:solidFill>
                  <a:schemeClr val="tx1"/>
                </a:solidFill>
                <a:latin typeface="Arial" charset="0"/>
                <a:ea typeface="Arial" charset="0"/>
                <a:cs typeface="Arial" charset="0"/>
              </a:defRPr>
            </a:lvl8pPr>
            <a:lvl9pPr marL="3813528" indent="-22432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6DA7675-E681-2243-8E67-723355A4578E}" type="slidenum">
              <a:rPr lang="en-US">
                <a:latin typeface="Arial"/>
                <a:cs typeface="Arial"/>
              </a:rPr>
              <a:pPr eaLnBrk="1" hangingPunct="1"/>
              <a:t>71</a:t>
            </a:fld>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29057" indent="-280406" eaLnBrk="0" hangingPunct="0">
              <a:defRPr>
                <a:solidFill>
                  <a:schemeClr val="tx1"/>
                </a:solidFill>
                <a:latin typeface="Arial" charset="0"/>
                <a:ea typeface="Arial" charset="0"/>
                <a:cs typeface="Arial" charset="0"/>
              </a:defRPr>
            </a:lvl2pPr>
            <a:lvl3pPr marL="1121626" indent="-224325" eaLnBrk="0" hangingPunct="0">
              <a:defRPr>
                <a:solidFill>
                  <a:schemeClr val="tx1"/>
                </a:solidFill>
                <a:latin typeface="Arial" charset="0"/>
                <a:ea typeface="Arial" charset="0"/>
                <a:cs typeface="Arial" charset="0"/>
              </a:defRPr>
            </a:lvl3pPr>
            <a:lvl4pPr marL="1570276" indent="-224325" eaLnBrk="0" hangingPunct="0">
              <a:defRPr>
                <a:solidFill>
                  <a:schemeClr val="tx1"/>
                </a:solidFill>
                <a:latin typeface="Arial" charset="0"/>
                <a:ea typeface="Arial" charset="0"/>
                <a:cs typeface="Arial" charset="0"/>
              </a:defRPr>
            </a:lvl4pPr>
            <a:lvl5pPr marL="2018927" indent="-224325" eaLnBrk="0" hangingPunct="0">
              <a:defRPr>
                <a:solidFill>
                  <a:schemeClr val="tx1"/>
                </a:solidFill>
                <a:latin typeface="Arial" charset="0"/>
                <a:ea typeface="Arial" charset="0"/>
                <a:cs typeface="Arial" charset="0"/>
              </a:defRPr>
            </a:lvl5pPr>
            <a:lvl6pPr marL="2467577" indent="-224325" eaLnBrk="0" fontAlgn="base" hangingPunct="0">
              <a:spcBef>
                <a:spcPct val="0"/>
              </a:spcBef>
              <a:spcAft>
                <a:spcPct val="0"/>
              </a:spcAft>
              <a:defRPr>
                <a:solidFill>
                  <a:schemeClr val="tx1"/>
                </a:solidFill>
                <a:latin typeface="Arial" charset="0"/>
                <a:ea typeface="Arial" charset="0"/>
                <a:cs typeface="Arial" charset="0"/>
              </a:defRPr>
            </a:lvl6pPr>
            <a:lvl7pPr marL="2916227" indent="-224325" eaLnBrk="0" fontAlgn="base" hangingPunct="0">
              <a:spcBef>
                <a:spcPct val="0"/>
              </a:spcBef>
              <a:spcAft>
                <a:spcPct val="0"/>
              </a:spcAft>
              <a:defRPr>
                <a:solidFill>
                  <a:schemeClr val="tx1"/>
                </a:solidFill>
                <a:latin typeface="Arial" charset="0"/>
                <a:ea typeface="Arial" charset="0"/>
                <a:cs typeface="Arial" charset="0"/>
              </a:defRPr>
            </a:lvl7pPr>
            <a:lvl8pPr marL="3364878" indent="-224325" eaLnBrk="0" fontAlgn="base" hangingPunct="0">
              <a:spcBef>
                <a:spcPct val="0"/>
              </a:spcBef>
              <a:spcAft>
                <a:spcPct val="0"/>
              </a:spcAft>
              <a:defRPr>
                <a:solidFill>
                  <a:schemeClr val="tx1"/>
                </a:solidFill>
                <a:latin typeface="Arial" charset="0"/>
                <a:ea typeface="Arial" charset="0"/>
                <a:cs typeface="Arial" charset="0"/>
              </a:defRPr>
            </a:lvl8pPr>
            <a:lvl9pPr marL="3813528" indent="-224325"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65A5D6-54C6-0949-AC7E-5B021C4089B9}" type="slidenum">
              <a:rPr lang="en-US">
                <a:latin typeface="Arial"/>
                <a:cs typeface="Arial"/>
              </a:rPr>
              <a:pPr eaLnBrk="1" hangingPunct="1"/>
              <a:t>72</a:t>
            </a:fld>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 typeface="Calibri" charset="0"/>
              <a:buAutoNum type="arabicPeriod"/>
            </a:pPr>
            <a:r>
              <a:rPr lang="en-US" dirty="0"/>
              <a:t>A pop-up blocker should be installed (many browsers have them as add-ons), but they do not always block all pop-ups</a:t>
            </a:r>
          </a:p>
          <a:p>
            <a:pPr marL="228600" indent="-228600" eaLnBrk="1" hangingPunct="1">
              <a:spcBef>
                <a:spcPct val="0"/>
              </a:spcBef>
              <a:buFont typeface="Calibri" charset="0"/>
              <a:buAutoNum type="arabicPeriod"/>
            </a:pPr>
            <a:endParaRPr lang="en-US" dirty="0"/>
          </a:p>
          <a:p>
            <a:pPr marL="228600" indent="-228600" eaLnBrk="1" hangingPunct="1">
              <a:spcBef>
                <a:spcPct val="0"/>
              </a:spcBef>
              <a:buFont typeface="Calibri" charset="0"/>
              <a:buAutoNum type="arabicPeriod"/>
            </a:pPr>
            <a:r>
              <a:rPr lang="en-US" dirty="0"/>
              <a:t>Do not respond to pop ups while working online.  For example, a malicious pop up message may say that you have a virus on the system.  Close it by clicking on X in the upper right corner. If you click OK, it might install spyware or other malicious code.</a:t>
            </a:r>
            <a:r>
              <a:rPr lang="ja-JP" altLang="en-US" dirty="0"/>
              <a:t>’</a:t>
            </a:r>
            <a:endParaRPr lang="en-US" dirty="0"/>
          </a:p>
          <a:p>
            <a:pPr marL="228600" indent="-228600" eaLnBrk="1" hangingPunct="1">
              <a:spcBef>
                <a:spcPct val="0"/>
              </a:spcBef>
              <a:buFont typeface="Calibri" charset="0"/>
              <a:buAutoNum type="arabicPeriod"/>
            </a:pPr>
            <a:endParaRPr lang="en-US" dirty="0"/>
          </a:p>
          <a:p>
            <a:pPr marL="228600" indent="-228600" eaLnBrk="1" hangingPunct="1">
              <a:spcBef>
                <a:spcPct val="0"/>
              </a:spcBef>
              <a:buFont typeface="Calibri" charset="0"/>
              <a:buAutoNum type="arabicPeriod"/>
            </a:pPr>
            <a:r>
              <a:rPr lang="en-US" dirty="0"/>
              <a:t>Infected USB drives are often left unattended by hackers in public places.  They intend for unsuspecting people to take the USB home or to the office and unknowingly install the worm or malicious code.</a:t>
            </a:r>
          </a:p>
        </p:txBody>
      </p:sp>
      <p:sp>
        <p:nvSpPr>
          <p:cNvPr id="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1D8062E-26FF-2F42-B6CD-7BF8F9DC60C2}" type="slidenum">
              <a:rPr lang="en-US">
                <a:latin typeface="Arial"/>
              </a:rPr>
              <a:pPr eaLnBrk="1" hangingPunct="1"/>
              <a:t>75</a:t>
            </a:fld>
            <a:endParaRPr lang="en-US" dirty="0">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Attackers are always creating new viruses, so it is important that anti-virus software stay updated. </a:t>
            </a:r>
          </a:p>
          <a:p>
            <a:pPr eaLnBrk="1" fontAlgn="auto" hangingPunct="1">
              <a:spcBef>
                <a:spcPts val="0"/>
              </a:spcBef>
              <a:spcAft>
                <a:spcPts val="0"/>
              </a:spcAft>
              <a:defRPr/>
            </a:pPr>
            <a:endParaRPr lang="en-US" dirty="0" smtClean="0">
              <a:ea typeface="+mn-ea"/>
            </a:endParaRPr>
          </a:p>
          <a:p>
            <a:pPr marL="228600" indent="-228600" eaLnBrk="1" fontAlgn="auto" hangingPunct="1">
              <a:spcBef>
                <a:spcPts val="0"/>
              </a:spcBef>
              <a:spcAft>
                <a:spcPts val="0"/>
              </a:spcAft>
              <a:buFont typeface="+mj-lt"/>
              <a:buAutoNum type="arabicPeriod"/>
              <a:defRPr/>
            </a:pPr>
            <a:r>
              <a:rPr lang="en-US" dirty="0" smtClean="0">
                <a:ea typeface="+mn-ea"/>
              </a:rPr>
              <a:t>Anti-virus and anti-spyware software should be updated on a regular basis.</a:t>
            </a:r>
          </a:p>
          <a:p>
            <a:pPr marL="228600" indent="-228600" eaLnBrk="1" fontAlgn="auto" hangingPunct="1">
              <a:spcBef>
                <a:spcPts val="0"/>
              </a:spcBef>
              <a:spcAft>
                <a:spcPts val="0"/>
              </a:spcAft>
              <a:buFont typeface="+mj-lt"/>
              <a:buAutoNum type="arabicPeriod"/>
              <a:defRPr/>
            </a:pPr>
            <a:r>
              <a:rPr lang="en-US" dirty="0" smtClean="0">
                <a:ea typeface="+mn-ea"/>
              </a:rPr>
              <a:t>Anti-virus should be set to auto update at 12 midnight and then do a scan at 12:30.</a:t>
            </a:r>
          </a:p>
          <a:p>
            <a:pPr marL="228600" indent="-228600" eaLnBrk="1" fontAlgn="auto" hangingPunct="1">
              <a:spcBef>
                <a:spcPts val="0"/>
              </a:spcBef>
              <a:spcAft>
                <a:spcPts val="0"/>
              </a:spcAft>
              <a:buFont typeface="+mj-lt"/>
              <a:buAutoNum type="arabicPeriod"/>
              <a:defRPr/>
            </a:pPr>
            <a:r>
              <a:rPr lang="en-US" dirty="0" smtClean="0">
                <a:ea typeface="+mn-ea"/>
              </a:rPr>
              <a:t>Anti-spyware should be set to auto update at 2:30 am and then a full system scan should be done at 3:00 am, this procedure makes sure that only one activity is performed at a time.</a:t>
            </a:r>
          </a:p>
          <a:p>
            <a:pPr marL="228600" indent="-228600" eaLnBrk="1" fontAlgn="auto" hangingPunct="1">
              <a:spcBef>
                <a:spcPts val="0"/>
              </a:spcBef>
              <a:spcAft>
                <a:spcPts val="0"/>
              </a:spcAft>
              <a:buFont typeface="+mj-lt"/>
              <a:buAutoNum type="arabicPeriod"/>
              <a:defRPr/>
            </a:pPr>
            <a:r>
              <a:rPr lang="en-US" dirty="0" smtClean="0">
                <a:ea typeface="+mn-ea"/>
              </a:rPr>
              <a:t>If the employees work from home, they should also have anti-virus and anti-spyware installed on their home computers.</a:t>
            </a:r>
            <a:endParaRPr lang="en-US" dirty="0">
              <a:ea typeface="+mn-ea"/>
            </a:endParaRPr>
          </a:p>
        </p:txBody>
      </p:sp>
      <p:sp>
        <p:nvSpPr>
          <p:cNvPr id="55299"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3490E2B-1B8B-F249-A1D3-FF5F348030F8}" type="slidenum">
              <a:rPr lang="en-US">
                <a:latin typeface="Arial"/>
              </a:rPr>
              <a:pPr eaLnBrk="1" hangingPunct="1"/>
              <a:t>76</a:t>
            </a:fld>
            <a:endParaRPr lang="en-US"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922F923-85C0-4144-ABE7-93494B8A0E07}" type="slidenum">
              <a:rPr lang="en-US" b="0">
                <a:latin typeface="Arial"/>
              </a:rPr>
              <a:pPr eaLnBrk="1" hangingPunct="1"/>
              <a:t>46</a:t>
            </a:fld>
            <a:endParaRPr lang="en-US" b="0" dirty="0">
              <a:latin typeface="Aria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If you identify an individual in an area he/she is prohibited from entering,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Windows has automatic update features that should be turned on. </a:t>
            </a:r>
          </a:p>
          <a:p>
            <a:pPr eaLnBrk="1" fontAlgn="auto" hangingPunct="1">
              <a:spcBef>
                <a:spcPts val="0"/>
              </a:spcBef>
              <a:spcAft>
                <a:spcPts val="0"/>
              </a:spcAft>
              <a:defRPr/>
            </a:pPr>
            <a:endParaRPr lang="en-US" dirty="0" smtClean="0">
              <a:ea typeface="+mn-ea"/>
            </a:endParaRPr>
          </a:p>
          <a:p>
            <a:pPr marL="228600" indent="-228600" eaLnBrk="1" fontAlgn="auto" hangingPunct="1">
              <a:spcBef>
                <a:spcPts val="0"/>
              </a:spcBef>
              <a:spcAft>
                <a:spcPts val="0"/>
              </a:spcAft>
              <a:buFont typeface="+mj-lt"/>
              <a:buAutoNum type="arabicPeriod"/>
              <a:defRPr/>
            </a:pPr>
            <a:r>
              <a:rPr lang="en-US" dirty="0" smtClean="0">
                <a:ea typeface="+mn-ea"/>
              </a:rPr>
              <a:t>Operating system should be regularly updated with the latest patches and updates provided by the vendors.</a:t>
            </a:r>
          </a:p>
          <a:p>
            <a:pPr marL="228600" indent="-228600" eaLnBrk="1" fontAlgn="auto" hangingPunct="1">
              <a:spcBef>
                <a:spcPts val="0"/>
              </a:spcBef>
              <a:spcAft>
                <a:spcPts val="0"/>
              </a:spcAft>
              <a:buFont typeface="+mj-lt"/>
              <a:buAutoNum type="arabicPeriod"/>
              <a:defRPr/>
            </a:pPr>
            <a:r>
              <a:rPr lang="en-US" dirty="0" smtClean="0">
                <a:ea typeface="+mn-ea"/>
              </a:rPr>
              <a:t>Major software applications like Microsoft Office should also be regularly updated.</a:t>
            </a:r>
          </a:p>
          <a:p>
            <a:pPr marL="228600" indent="-228600" eaLnBrk="1" fontAlgn="auto" hangingPunct="1">
              <a:spcBef>
                <a:spcPts val="0"/>
              </a:spcBef>
              <a:spcAft>
                <a:spcPts val="0"/>
              </a:spcAft>
              <a:buFont typeface="+mj-lt"/>
              <a:buAutoNum type="arabicPeriod"/>
              <a:defRPr/>
            </a:pPr>
            <a:r>
              <a:rPr lang="en-US" dirty="0" smtClean="0">
                <a:ea typeface="+mn-ea"/>
              </a:rPr>
              <a:t>Other installed business applications should also be updated on a regular basis.</a:t>
            </a:r>
          </a:p>
          <a:p>
            <a:pPr eaLnBrk="1" fontAlgn="auto" hangingPunct="1">
              <a:spcBef>
                <a:spcPts val="0"/>
              </a:spcBef>
              <a:spcAft>
                <a:spcPts val="0"/>
              </a:spcAft>
              <a:defRPr/>
            </a:pPr>
            <a:endParaRPr lang="en-US" dirty="0" smtClean="0">
              <a:ea typeface="+mn-ea"/>
            </a:endParaRPr>
          </a:p>
          <a:p>
            <a:pPr eaLnBrk="1" fontAlgn="auto" hangingPunct="1">
              <a:spcBef>
                <a:spcPts val="0"/>
              </a:spcBef>
              <a:spcAft>
                <a:spcPts val="0"/>
              </a:spcAft>
              <a:defRPr/>
            </a:pPr>
            <a:r>
              <a:rPr lang="en-US" dirty="0" smtClean="0">
                <a:ea typeface="+mn-ea"/>
              </a:rPr>
              <a:t>Never use an admin account to surf the web, since in case of a compromise the malicious code would have admin rights.</a:t>
            </a:r>
          </a:p>
          <a:p>
            <a:pPr eaLnBrk="1" fontAlgn="auto" hangingPunct="1">
              <a:spcBef>
                <a:spcPts val="0"/>
              </a:spcBef>
              <a:spcAft>
                <a:spcPts val="0"/>
              </a:spcAft>
              <a:defRPr/>
            </a:pPr>
            <a:endParaRPr lang="en-US" dirty="0">
              <a:ea typeface="+mn-ea"/>
            </a:endParaRPr>
          </a:p>
        </p:txBody>
      </p:sp>
      <p:sp>
        <p:nvSpPr>
          <p:cNvPr id="59395"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7C9C282-F975-B94A-9ED6-C6016D277EE8}" type="slidenum">
              <a:rPr lang="en-US">
                <a:latin typeface="Arial"/>
              </a:rPr>
              <a:pPr eaLnBrk="1" hangingPunct="1"/>
              <a:t>77</a:t>
            </a:fld>
            <a:endParaRPr lang="en-US" dirty="0">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Bad passwords on top, good passwords on bottom.</a:t>
            </a:r>
          </a:p>
          <a:p>
            <a:pPr eaLnBrk="1" hangingPunct="1">
              <a:spcBef>
                <a:spcPct val="0"/>
              </a:spcBef>
            </a:pPr>
            <a:endParaRPr lang="en-US" dirty="0"/>
          </a:p>
          <a:p>
            <a:pPr eaLnBrk="1" hangingPunct="1">
              <a:spcBef>
                <a:spcPct val="0"/>
              </a:spcBef>
            </a:pPr>
            <a:r>
              <a:rPr lang="en-US" dirty="0"/>
              <a:t>Start with a word(s) and do some changes such as: abbreviating, keypad shift, intertwine letters, synonyms, etc.</a:t>
            </a:r>
          </a:p>
          <a:p>
            <a:pPr eaLnBrk="1" hangingPunct="1">
              <a:spcBef>
                <a:spcPct val="0"/>
              </a:spcBef>
            </a:pPr>
            <a:endParaRPr lang="en-US" dirty="0"/>
          </a:p>
        </p:txBody>
      </p:sp>
      <p:sp>
        <p:nvSpPr>
          <p:cNvPr id="61443"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E50A96F-0131-494F-85A6-E09AB7D5C574}" type="slidenum">
              <a:rPr lang="en-US">
                <a:latin typeface="Arial"/>
              </a:rPr>
              <a:pPr eaLnBrk="1" hangingPunct="1"/>
              <a:t>83</a:t>
            </a:fld>
            <a:endParaRPr lang="en-US" dirty="0">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rPr>
              <a:t>Other password creation techniques: </a:t>
            </a:r>
          </a:p>
          <a:p>
            <a:pPr marL="228600" indent="-228600" eaLnBrk="1" fontAlgn="auto" hangingPunct="1">
              <a:spcBef>
                <a:spcPts val="0"/>
              </a:spcBef>
              <a:spcAft>
                <a:spcPts val="0"/>
              </a:spcAft>
              <a:buFont typeface="+mj-lt"/>
              <a:buAutoNum type="arabicPeriod"/>
              <a:defRPr/>
            </a:pPr>
            <a:r>
              <a:rPr lang="en-US" dirty="0" smtClean="0">
                <a:ea typeface="+mn-ea"/>
              </a:rPr>
              <a:t>Combining words using symbols and numbers</a:t>
            </a:r>
          </a:p>
          <a:p>
            <a:pPr marL="228600" indent="-228600" eaLnBrk="1" fontAlgn="auto" hangingPunct="1">
              <a:spcBef>
                <a:spcPts val="0"/>
              </a:spcBef>
              <a:spcAft>
                <a:spcPts val="0"/>
              </a:spcAft>
              <a:buFont typeface="+mj-lt"/>
              <a:buAutoNum type="arabicPeriod"/>
              <a:defRPr/>
            </a:pPr>
            <a:r>
              <a:rPr lang="en-US" dirty="0" smtClean="0">
                <a:ea typeface="+mn-ea"/>
              </a:rPr>
              <a:t>Abbreviating a phrase</a:t>
            </a:r>
          </a:p>
          <a:p>
            <a:pPr marL="228600" indent="-228600" eaLnBrk="1" fontAlgn="auto" hangingPunct="1">
              <a:spcBef>
                <a:spcPts val="0"/>
              </a:spcBef>
              <a:spcAft>
                <a:spcPts val="0"/>
              </a:spcAft>
              <a:buFont typeface="+mj-lt"/>
              <a:buAutoNum type="arabicPeriod"/>
              <a:defRPr/>
            </a:pPr>
            <a:r>
              <a:rPr lang="en-US" dirty="0" smtClean="0">
                <a:ea typeface="+mn-ea"/>
              </a:rPr>
              <a:t>Using music lyrics, poems or quotes</a:t>
            </a:r>
            <a:endParaRPr lang="en-US" dirty="0">
              <a:ea typeface="+mn-ea"/>
            </a:endParaRPr>
          </a:p>
        </p:txBody>
      </p:sp>
      <p:sp>
        <p:nvSpPr>
          <p:cNvPr id="63491"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50E6B3A-5094-694E-A884-686BBDB24BB5}" type="slidenum">
              <a:rPr lang="en-US">
                <a:latin typeface="Arial"/>
              </a:rPr>
              <a:pPr eaLnBrk="1" hangingPunct="1"/>
              <a:t>84</a:t>
            </a:fld>
            <a:endParaRPr lang="en-US" dirty="0">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228600" indent="-228600" eaLnBrk="1" fontAlgn="auto" hangingPunct="1">
              <a:spcBef>
                <a:spcPts val="0"/>
              </a:spcBef>
              <a:spcAft>
                <a:spcPts val="0"/>
              </a:spcAft>
              <a:buFont typeface="+mj-lt"/>
              <a:buAutoNum type="arabicPeriod"/>
              <a:defRPr/>
            </a:pPr>
            <a:r>
              <a:rPr lang="en-US" dirty="0" smtClean="0">
                <a:ea typeface="+mn-ea"/>
              </a:rPr>
              <a:t>Backup should be done (at least)once a week. If possible, store to a removable media.</a:t>
            </a:r>
          </a:p>
          <a:p>
            <a:pPr marL="228600" indent="-228600" eaLnBrk="1" fontAlgn="auto" hangingPunct="1">
              <a:spcBef>
                <a:spcPts val="0"/>
              </a:spcBef>
              <a:spcAft>
                <a:spcPts val="0"/>
              </a:spcAft>
              <a:buFont typeface="+mj-lt"/>
              <a:buAutoNum type="arabicPeriod"/>
              <a:defRPr/>
            </a:pPr>
            <a:r>
              <a:rPr lang="en-US" dirty="0" smtClean="0">
                <a:ea typeface="+mn-ea"/>
              </a:rPr>
              <a:t>The removable media should be big enough to hold 52 weeks of backup (e.g., 500GB).</a:t>
            </a:r>
          </a:p>
          <a:p>
            <a:pPr marL="228600" indent="-228600" eaLnBrk="1" fontAlgn="auto" hangingPunct="1">
              <a:spcBef>
                <a:spcPts val="0"/>
              </a:spcBef>
              <a:spcAft>
                <a:spcPts val="0"/>
              </a:spcAft>
              <a:buFont typeface="+mj-lt"/>
              <a:buAutoNum type="arabicPeriod"/>
              <a:defRPr/>
            </a:pPr>
            <a:r>
              <a:rPr lang="en-US" dirty="0" smtClean="0">
                <a:ea typeface="+mn-ea"/>
              </a:rPr>
              <a:t>Do a full backup once a month and store it in offsite location.  This would be useful in case of a disaster in your office (fire, theft, flood, etc). On the removable media create 12 folders for each month.</a:t>
            </a:r>
          </a:p>
          <a:p>
            <a:pPr marL="228600" indent="-228600" eaLnBrk="1" fontAlgn="auto" hangingPunct="1">
              <a:spcBef>
                <a:spcPts val="0"/>
              </a:spcBef>
              <a:spcAft>
                <a:spcPts val="0"/>
              </a:spcAft>
              <a:buFont typeface="+mj-lt"/>
              <a:buAutoNum type="arabicPeriod"/>
              <a:defRPr/>
            </a:pPr>
            <a:r>
              <a:rPr lang="en-US" dirty="0" smtClean="0">
                <a:ea typeface="+mn-ea"/>
              </a:rPr>
              <a:t>Backup data should be tested periodically to ensure reliability. </a:t>
            </a:r>
          </a:p>
          <a:p>
            <a:pPr eaLnBrk="1" fontAlgn="auto" hangingPunct="1">
              <a:spcBef>
                <a:spcPts val="0"/>
              </a:spcBef>
              <a:spcAft>
                <a:spcPts val="0"/>
              </a:spcAft>
              <a:defRPr/>
            </a:pPr>
            <a:endParaRPr lang="en-US" dirty="0">
              <a:ea typeface="+mn-ea"/>
            </a:endParaRPr>
          </a:p>
        </p:txBody>
      </p:sp>
      <p:sp>
        <p:nvSpPr>
          <p:cNvPr id="73731"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EBC5A9E-D5C8-5045-BE86-357C9BBFAD24}" type="slidenum">
              <a:rPr lang="en-US">
                <a:latin typeface="Arial"/>
              </a:rPr>
              <a:pPr eaLnBrk="1" hangingPunct="1"/>
              <a:t>86</a:t>
            </a:fld>
            <a:endParaRPr lang="en-US" dirty="0">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C4A7D-3FDC-6144-879C-94BBC94BEFB3}" type="slidenum">
              <a:rPr lang="en-US" smtClean="0"/>
              <a:pPr/>
              <a:t>108</a:t>
            </a:fld>
            <a:endParaRPr lang="en-US" dirty="0"/>
          </a:p>
        </p:txBody>
      </p:sp>
    </p:spTree>
    <p:extLst>
      <p:ext uri="{BB962C8B-B14F-4D97-AF65-F5344CB8AC3E}">
        <p14:creationId xmlns:p14="http://schemas.microsoft.com/office/powerpoint/2010/main" val="2718388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C4A7D-3FDC-6144-879C-94BBC94BEFB3}" type="slidenum">
              <a:rPr lang="en-US" smtClean="0"/>
              <a:pPr/>
              <a:t>160</a:t>
            </a:fld>
            <a:endParaRPr lang="en-US" dirty="0"/>
          </a:p>
        </p:txBody>
      </p:sp>
    </p:spTree>
    <p:extLst>
      <p:ext uri="{BB962C8B-B14F-4D97-AF65-F5344CB8AC3E}">
        <p14:creationId xmlns:p14="http://schemas.microsoft.com/office/powerpoint/2010/main" val="24687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C4A7D-3FDC-6144-879C-94BBC94BEFB3}" type="slidenum">
              <a:rPr lang="en-US" smtClean="0"/>
              <a:pPr/>
              <a:t>175</a:t>
            </a:fld>
            <a:endParaRPr lang="en-US" dirty="0"/>
          </a:p>
        </p:txBody>
      </p:sp>
    </p:spTree>
    <p:extLst>
      <p:ext uri="{BB962C8B-B14F-4D97-AF65-F5344CB8AC3E}">
        <p14:creationId xmlns:p14="http://schemas.microsoft.com/office/powerpoint/2010/main" val="3134162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0C4A7D-3FDC-6144-879C-94BBC94BEFB3}" type="slidenum">
              <a:rPr lang="en-US" smtClean="0"/>
              <a:pPr/>
              <a:t>193</a:t>
            </a:fld>
            <a:endParaRPr lang="en-US" dirty="0"/>
          </a:p>
        </p:txBody>
      </p:sp>
    </p:spTree>
    <p:extLst>
      <p:ext uri="{BB962C8B-B14F-4D97-AF65-F5344CB8AC3E}">
        <p14:creationId xmlns:p14="http://schemas.microsoft.com/office/powerpoint/2010/main" val="1864397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922F923-85C0-4144-ABE7-93494B8A0E07}" type="slidenum">
              <a:rPr lang="en-US" b="0">
                <a:latin typeface="Arial"/>
              </a:rPr>
              <a:pPr eaLnBrk="1" hangingPunct="1"/>
              <a:t>47</a:t>
            </a:fld>
            <a:endParaRPr lang="en-US" b="0" dirty="0">
              <a:latin typeface="Aria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95C1560-88B3-DE43-AFD4-E33E455BD609}" type="slidenum">
              <a:rPr lang="en-US" b="0">
                <a:latin typeface="Arial"/>
              </a:rPr>
              <a:pPr eaLnBrk="1" hangingPunct="1"/>
              <a:t>48</a:t>
            </a:fld>
            <a:endParaRPr lang="en-US" b="0" dirty="0">
              <a:latin typeface="Aria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Look for suspicious persons which may include an individual wearing an overcoat on a 75 degree day, someone waiting in the hallway, someone asking for an employee that doesn</a:t>
            </a:r>
            <a:r>
              <a:rPr lang="ja-JP" altLang="en-US"/>
              <a:t>’</a:t>
            </a:r>
            <a:r>
              <a:rPr lang="en-US"/>
              <a:t>t work 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C49A8E5-7DA1-1A44-943F-B755C2D60AF4}" type="slidenum">
              <a:rPr lang="en-US" b="0">
                <a:latin typeface="Arial"/>
              </a:rPr>
              <a:pPr eaLnBrk="1" hangingPunct="1"/>
              <a:t>49</a:t>
            </a:fld>
            <a:endParaRPr lang="en-US" b="0" dirty="0">
              <a:latin typeface="Aria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a:t>Look for anyone that you</a:t>
            </a:r>
            <a:r>
              <a:rPr lang="ja-JP" altLang="en-US"/>
              <a:t>’</a:t>
            </a:r>
            <a:r>
              <a:rPr lang="en-US"/>
              <a:t>ve never seen in the building, peeking in offices, entering an office unescorted, someone that seems to be lost.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922F923-85C0-4144-ABE7-93494B8A0E07}" type="slidenum">
              <a:rPr lang="en-US" b="0">
                <a:latin typeface="Arial"/>
              </a:rPr>
              <a:pPr eaLnBrk="1" hangingPunct="1"/>
              <a:t>51</a:t>
            </a:fld>
            <a:endParaRPr lang="en-US" b="0" dirty="0">
              <a:latin typeface="Aria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777EA22-7D7E-6046-9A35-FFEDDCE0214E}" type="slidenum">
              <a:rPr lang="en-US" b="0">
                <a:latin typeface="Arial"/>
              </a:rPr>
              <a:pPr eaLnBrk="1" hangingPunct="1"/>
              <a:t>52</a:t>
            </a:fld>
            <a:endParaRPr lang="en-US" b="0" dirty="0">
              <a:latin typeface="Aria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1FDD0AB-0AC7-8047-916C-AD53691DA5AB}" type="slidenum">
              <a:rPr lang="en-US" b="0">
                <a:latin typeface="Arial"/>
              </a:rPr>
              <a:pPr eaLnBrk="1" hangingPunct="1"/>
              <a:t>60</a:t>
            </a:fld>
            <a:endParaRPr lang="en-US" b="0" dirty="0">
              <a:latin typeface="Aria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r>
              <a:rPr lang="en-US" sz="900"/>
              <a:t>Security personnel, the receptionist or a designated employee must adequately control the issuance and collection of visitor badges.</a:t>
            </a:r>
          </a:p>
          <a:p>
            <a:pPr eaLnBrk="1" hangingPunct="1"/>
            <a:r>
              <a:rPr lang="en-US" sz="900"/>
              <a:t>All visitors must be escorted and visibly display their visitor badge.</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2531"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1CADEE8-B56B-4644-865C-F9B61EBADD2A}" type="slidenum">
              <a:rPr lang="en-US">
                <a:latin typeface="Arial"/>
              </a:rPr>
              <a:pPr eaLnBrk="1" hangingPunct="1"/>
              <a:t>63</a:t>
            </a:fld>
            <a:endParaRPr lang="en-US"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875254-2EC3-CA45-B153-36E65F1C73AE}" type="datetimeFigureOut">
              <a:rPr lang="en-US" smtClean="0"/>
              <a:t>7/3/17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4114929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875254-2EC3-CA45-B153-36E65F1C73AE}" type="datetimeFigureOut">
              <a:rPr lang="en-US" smtClean="0"/>
              <a:t>7/3/17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8096959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875254-2EC3-CA45-B153-36E65F1C73AE}" type="datetimeFigureOut">
              <a:rPr lang="en-US" smtClean="0"/>
              <a:t>7/3/17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584162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838200" y="1905000"/>
            <a:ext cx="3810000" cy="4114800"/>
          </a:xfrm>
        </p:spPr>
        <p:txBody>
          <a:bodyPr/>
          <a:lstStyle/>
          <a:p>
            <a:pPr lvl="0"/>
            <a:endParaRPr lang="en-GB" noProof="0" smtClean="0"/>
          </a:p>
        </p:txBody>
      </p:sp>
      <p:sp>
        <p:nvSpPr>
          <p:cNvPr id="4" name="Text Placeholder 3"/>
          <p:cNvSpPr>
            <a:spLocks noGrp="1"/>
          </p:cNvSpPr>
          <p:nvPr>
            <p:ph type="body" sz="half" idx="2"/>
          </p:nvPr>
        </p:nvSpPr>
        <p:spPr>
          <a:xfrm>
            <a:off x="480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65"/>
          <p:cNvSpPr>
            <a:spLocks noGrp="1" noChangeArrowheads="1"/>
          </p:cNvSpPr>
          <p:nvPr>
            <p:ph type="dt" sz="half" idx="10"/>
          </p:nvPr>
        </p:nvSpPr>
        <p:spPr>
          <a:xfrm>
            <a:off x="685800" y="6248400"/>
            <a:ext cx="1905000" cy="457200"/>
          </a:xfrm>
          <a:prstGeom prst="rect">
            <a:avLst/>
          </a:prstGeom>
        </p:spPr>
        <p:txBody>
          <a:bodyPr/>
          <a:lstStyle>
            <a:lvl1pPr>
              <a:defRPr>
                <a:ea typeface="+mn-ea"/>
              </a:defRPr>
            </a:lvl1pPr>
          </a:lstStyle>
          <a:p>
            <a:pPr>
              <a:defRPr/>
            </a:pPr>
            <a:endParaRPr lang="en-GB"/>
          </a:p>
        </p:txBody>
      </p:sp>
      <p:sp>
        <p:nvSpPr>
          <p:cNvPr id="6" name="Rectangle 66"/>
          <p:cNvSpPr>
            <a:spLocks noGrp="1" noChangeArrowheads="1"/>
          </p:cNvSpPr>
          <p:nvPr>
            <p:ph type="ftr" sz="quarter" idx="11"/>
          </p:nvPr>
        </p:nvSpPr>
        <p:spPr>
          <a:xfrm>
            <a:off x="3124200" y="6248400"/>
            <a:ext cx="2895600" cy="457200"/>
          </a:xfrm>
          <a:prstGeom prst="rect">
            <a:avLst/>
          </a:prstGeom>
        </p:spPr>
        <p:txBody>
          <a:bodyPr/>
          <a:lstStyle>
            <a:lvl1pPr>
              <a:defRPr>
                <a:ea typeface="+mn-ea"/>
              </a:defRPr>
            </a:lvl1pPr>
          </a:lstStyle>
          <a:p>
            <a:pPr>
              <a:defRPr/>
            </a:pPr>
            <a:endParaRPr lang="en-GB"/>
          </a:p>
        </p:txBody>
      </p:sp>
      <p:sp>
        <p:nvSpPr>
          <p:cNvPr id="7" name="Rectangle 67"/>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C626E59-0A2C-7144-B61E-73F1B86AB548}" type="slidenum">
              <a:rPr lang="en-GB"/>
              <a:pPr/>
              <a:t>‹#›</a:t>
            </a:fld>
            <a:endParaRPr lang="en-GB"/>
          </a:p>
        </p:txBody>
      </p:sp>
    </p:spTree>
    <p:extLst>
      <p:ext uri="{BB962C8B-B14F-4D97-AF65-F5344CB8AC3E}">
        <p14:creationId xmlns:p14="http://schemas.microsoft.com/office/powerpoint/2010/main" val="1195735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382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800600" y="1905000"/>
            <a:ext cx="3810000" cy="4114800"/>
          </a:xfrm>
        </p:spPr>
        <p:txBody>
          <a:bodyPr/>
          <a:lstStyle/>
          <a:p>
            <a:pPr lvl="0"/>
            <a:endParaRPr lang="en-GB" noProof="0" smtClean="0"/>
          </a:p>
        </p:txBody>
      </p:sp>
      <p:sp>
        <p:nvSpPr>
          <p:cNvPr id="5" name="Rectangle 65"/>
          <p:cNvSpPr>
            <a:spLocks noGrp="1" noChangeArrowheads="1"/>
          </p:cNvSpPr>
          <p:nvPr>
            <p:ph type="dt" sz="half" idx="10"/>
          </p:nvPr>
        </p:nvSpPr>
        <p:spPr>
          <a:xfrm>
            <a:off x="685800" y="6248400"/>
            <a:ext cx="1905000" cy="457200"/>
          </a:xfrm>
          <a:prstGeom prst="rect">
            <a:avLst/>
          </a:prstGeom>
        </p:spPr>
        <p:txBody>
          <a:bodyPr/>
          <a:lstStyle>
            <a:lvl1pPr>
              <a:defRPr>
                <a:ea typeface="+mn-ea"/>
              </a:defRPr>
            </a:lvl1pPr>
          </a:lstStyle>
          <a:p>
            <a:pPr>
              <a:defRPr/>
            </a:pPr>
            <a:endParaRPr lang="en-GB"/>
          </a:p>
        </p:txBody>
      </p:sp>
      <p:sp>
        <p:nvSpPr>
          <p:cNvPr id="6" name="Rectangle 66"/>
          <p:cNvSpPr>
            <a:spLocks noGrp="1" noChangeArrowheads="1"/>
          </p:cNvSpPr>
          <p:nvPr>
            <p:ph type="ftr" sz="quarter" idx="11"/>
          </p:nvPr>
        </p:nvSpPr>
        <p:spPr>
          <a:xfrm>
            <a:off x="3124200" y="6248400"/>
            <a:ext cx="2895600" cy="457200"/>
          </a:xfrm>
          <a:prstGeom prst="rect">
            <a:avLst/>
          </a:prstGeom>
        </p:spPr>
        <p:txBody>
          <a:bodyPr/>
          <a:lstStyle>
            <a:lvl1pPr>
              <a:defRPr>
                <a:ea typeface="+mn-ea"/>
              </a:defRPr>
            </a:lvl1pPr>
          </a:lstStyle>
          <a:p>
            <a:pPr>
              <a:defRPr/>
            </a:pPr>
            <a:endParaRPr lang="en-GB"/>
          </a:p>
        </p:txBody>
      </p:sp>
      <p:sp>
        <p:nvSpPr>
          <p:cNvPr id="7" name="Rectangle 67"/>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26BDCFB5-7DDC-BD4F-B73B-22E99341C506}" type="slidenum">
              <a:rPr lang="en-GB"/>
              <a:pPr/>
              <a:t>‹#›</a:t>
            </a:fld>
            <a:endParaRPr lang="en-GB"/>
          </a:p>
        </p:txBody>
      </p:sp>
    </p:spTree>
    <p:extLst>
      <p:ext uri="{BB962C8B-B14F-4D97-AF65-F5344CB8AC3E}">
        <p14:creationId xmlns:p14="http://schemas.microsoft.com/office/powerpoint/2010/main" val="3923780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normAutofit/>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7E198A6-0378-DA43-9289-6BC7CEFD0A31}" type="slidenum">
              <a:rPr lang="en-US"/>
              <a:pPr/>
              <a:t>‹#›</a:t>
            </a:fld>
            <a:endParaRPr lang="en-US"/>
          </a:p>
        </p:txBody>
      </p:sp>
    </p:spTree>
    <p:extLst>
      <p:ext uri="{BB962C8B-B14F-4D97-AF65-F5344CB8AC3E}">
        <p14:creationId xmlns:p14="http://schemas.microsoft.com/office/powerpoint/2010/main" val="33470501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6395DAC-B9B3-624A-B4CF-E1D39037748A}" type="slidenum">
              <a:rPr lang="en-US"/>
              <a:pPr/>
              <a:t>‹#›</a:t>
            </a:fld>
            <a:endParaRPr lang="en-US"/>
          </a:p>
        </p:txBody>
      </p:sp>
    </p:spTree>
    <p:extLst>
      <p:ext uri="{BB962C8B-B14F-4D97-AF65-F5344CB8AC3E}">
        <p14:creationId xmlns:p14="http://schemas.microsoft.com/office/powerpoint/2010/main" val="24142957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875254-2EC3-CA45-B153-36E65F1C73AE}" type="datetimeFigureOut">
              <a:rPr lang="en-US" smtClean="0"/>
              <a:t>7/3/17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10446652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875254-2EC3-CA45-B153-36E65F1C73AE}" type="datetimeFigureOut">
              <a:rPr lang="en-US" smtClean="0"/>
              <a:t>7/3/17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2766784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875254-2EC3-CA45-B153-36E65F1C73AE}" type="datetimeFigureOut">
              <a:rPr lang="en-US" smtClean="0"/>
              <a:t>7/3/17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1337861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875254-2EC3-CA45-B153-36E65F1C73AE}" type="datetimeFigureOut">
              <a:rPr lang="en-US" smtClean="0"/>
              <a:t>7/3/17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3046896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875254-2EC3-CA45-B153-36E65F1C73AE}" type="datetimeFigureOut">
              <a:rPr lang="en-US" smtClean="0"/>
              <a:t>7/3/17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3773367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75254-2EC3-CA45-B153-36E65F1C73AE}" type="datetimeFigureOut">
              <a:rPr lang="en-US" smtClean="0"/>
              <a:t>7/3/17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323020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875254-2EC3-CA45-B153-36E65F1C73AE}" type="datetimeFigureOut">
              <a:rPr lang="en-US" smtClean="0"/>
              <a:t>7/3/17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3762572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875254-2EC3-CA45-B153-36E65F1C73AE}" type="datetimeFigureOut">
              <a:rPr lang="en-US" smtClean="0"/>
              <a:t>7/3/17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6DFD1-5F37-7E4A-A510-86CD0DBC542C}" type="slidenum">
              <a:rPr lang="en-US" smtClean="0"/>
              <a:t>‹#›</a:t>
            </a:fld>
            <a:endParaRPr lang="en-US"/>
          </a:p>
        </p:txBody>
      </p:sp>
    </p:spTree>
    <p:extLst>
      <p:ext uri="{BB962C8B-B14F-4D97-AF65-F5344CB8AC3E}">
        <p14:creationId xmlns:p14="http://schemas.microsoft.com/office/powerpoint/2010/main" val="42948631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fld id="{26875254-2EC3-CA45-B153-36E65F1C73AE}" type="datetimeFigureOut">
              <a:rPr lang="en-US" smtClean="0"/>
              <a:pPr/>
              <a:t>7/3/17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fld id="{ACE6DFD1-5F37-7E4A-A510-86CD0DBC542C}" type="slidenum">
              <a:rPr lang="en-US" smtClean="0"/>
              <a:pPr/>
              <a:t>‹#›</a:t>
            </a:fld>
            <a:endParaRPr lang="en-US" dirty="0"/>
          </a:p>
        </p:txBody>
      </p:sp>
    </p:spTree>
    <p:extLst>
      <p:ext uri="{BB962C8B-B14F-4D97-AF65-F5344CB8AC3E}">
        <p14:creationId xmlns:p14="http://schemas.microsoft.com/office/powerpoint/2010/main" val="2976768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6" r:id="rId14"/>
    <p:sldLayoutId id="2147483667" r:id="rId15"/>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png"/><Relationship Id="rId3" Type="http://schemas.openxmlformats.org/officeDocument/2006/relationships/image" Target="../media/image8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png"/><Relationship Id="rId3" Type="http://schemas.openxmlformats.org/officeDocument/2006/relationships/image" Target="../media/image105.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png"/><Relationship Id="rId3" Type="http://schemas.openxmlformats.org/officeDocument/2006/relationships/image" Target="../media/image11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image" Target="../media/image12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5.png"/><Relationship Id="rId3" Type="http://schemas.openxmlformats.org/officeDocument/2006/relationships/image" Target="../media/image12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8.png"/><Relationship Id="rId3" Type="http://schemas.openxmlformats.org/officeDocument/2006/relationships/image" Target="../media/image13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5.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5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7.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1.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4.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1.gif"/></Relationships>
</file>

<file path=ppt/slides/_rels/slide63.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wmf"/><Relationship Id="rId5" Type="http://schemas.openxmlformats.org/officeDocument/2006/relationships/image" Target="../media/image49.wmf"/><Relationship Id="rId6" Type="http://schemas.openxmlformats.org/officeDocument/2006/relationships/image" Target="../media/image50.pn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65.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wmf"/><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 Id="rId3"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2081"/>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SECURITY AWARENESS COURSE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7" name="Title 1"/>
          <p:cNvSpPr txBox="1">
            <a:spLocks/>
          </p:cNvSpPr>
          <p:nvPr/>
        </p:nvSpPr>
        <p:spPr>
          <a:xfrm>
            <a:off x="838200" y="301828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chemeClr val="bg1"/>
                </a:solidFill>
                <a:effectLst>
                  <a:outerShdw blurRad="288925" dist="127000" dir="2700000" algn="tl" rotWithShape="0">
                    <a:prstClr val="black">
                      <a:alpha val="90000"/>
                    </a:prstClr>
                  </a:outerShdw>
                </a:effectLst>
                <a:latin typeface="Arial"/>
                <a:ea typeface="Arial"/>
                <a:cs typeface="Arial"/>
              </a:rPr>
              <a:t>by the Operations Security Professional’s Association</a:t>
            </a:r>
            <a:endParaRPr lang="en-US" sz="2400" b="1" dirty="0">
              <a:solidFill>
                <a:schemeClr val="bg1"/>
              </a:solidFill>
              <a:effectLst>
                <a:outerShdw blurRad="288925" dist="127000" dir="2700000" algn="tl" rotWithShape="0">
                  <a:prstClr val="black">
                    <a:alpha val="90000"/>
                  </a:prstClr>
                </a:outerShdw>
              </a:effectLst>
              <a:latin typeface="Arial"/>
              <a:ea typeface="Arial"/>
              <a:cs typeface="Arial"/>
            </a:endParaRPr>
          </a:p>
        </p:txBody>
      </p:sp>
    </p:spTree>
    <p:extLst>
      <p:ext uri="{BB962C8B-B14F-4D97-AF65-F5344CB8AC3E}">
        <p14:creationId xmlns:p14="http://schemas.microsoft.com/office/powerpoint/2010/main" val="7060120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10690098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6" grpId="0" animBg="1"/>
      <p:bldP spid="10" grpId="0" animBg="1"/>
      <p:bldP spid="11" grpId="0" animBg="1"/>
      <p:bldP spid="12" grpId="0" animBg="1"/>
      <p:bldP spid="17" grpId="0" animBg="1"/>
      <p:bldP spid="18" grpId="0" animBg="1"/>
      <p:bldP spid="19" grpId="0" animBg="1"/>
      <p:bldP spid="20" grpId="0" animBg="1"/>
      <p:bldP spid="21" grpId="0" animBg="1"/>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descr="Rectangle: Click to edit Master text styles&#10;Second level&#10;Third level&#10;Fourth level&#10;Fifth level"/>
          <p:cNvSpPr>
            <a:spLocks noGrp="1" noChangeArrowheads="1"/>
          </p:cNvSpPr>
          <p:nvPr>
            <p:ph type="body" sz="half" idx="1"/>
          </p:nvPr>
        </p:nvSpPr>
        <p:spPr>
          <a:xfrm>
            <a:off x="4148666" y="1509997"/>
            <a:ext cx="3914422" cy="2315547"/>
          </a:xfrm>
          <a:effectLst>
            <a:outerShdw blurRad="254000" dist="190500" dir="2700000" algn="tl" rotWithShape="0">
              <a:srgbClr val="000000">
                <a:alpha val="80000"/>
              </a:srgbClr>
            </a:outerShdw>
          </a:effectLst>
        </p:spPr>
        <p:txBody>
          <a:bodyPr>
            <a:normAutofit fontScale="85000" lnSpcReduction="20000"/>
          </a:bodyPr>
          <a:lstStyle/>
          <a:p>
            <a:pPr eaLnBrk="1" hangingPunct="1">
              <a:lnSpc>
                <a:spcPct val="140000"/>
              </a:lnSpc>
            </a:pPr>
            <a:r>
              <a:rPr lang="en-GB" sz="2400" b="1" dirty="0" smtClean="0">
                <a:solidFill>
                  <a:schemeClr val="bg1"/>
                </a:solidFill>
                <a:effectLst>
                  <a:outerShdw blurRad="254000" dist="190500" dir="2700000" algn="tl" rotWithShape="0">
                    <a:srgbClr val="000000">
                      <a:alpha val="80000"/>
                    </a:srgbClr>
                  </a:outerShdw>
                </a:effectLst>
              </a:rPr>
              <a:t>Health &amp; safety audits</a:t>
            </a:r>
          </a:p>
          <a:p>
            <a:pPr eaLnBrk="1" hangingPunct="1">
              <a:lnSpc>
                <a:spcPct val="140000"/>
              </a:lnSpc>
            </a:pPr>
            <a:r>
              <a:rPr lang="en-GB" sz="2400" b="1" dirty="0" smtClean="0">
                <a:solidFill>
                  <a:schemeClr val="bg1"/>
                </a:solidFill>
                <a:effectLst>
                  <a:outerShdw blurRad="254000" dist="190500" dir="2700000" algn="tl" rotWithShape="0">
                    <a:srgbClr val="000000">
                      <a:alpha val="80000"/>
                    </a:srgbClr>
                  </a:outerShdw>
                </a:effectLst>
              </a:rPr>
              <a:t>Academic journals</a:t>
            </a:r>
          </a:p>
          <a:p>
            <a:pPr eaLnBrk="1" hangingPunct="1">
              <a:lnSpc>
                <a:spcPct val="140000"/>
              </a:lnSpc>
            </a:pPr>
            <a:r>
              <a:rPr lang="en-GB" sz="2400" b="1" dirty="0" smtClean="0">
                <a:solidFill>
                  <a:schemeClr val="bg1"/>
                </a:solidFill>
                <a:effectLst>
                  <a:outerShdw blurRad="254000" dist="190500" dir="2700000" algn="tl" rotWithShape="0">
                    <a:srgbClr val="000000">
                      <a:alpha val="80000"/>
                    </a:srgbClr>
                  </a:outerShdw>
                </a:effectLst>
              </a:rPr>
              <a:t>Research papers</a:t>
            </a:r>
          </a:p>
          <a:p>
            <a:pPr eaLnBrk="1" hangingPunct="1">
              <a:lnSpc>
                <a:spcPct val="140000"/>
              </a:lnSpc>
            </a:pPr>
            <a:r>
              <a:rPr lang="en-GB" sz="2400" b="1" dirty="0" smtClean="0">
                <a:solidFill>
                  <a:schemeClr val="bg1"/>
                </a:solidFill>
                <a:effectLst>
                  <a:outerShdw blurRad="254000" dist="190500" dir="2700000" algn="tl" rotWithShape="0">
                    <a:srgbClr val="000000">
                      <a:alpha val="80000"/>
                    </a:srgbClr>
                  </a:outerShdw>
                </a:effectLst>
              </a:rPr>
              <a:t>Trade organisations</a:t>
            </a:r>
          </a:p>
          <a:p>
            <a:pPr eaLnBrk="1" hangingPunct="1">
              <a:lnSpc>
                <a:spcPct val="140000"/>
              </a:lnSpc>
            </a:pPr>
            <a:r>
              <a:rPr lang="en-GB" sz="2400" b="1" dirty="0" smtClean="0">
                <a:solidFill>
                  <a:schemeClr val="bg1"/>
                </a:solidFill>
                <a:effectLst>
                  <a:outerShdw blurRad="254000" dist="190500" dir="2700000" algn="tl" rotWithShape="0">
                    <a:srgbClr val="000000">
                      <a:alpha val="80000"/>
                    </a:srgbClr>
                  </a:outerShdw>
                </a:effectLst>
              </a:rPr>
              <a:t>HSE statistics</a:t>
            </a:r>
            <a:endParaRPr lang="en-GB" sz="2400" b="1" dirty="0">
              <a:solidFill>
                <a:schemeClr val="bg1"/>
              </a:solidFill>
              <a:effectLst>
                <a:outerShdw blurRad="254000" dist="190500" dir="2700000" algn="tl" rotWithShape="0">
                  <a:srgbClr val="000000">
                    <a:alpha val="80000"/>
                  </a:srgbClr>
                </a:outerShdw>
              </a:effectLst>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Methods of Identifying Hazards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810451" y="3881988"/>
            <a:ext cx="3987327" cy="2298065"/>
          </a:xfrm>
          <a:prstGeom prst="rect">
            <a:avLst/>
          </a:prstGeom>
        </p:spPr>
        <p:txBody>
          <a:bodyPr wrap="square">
            <a:spAutoFit/>
          </a:bodyPr>
          <a:lstStyle/>
          <a:p>
            <a:pPr marL="285750" indent="-285750">
              <a:lnSpc>
                <a:spcPct val="120000"/>
              </a:lnSpc>
              <a:buFont typeface="Arial"/>
              <a:buChar char="•"/>
            </a:pPr>
            <a:r>
              <a:rPr lang="en-GB" sz="2000" b="1" dirty="0">
                <a:solidFill>
                  <a:srgbClr val="FFFFFF"/>
                </a:solidFill>
                <a:effectLst>
                  <a:outerShdw blurRad="254000" dist="190500" dir="2700000" algn="tl" rotWithShape="0">
                    <a:srgbClr val="000000">
                      <a:alpha val="80000"/>
                    </a:srgbClr>
                  </a:outerShdw>
                </a:effectLst>
                <a:latin typeface="Arial"/>
              </a:rPr>
              <a:t>Similar Institutions</a:t>
            </a:r>
          </a:p>
          <a:p>
            <a:pPr marL="285750" indent="-285750">
              <a:lnSpc>
                <a:spcPct val="120000"/>
              </a:lnSpc>
              <a:buFont typeface="Arial"/>
              <a:buChar char="•"/>
            </a:pPr>
            <a:r>
              <a:rPr lang="en-GB" sz="2000" b="1" dirty="0">
                <a:solidFill>
                  <a:srgbClr val="FFFFFF"/>
                </a:solidFill>
                <a:effectLst>
                  <a:outerShdw blurRad="254000" dist="190500" dir="2700000" algn="tl" rotWithShape="0">
                    <a:srgbClr val="000000">
                      <a:alpha val="80000"/>
                    </a:srgbClr>
                  </a:outerShdw>
                </a:effectLst>
                <a:latin typeface="Arial"/>
              </a:rPr>
              <a:t>Outside Advice (manufacturers of equipment and materials)</a:t>
            </a:r>
          </a:p>
          <a:p>
            <a:pPr marL="285750" indent="-285750">
              <a:lnSpc>
                <a:spcPct val="120000"/>
              </a:lnSpc>
              <a:buFont typeface="Arial"/>
              <a:buChar char="•"/>
            </a:pPr>
            <a:r>
              <a:rPr lang="en-GB" sz="2000" b="1" dirty="0">
                <a:solidFill>
                  <a:srgbClr val="FFFFFF"/>
                </a:solidFill>
                <a:effectLst>
                  <a:outerShdw blurRad="254000" dist="190500" dir="2700000" algn="tl" rotWithShape="0">
                    <a:srgbClr val="000000">
                      <a:alpha val="80000"/>
                    </a:srgbClr>
                  </a:outerShdw>
                </a:effectLst>
                <a:latin typeface="Arial"/>
              </a:rPr>
              <a:t>Internal Advice (University Safety &amp; Health Services)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1206" y="3881988"/>
            <a:ext cx="3041881" cy="2300582"/>
          </a:xfrm>
          <a:prstGeom prst="rect">
            <a:avLst/>
          </a:prstGeom>
          <a:ln w="76200" cmpd="sng">
            <a:solidFill>
              <a:srgbClr val="FFFFFF"/>
            </a:solidFill>
          </a:ln>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4223" y="1622886"/>
            <a:ext cx="2624666" cy="196850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18" name="Rounded Rectangle 17"/>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9" name="Rounded Rectangle 18"/>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20" name="Rounded Rectangle 19"/>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21" name="Rounded Rectangle 20"/>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22" name="Rounded Rectangle 21"/>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23" name="Rounded Rectangle 22"/>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24" name="Rounded Rectangle 23"/>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25" name="Rounded Rectangle 24"/>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6" name="Rounded Rectangle 25"/>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7" name="Rounded Rectangle 26"/>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330905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865954" y="1682335"/>
            <a:ext cx="4846246" cy="4997783"/>
          </a:xfrm>
        </p:spPr>
        <p:txBody>
          <a:bodyPr>
            <a:normAutofit/>
          </a:bodyPr>
          <a:lstStyle/>
          <a:p>
            <a:pPr>
              <a:lnSpc>
                <a:spcPct val="140000"/>
              </a:lnSpc>
              <a:buFontTx/>
              <a:buNone/>
            </a:pPr>
            <a:r>
              <a:rPr lang="en-GB" sz="1800" b="1" dirty="0" smtClean="0">
                <a:solidFill>
                  <a:srgbClr val="FFFFFF"/>
                </a:solidFill>
                <a:effectLst>
                  <a:outerShdw blurRad="254000" dist="190500" dir="2700000" algn="tl" rotWithShape="0">
                    <a:srgbClr val="000000">
                      <a:alpha val="80000"/>
                    </a:srgbClr>
                  </a:outerShdw>
                </a:effectLst>
                <a:cs typeface="Arial"/>
              </a:rPr>
              <a:t>To </a:t>
            </a:r>
            <a:r>
              <a:rPr lang="en-GB" sz="1800" b="1" dirty="0">
                <a:solidFill>
                  <a:srgbClr val="FFFFFF"/>
                </a:solidFill>
                <a:effectLst>
                  <a:outerShdw blurRad="254000" dist="190500" dir="2700000" algn="tl" rotWithShape="0">
                    <a:srgbClr val="000000">
                      <a:alpha val="80000"/>
                    </a:srgbClr>
                  </a:outerShdw>
                </a:effectLst>
                <a:cs typeface="Arial"/>
              </a:rPr>
              <a:t>help with the process of identifying hazards </a:t>
            </a:r>
            <a:r>
              <a:rPr lang="en-GB" sz="1800" b="1" dirty="0" smtClean="0">
                <a:solidFill>
                  <a:srgbClr val="FFFFFF"/>
                </a:solidFill>
                <a:effectLst>
                  <a:outerShdw blurRad="254000" dist="190500" dir="2700000" algn="tl" rotWithShape="0">
                    <a:srgbClr val="000000">
                      <a:alpha val="80000"/>
                    </a:srgbClr>
                  </a:outerShdw>
                </a:effectLst>
                <a:cs typeface="Arial"/>
              </a:rPr>
              <a:t>it is useful to categorise hazards in different ways, for example by topic, e.g.:</a:t>
            </a:r>
            <a:endParaRPr lang="en-GB" sz="1800" b="1" dirty="0">
              <a:solidFill>
                <a:srgbClr val="FFFFFF"/>
              </a:solidFill>
              <a:effectLst>
                <a:outerShdw blurRad="254000" dist="190500" dir="2700000" algn="tl" rotWithShape="0">
                  <a:srgbClr val="000000">
                    <a:alpha val="80000"/>
                  </a:srgbClr>
                </a:outerShdw>
              </a:effectLst>
              <a:cs typeface="Arial"/>
            </a:endParaRPr>
          </a:p>
          <a:p>
            <a:pPr lvl="1">
              <a:lnSpc>
                <a:spcPct val="140000"/>
              </a:lnSpc>
              <a:buFont typeface="Arial"/>
              <a:buChar char="•"/>
            </a:pPr>
            <a:r>
              <a:rPr lang="en-GB" sz="1800" b="1" dirty="0" smtClean="0">
                <a:solidFill>
                  <a:srgbClr val="FFFFFF"/>
                </a:solidFill>
                <a:effectLst>
                  <a:outerShdw blurRad="254000" dist="190500" dir="2700000" algn="tl" rotWithShape="0">
                    <a:srgbClr val="000000">
                      <a:alpha val="80000"/>
                    </a:srgbClr>
                  </a:outerShdw>
                </a:effectLst>
                <a:cs typeface="Arial"/>
              </a:rPr>
              <a:t>Mechanical</a:t>
            </a:r>
          </a:p>
          <a:p>
            <a:pPr lvl="1">
              <a:lnSpc>
                <a:spcPct val="140000"/>
              </a:lnSpc>
              <a:buFont typeface="Arial"/>
              <a:buChar char="•"/>
            </a:pPr>
            <a:r>
              <a:rPr lang="en-GB" sz="1800" b="1" dirty="0" smtClean="0">
                <a:solidFill>
                  <a:srgbClr val="FFFFFF"/>
                </a:solidFill>
                <a:effectLst>
                  <a:outerShdw blurRad="254000" dist="190500" dir="2700000" algn="tl" rotWithShape="0">
                    <a:srgbClr val="000000">
                      <a:alpha val="80000"/>
                    </a:srgbClr>
                  </a:outerShdw>
                </a:effectLst>
                <a:cs typeface="Arial"/>
              </a:rPr>
              <a:t>Health</a:t>
            </a:r>
            <a:endParaRPr lang="en-GB" sz="1800" b="1" dirty="0">
              <a:solidFill>
                <a:srgbClr val="FFFFFF"/>
              </a:solidFill>
              <a:effectLst>
                <a:outerShdw blurRad="254000" dist="190500" dir="2700000" algn="tl" rotWithShape="0">
                  <a:srgbClr val="000000">
                    <a:alpha val="80000"/>
                  </a:srgbClr>
                </a:outerShdw>
              </a:effectLst>
              <a:cs typeface="Arial"/>
            </a:endParaRPr>
          </a:p>
          <a:p>
            <a:pPr lvl="1">
              <a:lnSpc>
                <a:spcPct val="140000"/>
              </a:lnSpc>
              <a:buFont typeface="Arial"/>
              <a:buChar char="•"/>
            </a:pPr>
            <a:r>
              <a:rPr lang="en-GB" sz="1800" b="1" dirty="0" smtClean="0">
                <a:solidFill>
                  <a:srgbClr val="FFFFFF"/>
                </a:solidFill>
                <a:effectLst>
                  <a:outerShdw blurRad="254000" dist="190500" dir="2700000" algn="tl" rotWithShape="0">
                    <a:srgbClr val="000000">
                      <a:alpha val="80000"/>
                    </a:srgbClr>
                  </a:outerShdw>
                </a:effectLst>
                <a:cs typeface="Arial"/>
              </a:rPr>
              <a:t>Electrical</a:t>
            </a:r>
            <a:endParaRPr lang="en-GB" sz="1800" b="1" dirty="0">
              <a:solidFill>
                <a:srgbClr val="FFFFFF"/>
              </a:solidFill>
              <a:effectLst>
                <a:outerShdw blurRad="254000" dist="190500" dir="2700000" algn="tl" rotWithShape="0">
                  <a:srgbClr val="000000">
                    <a:alpha val="80000"/>
                  </a:srgbClr>
                </a:outerShdw>
              </a:effectLst>
              <a:cs typeface="Arial"/>
            </a:endParaRPr>
          </a:p>
          <a:p>
            <a:pPr lvl="1">
              <a:lnSpc>
                <a:spcPct val="140000"/>
              </a:lnSpc>
              <a:buFont typeface="Arial"/>
              <a:buChar char="•"/>
            </a:pPr>
            <a:r>
              <a:rPr lang="en-GB" sz="1800" b="1" dirty="0" smtClean="0">
                <a:solidFill>
                  <a:srgbClr val="FFFFFF"/>
                </a:solidFill>
                <a:effectLst>
                  <a:outerShdw blurRad="254000" dist="190500" dir="2700000" algn="tl" rotWithShape="0">
                    <a:srgbClr val="000000">
                      <a:alpha val="80000"/>
                    </a:srgbClr>
                  </a:outerShdw>
                </a:effectLst>
                <a:cs typeface="Arial"/>
              </a:rPr>
              <a:t>Radiation.</a:t>
            </a:r>
            <a:endParaRPr lang="en-GB" sz="1800" b="1" dirty="0">
              <a:solidFill>
                <a:srgbClr val="FFFFFF"/>
              </a:solidFill>
              <a:effectLst>
                <a:outerShdw blurRad="254000" dist="190500" dir="2700000" algn="tl" rotWithShape="0">
                  <a:srgbClr val="000000">
                    <a:alpha val="80000"/>
                  </a:srgbClr>
                </a:outerShdw>
              </a:effectLst>
              <a:cs typeface="Arial"/>
            </a:endParaRPr>
          </a:p>
          <a:p>
            <a:pPr lvl="1">
              <a:lnSpc>
                <a:spcPct val="140000"/>
              </a:lnSpc>
              <a:buFont typeface="Arial"/>
              <a:buChar char="•"/>
            </a:pPr>
            <a:r>
              <a:rPr lang="en-GB" sz="1800" b="1" dirty="0" smtClean="0">
                <a:solidFill>
                  <a:srgbClr val="FFFFFF"/>
                </a:solidFill>
                <a:effectLst>
                  <a:outerShdw blurRad="254000" dist="190500" dir="2700000" algn="tl" rotWithShape="0">
                    <a:srgbClr val="000000">
                      <a:alpha val="80000"/>
                    </a:srgbClr>
                  </a:outerShdw>
                </a:effectLst>
                <a:cs typeface="Arial"/>
              </a:rPr>
              <a:t>Substances</a:t>
            </a:r>
            <a:endParaRPr lang="en-GB" sz="1800" b="1" dirty="0">
              <a:solidFill>
                <a:srgbClr val="FFFFFF"/>
              </a:solidFill>
              <a:effectLst>
                <a:outerShdw blurRad="254000" dist="190500" dir="2700000" algn="tl" rotWithShape="0">
                  <a:srgbClr val="000000">
                    <a:alpha val="80000"/>
                  </a:srgbClr>
                </a:outerShdw>
              </a:effectLst>
              <a:cs typeface="Arial"/>
            </a:endParaRPr>
          </a:p>
          <a:p>
            <a:pPr lvl="1">
              <a:lnSpc>
                <a:spcPct val="140000"/>
              </a:lnSpc>
              <a:buFont typeface="Arial"/>
              <a:buChar char="•"/>
            </a:pPr>
            <a:r>
              <a:rPr lang="en-GB" sz="1800" b="1" dirty="0">
                <a:solidFill>
                  <a:srgbClr val="FFFFFF"/>
                </a:solidFill>
                <a:effectLst>
                  <a:outerShdw blurRad="254000" dist="190500" dir="2700000" algn="tl" rotWithShape="0">
                    <a:srgbClr val="000000">
                      <a:alpha val="80000"/>
                    </a:srgbClr>
                  </a:outerShdw>
                </a:effectLst>
                <a:cs typeface="Arial"/>
              </a:rPr>
              <a:t>Fire and </a:t>
            </a:r>
            <a:r>
              <a:rPr lang="en-GB" sz="1800" b="1" dirty="0" smtClean="0">
                <a:solidFill>
                  <a:srgbClr val="FFFFFF"/>
                </a:solidFill>
                <a:effectLst>
                  <a:outerShdw blurRad="254000" dist="190500" dir="2700000" algn="tl" rotWithShape="0">
                    <a:srgbClr val="000000">
                      <a:alpha val="80000"/>
                    </a:srgbClr>
                  </a:outerShdw>
                </a:effectLst>
                <a:cs typeface="Arial"/>
              </a:rPr>
              <a:t>explosion</a:t>
            </a:r>
            <a:endParaRPr lang="en-GB" sz="1800" b="1" dirty="0">
              <a:solidFill>
                <a:srgbClr val="FFFFFF"/>
              </a:solidFill>
              <a:effectLst>
                <a:outerShdw blurRad="254000" dist="190500" dir="2700000" algn="tl" rotWithShape="0">
                  <a:srgbClr val="000000">
                    <a:alpha val="80000"/>
                  </a:srgbClr>
                </a:outerShdw>
              </a:effectLst>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Broad Categories of Hazards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1935345"/>
            <a:ext cx="3077989" cy="1622357"/>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816" y="3827287"/>
            <a:ext cx="3076640" cy="2051094"/>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503261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1"/>
          </p:nvPr>
        </p:nvSpPr>
        <p:spPr>
          <a:xfrm>
            <a:off x="685800" y="1488174"/>
            <a:ext cx="7772400" cy="4607826"/>
          </a:xfrm>
        </p:spPr>
        <p:txBody>
          <a:bodyPr>
            <a:normAutofit fontScale="70000" lnSpcReduction="20000"/>
          </a:bodyPr>
          <a:lstStyle/>
          <a:p>
            <a:pPr>
              <a:lnSpc>
                <a:spcPct val="140000"/>
              </a:lnSpc>
              <a:buFontTx/>
              <a:buNone/>
            </a:pPr>
            <a:endParaRPr lang="en-GB" sz="2800" b="1" dirty="0">
              <a:solidFill>
                <a:srgbClr val="FFFFFF"/>
              </a:solidFill>
              <a:effectLst>
                <a:outerShdw blurRad="254000" dist="190500" dir="2700000" algn="tl" rotWithShape="0">
                  <a:srgbClr val="000000">
                    <a:alpha val="80000"/>
                  </a:srgbClr>
                </a:outerShdw>
              </a:effectLst>
              <a:cs typeface="Arial"/>
            </a:endParaRPr>
          </a:p>
          <a:p>
            <a:pPr>
              <a:lnSpc>
                <a:spcPct val="140000"/>
              </a:lnSpc>
              <a:buFontTx/>
              <a:buNone/>
            </a:pPr>
            <a:r>
              <a:rPr lang="en-GB" sz="2800" b="1" dirty="0">
                <a:solidFill>
                  <a:srgbClr val="FFFFFF"/>
                </a:solidFill>
                <a:effectLst>
                  <a:outerShdw blurRad="254000" dist="190500" dir="2700000" algn="tl" rotWithShape="0">
                    <a:srgbClr val="000000">
                      <a:alpha val="80000"/>
                    </a:srgbClr>
                  </a:outerShdw>
                </a:effectLst>
                <a:cs typeface="Arial"/>
              </a:rPr>
              <a:t>During work activities could the following hazards exist?</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Slips/falls on the level.</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Falls of persons form heights.</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Falls of tools, materials, etc., </a:t>
            </a:r>
            <a:r>
              <a:rPr lang="en-GB" sz="2400" b="1" dirty="0" smtClean="0">
                <a:solidFill>
                  <a:srgbClr val="FFFFFF"/>
                </a:solidFill>
                <a:effectLst>
                  <a:outerShdw blurRad="254000" dist="190500" dir="2700000" algn="tl" rotWithShape="0">
                    <a:srgbClr val="000000">
                      <a:alpha val="80000"/>
                    </a:srgbClr>
                  </a:outerShdw>
                </a:effectLst>
                <a:cs typeface="Arial"/>
              </a:rPr>
              <a:t>from</a:t>
            </a:r>
          </a:p>
          <a:p>
            <a:pPr marL="0" indent="0">
              <a:lnSpc>
                <a:spcPct val="140000"/>
              </a:lnSpc>
              <a:buNone/>
            </a:pPr>
            <a:r>
              <a:rPr lang="en-GB" sz="2400" b="1" dirty="0">
                <a:solidFill>
                  <a:srgbClr val="FFFFFF"/>
                </a:solidFill>
                <a:effectLst>
                  <a:outerShdw blurRad="254000" dist="190500" dir="2700000" algn="tl" rotWithShape="0">
                    <a:srgbClr val="000000">
                      <a:alpha val="80000"/>
                    </a:srgbClr>
                  </a:outerShdw>
                </a:effectLst>
                <a:cs typeface="Arial"/>
              </a:rPr>
              <a:t> </a:t>
            </a:r>
            <a:r>
              <a:rPr lang="en-GB" sz="2400" b="1" dirty="0" smtClean="0">
                <a:solidFill>
                  <a:srgbClr val="FFFFFF"/>
                </a:solidFill>
                <a:effectLst>
                  <a:outerShdw blurRad="254000" dist="190500" dir="2700000" algn="tl" rotWithShape="0">
                    <a:srgbClr val="000000">
                      <a:alpha val="80000"/>
                    </a:srgbClr>
                  </a:outerShdw>
                </a:effectLst>
                <a:cs typeface="Arial"/>
              </a:rPr>
              <a:t>     heights</a:t>
            </a:r>
            <a:r>
              <a:rPr lang="en-GB" sz="2400" b="1" dirty="0">
                <a:solidFill>
                  <a:srgbClr val="FFFFFF"/>
                </a:solidFill>
                <a:effectLst>
                  <a:outerShdw blurRad="254000" dist="190500" dir="2700000" algn="tl" rotWithShape="0">
                    <a:srgbClr val="000000">
                      <a:alpha val="80000"/>
                    </a:srgbClr>
                  </a:outerShdw>
                </a:effectLst>
                <a:cs typeface="Arial"/>
              </a:rPr>
              <a:t>.</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Inadequate headroom.</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Hazards associated with </a:t>
            </a:r>
            <a:r>
              <a:rPr lang="en-GB" sz="2400" b="1" dirty="0" smtClean="0">
                <a:solidFill>
                  <a:srgbClr val="FFFFFF"/>
                </a:solidFill>
                <a:effectLst>
                  <a:outerShdw blurRad="254000" dist="190500" dir="2700000" algn="tl" rotWithShape="0">
                    <a:srgbClr val="000000">
                      <a:alpha val="80000"/>
                    </a:srgbClr>
                  </a:outerShdw>
                </a:effectLst>
                <a:cs typeface="Arial"/>
              </a:rPr>
              <a:t>manual</a:t>
            </a:r>
          </a:p>
          <a:p>
            <a:pPr marL="0" indent="0">
              <a:lnSpc>
                <a:spcPct val="140000"/>
              </a:lnSpc>
              <a:buNone/>
            </a:pPr>
            <a:r>
              <a:rPr lang="en-GB" sz="2400" b="1" dirty="0">
                <a:solidFill>
                  <a:srgbClr val="FFFFFF"/>
                </a:solidFill>
                <a:effectLst>
                  <a:outerShdw blurRad="254000" dist="190500" dir="2700000" algn="tl" rotWithShape="0">
                    <a:srgbClr val="000000">
                      <a:alpha val="80000"/>
                    </a:srgbClr>
                  </a:outerShdw>
                </a:effectLst>
                <a:cs typeface="Arial"/>
              </a:rPr>
              <a:t> </a:t>
            </a:r>
            <a:r>
              <a:rPr lang="en-GB" sz="2400" b="1" dirty="0" smtClean="0">
                <a:solidFill>
                  <a:srgbClr val="FFFFFF"/>
                </a:solidFill>
                <a:effectLst>
                  <a:outerShdw blurRad="254000" dist="190500" dir="2700000" algn="tl" rotWithShape="0">
                    <a:srgbClr val="000000">
                      <a:alpha val="80000"/>
                    </a:srgbClr>
                  </a:outerShdw>
                </a:effectLst>
                <a:cs typeface="Arial"/>
              </a:rPr>
              <a:t>     lifting</a:t>
            </a:r>
            <a:r>
              <a:rPr lang="en-GB" sz="2400" b="1" dirty="0">
                <a:solidFill>
                  <a:srgbClr val="FFFFFF"/>
                </a:solidFill>
                <a:effectLst>
                  <a:outerShdw blurRad="254000" dist="190500" dir="2700000" algn="tl" rotWithShape="0">
                    <a:srgbClr val="000000">
                      <a:alpha val="80000"/>
                    </a:srgbClr>
                  </a:outerShdw>
                </a:effectLst>
                <a:cs typeface="Arial"/>
              </a:rPr>
              <a:t>/handling of tools, materials, etc..</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Hazards from plant and machinery associated with assembly, commissioning, operation, maintenance, modification, repair and dismantling.</a:t>
            </a:r>
            <a:endParaRPr lang="en-GB" sz="2400" b="1" dirty="0">
              <a:solidFill>
                <a:srgbClr val="FFFFFF"/>
              </a:solidFill>
              <a:effectLst>
                <a:outerShdw blurRad="254000" dist="190500" dir="2700000" algn="tl" rotWithShape="0">
                  <a:srgbClr val="000000">
                    <a:alpha val="80000"/>
                  </a:srgbClr>
                </a:outerShdw>
              </a:effectLst>
            </a:endParaRPr>
          </a:p>
        </p:txBody>
      </p:sp>
      <p:sp>
        <p:nvSpPr>
          <p:cNvPr id="39940" name="Text Box 4"/>
          <p:cNvSpPr txBox="1">
            <a:spLocks noChangeArrowheads="1"/>
          </p:cNvSpPr>
          <p:nvPr/>
        </p:nvSpPr>
        <p:spPr bwMode="auto">
          <a:xfrm>
            <a:off x="5715000" y="6019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800" dirty="0">
                <a:latin typeface="Arial"/>
              </a:rPr>
              <a:t>BS8800:1996</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Hazards Prompt List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5802" y="2554111"/>
            <a:ext cx="3116740" cy="2026179"/>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7" name="Rounded Rectangle 6"/>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8" name="Rounded Rectangle 7"/>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9178409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685800" y="3697017"/>
            <a:ext cx="3928533" cy="2689495"/>
          </a:xfrm>
        </p:spPr>
        <p:txBody>
          <a:bodyPr>
            <a:noAutofit/>
          </a:bodyPr>
          <a:lstStyle/>
          <a:p>
            <a:pPr>
              <a:lnSpc>
                <a:spcPct val="140000"/>
              </a:lnSpc>
            </a:pPr>
            <a:r>
              <a:rPr lang="en-GB" sz="1600" b="1" dirty="0" smtClean="0">
                <a:solidFill>
                  <a:srgbClr val="FFFFFF"/>
                </a:solidFill>
                <a:effectLst>
                  <a:outerShdw blurRad="254000" dist="190500" dir="2700000" algn="tl" rotWithShape="0">
                    <a:srgbClr val="000000">
                      <a:alpha val="80000"/>
                    </a:srgbClr>
                  </a:outerShdw>
                </a:effectLst>
                <a:cs typeface="Arial"/>
              </a:rPr>
              <a:t>Vehicle </a:t>
            </a:r>
            <a:r>
              <a:rPr lang="en-GB" sz="1600" b="1" dirty="0">
                <a:solidFill>
                  <a:srgbClr val="FFFFFF"/>
                </a:solidFill>
                <a:effectLst>
                  <a:outerShdw blurRad="254000" dist="190500" dir="2700000" algn="tl" rotWithShape="0">
                    <a:srgbClr val="000000">
                      <a:alpha val="80000"/>
                    </a:srgbClr>
                  </a:outerShdw>
                </a:effectLst>
                <a:cs typeface="Arial"/>
              </a:rPr>
              <a:t>hazards, covering both site transport, and travel by road.</a:t>
            </a:r>
          </a:p>
          <a:p>
            <a:pPr>
              <a:lnSpc>
                <a:spcPct val="140000"/>
              </a:lnSpc>
            </a:pPr>
            <a:r>
              <a:rPr lang="en-GB" sz="1600" b="1" dirty="0">
                <a:solidFill>
                  <a:srgbClr val="FFFFFF"/>
                </a:solidFill>
                <a:effectLst>
                  <a:outerShdw blurRad="254000" dist="190500" dir="2700000" algn="tl" rotWithShape="0">
                    <a:srgbClr val="000000">
                      <a:alpha val="80000"/>
                    </a:srgbClr>
                  </a:outerShdw>
                </a:effectLst>
                <a:cs typeface="Arial"/>
              </a:rPr>
              <a:t>Fire and explosion.</a:t>
            </a:r>
          </a:p>
          <a:p>
            <a:pPr>
              <a:lnSpc>
                <a:spcPct val="140000"/>
              </a:lnSpc>
            </a:pPr>
            <a:r>
              <a:rPr lang="en-GB" sz="1600" b="1" dirty="0">
                <a:solidFill>
                  <a:srgbClr val="FFFFFF"/>
                </a:solidFill>
                <a:effectLst>
                  <a:outerShdw blurRad="254000" dist="190500" dir="2700000" algn="tl" rotWithShape="0">
                    <a:srgbClr val="000000">
                      <a:alpha val="80000"/>
                    </a:srgbClr>
                  </a:outerShdw>
                </a:effectLst>
                <a:cs typeface="Arial"/>
              </a:rPr>
              <a:t>Violence to staff.</a:t>
            </a:r>
          </a:p>
          <a:p>
            <a:pPr>
              <a:lnSpc>
                <a:spcPct val="140000"/>
              </a:lnSpc>
            </a:pPr>
            <a:r>
              <a:rPr lang="en-GB" sz="1600" b="1" dirty="0">
                <a:solidFill>
                  <a:srgbClr val="FFFFFF"/>
                </a:solidFill>
                <a:effectLst>
                  <a:outerShdw blurRad="254000" dist="190500" dir="2700000" algn="tl" rotWithShape="0">
                    <a:srgbClr val="000000">
                      <a:alpha val="80000"/>
                    </a:srgbClr>
                  </a:outerShdw>
                </a:effectLst>
                <a:cs typeface="Arial"/>
              </a:rPr>
              <a:t>Substances that may be inhaled.</a:t>
            </a:r>
          </a:p>
          <a:p>
            <a:pPr>
              <a:lnSpc>
                <a:spcPct val="140000"/>
              </a:lnSpc>
            </a:pPr>
            <a:r>
              <a:rPr lang="en-GB" sz="1600" b="1" dirty="0">
                <a:solidFill>
                  <a:srgbClr val="FFFFFF"/>
                </a:solidFill>
                <a:effectLst>
                  <a:outerShdw blurRad="254000" dist="190500" dir="2700000" algn="tl" rotWithShape="0">
                    <a:srgbClr val="000000">
                      <a:alpha val="80000"/>
                    </a:srgbClr>
                  </a:outerShdw>
                </a:effectLst>
                <a:cs typeface="Arial"/>
              </a:rPr>
              <a:t>Substances or agents that may damage the eye</a:t>
            </a:r>
            <a:r>
              <a:rPr lang="en-GB" sz="1600" b="1" dirty="0" smtClean="0">
                <a:solidFill>
                  <a:srgbClr val="FFFFFF"/>
                </a:solidFill>
                <a:effectLst>
                  <a:outerShdw blurRad="254000" dist="190500" dir="2700000" algn="tl" rotWithShape="0">
                    <a:srgbClr val="000000">
                      <a:alpha val="80000"/>
                    </a:srgbClr>
                  </a:outerShdw>
                </a:effectLst>
                <a:cs typeface="Arial"/>
              </a:rPr>
              <a:t>.</a:t>
            </a:r>
            <a:endParaRPr lang="en-GB" sz="1600" b="1" dirty="0">
              <a:solidFill>
                <a:srgbClr val="FFFFFF"/>
              </a:solidFill>
              <a:effectLst>
                <a:outerShdw blurRad="254000" dist="190500" dir="2700000" algn="tl" rotWithShape="0">
                  <a:srgbClr val="000000">
                    <a:alpha val="80000"/>
                  </a:srgbClr>
                </a:outerShdw>
              </a:effectLst>
              <a:cs typeface="Arial"/>
            </a:endParaRPr>
          </a:p>
        </p:txBody>
      </p:sp>
      <p:sp>
        <p:nvSpPr>
          <p:cNvPr id="55300" name="Text Box 4"/>
          <p:cNvSpPr txBox="1">
            <a:spLocks noChangeArrowheads="1"/>
          </p:cNvSpPr>
          <p:nvPr/>
        </p:nvSpPr>
        <p:spPr bwMode="auto">
          <a:xfrm>
            <a:off x="5715000" y="6019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800" dirty="0">
                <a:latin typeface="Arial"/>
              </a:rPr>
              <a:t>BS8800:1996</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Hazards Prompt List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0" y="1538900"/>
            <a:ext cx="3711223" cy="2087563"/>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3" name="Rectangle 2"/>
          <p:cNvSpPr/>
          <p:nvPr/>
        </p:nvSpPr>
        <p:spPr>
          <a:xfrm>
            <a:off x="4614333" y="3696924"/>
            <a:ext cx="3843867" cy="2833596"/>
          </a:xfrm>
          <a:prstGeom prst="rect">
            <a:avLst/>
          </a:prstGeom>
        </p:spPr>
        <p:txBody>
          <a:bodyPr wrap="square">
            <a:spAutoFit/>
          </a:bodyPr>
          <a:lstStyle/>
          <a:p>
            <a:pPr marL="285750" indent="-285750">
              <a:lnSpc>
                <a:spcPct val="140000"/>
              </a:lnSpc>
              <a:buFont typeface="Arial"/>
              <a:buChar char="•"/>
            </a:pPr>
            <a:r>
              <a:rPr lang="en-GB" sz="1600" b="1" dirty="0">
                <a:solidFill>
                  <a:srgbClr val="FFFFFF"/>
                </a:solidFill>
                <a:effectLst>
                  <a:outerShdw blurRad="254000" dist="190500" dir="2700000" algn="tl" rotWithShape="0">
                    <a:srgbClr val="000000">
                      <a:alpha val="80000"/>
                    </a:srgbClr>
                  </a:outerShdw>
                </a:effectLst>
                <a:latin typeface="Arial"/>
                <a:cs typeface="Arial"/>
              </a:rPr>
              <a:t>Substances that may cause harm by coming into contact with, or being absorbed through, the skin.</a:t>
            </a:r>
          </a:p>
          <a:p>
            <a:pPr marL="285750" indent="-285750">
              <a:lnSpc>
                <a:spcPct val="140000"/>
              </a:lnSpc>
              <a:buFont typeface="Arial"/>
              <a:buChar char="•"/>
            </a:pPr>
            <a:r>
              <a:rPr lang="en-GB" sz="1600" b="1" dirty="0">
                <a:solidFill>
                  <a:srgbClr val="FFFFFF"/>
                </a:solidFill>
                <a:effectLst>
                  <a:outerShdw blurRad="254000" dist="190500" dir="2700000" algn="tl" rotWithShape="0">
                    <a:srgbClr val="000000">
                      <a:alpha val="80000"/>
                    </a:srgbClr>
                  </a:outerShdw>
                </a:effectLst>
                <a:latin typeface="Arial"/>
                <a:cs typeface="Arial"/>
              </a:rPr>
              <a:t>Substances that may cause harm by being ingested (i.e., entering the body via the mouth).</a:t>
            </a:r>
          </a:p>
          <a:p>
            <a:pPr marL="285750" indent="-285750">
              <a:lnSpc>
                <a:spcPct val="140000"/>
              </a:lnSpc>
              <a:buFont typeface="Arial"/>
              <a:buChar char="•"/>
            </a:pPr>
            <a:r>
              <a:rPr lang="en-GB" sz="1600" b="1" dirty="0">
                <a:solidFill>
                  <a:srgbClr val="FFFFFF"/>
                </a:solidFill>
                <a:effectLst>
                  <a:outerShdw blurRad="254000" dist="190500" dir="2700000" algn="tl" rotWithShape="0">
                    <a:srgbClr val="000000">
                      <a:alpha val="80000"/>
                    </a:srgbClr>
                  </a:outerShdw>
                </a:effectLst>
                <a:latin typeface="Arial"/>
                <a:cs typeface="Arial"/>
              </a:rPr>
              <a:t>Harmful energies (e.g., electricity, radiation, noise, vibration).</a:t>
            </a:r>
          </a:p>
        </p:txBody>
      </p:sp>
      <p:sp>
        <p:nvSpPr>
          <p:cNvPr id="7" name="Rounded Rectangle 6"/>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702652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289778" y="1827944"/>
            <a:ext cx="4168422" cy="4268055"/>
          </a:xfrm>
        </p:spPr>
        <p:txBody>
          <a:bodyPr>
            <a:normAutofit fontScale="77500" lnSpcReduction="20000"/>
          </a:bodyPr>
          <a:lstStyle/>
          <a:p>
            <a:pPr>
              <a:lnSpc>
                <a:spcPct val="140000"/>
              </a:lnSpc>
            </a:pPr>
            <a:r>
              <a:rPr lang="en-GB" sz="2400" b="1" dirty="0" smtClean="0">
                <a:solidFill>
                  <a:srgbClr val="FFFFFF"/>
                </a:solidFill>
                <a:effectLst>
                  <a:outerShdw blurRad="254000" dist="190500" dir="2700000" algn="tl" rotWithShape="0">
                    <a:srgbClr val="000000">
                      <a:alpha val="80000"/>
                    </a:srgbClr>
                  </a:outerShdw>
                </a:effectLst>
                <a:cs typeface="Arial"/>
              </a:rPr>
              <a:t>Work</a:t>
            </a:r>
            <a:r>
              <a:rPr lang="en-GB" sz="2400" b="1" dirty="0">
                <a:solidFill>
                  <a:srgbClr val="FFFFFF"/>
                </a:solidFill>
                <a:effectLst>
                  <a:outerShdw blurRad="254000" dist="190500" dir="2700000" algn="tl" rotWithShape="0">
                    <a:srgbClr val="000000">
                      <a:alpha val="80000"/>
                    </a:srgbClr>
                  </a:outerShdw>
                </a:effectLst>
                <a:cs typeface="Arial"/>
              </a:rPr>
              <a:t>-related upper limb disorders resulting from frequently repeated tasks.</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Inadequate thermal environment, e.g. too hot.</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Lighting levels.</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Slippery, uneven ground/surfaces.</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Inadequate guard rails or hand rails on stairs.</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Contractors' activities.</a:t>
            </a:r>
          </a:p>
          <a:p>
            <a:pPr>
              <a:lnSpc>
                <a:spcPct val="140000"/>
              </a:lnSpc>
            </a:pPr>
            <a:endParaRPr lang="en-GB" sz="2400" b="1" dirty="0">
              <a:solidFill>
                <a:srgbClr val="FFFFFF"/>
              </a:solidFill>
              <a:effectLst>
                <a:outerShdw blurRad="254000" dist="190500" dir="2700000" algn="tl" rotWithShape="0">
                  <a:srgbClr val="000000">
                    <a:alpha val="80000"/>
                  </a:srgbClr>
                </a:outerShdw>
              </a:effectLst>
            </a:endParaRPr>
          </a:p>
          <a:p>
            <a:pPr>
              <a:lnSpc>
                <a:spcPct val="140000"/>
              </a:lnSpc>
            </a:pPr>
            <a:endParaRPr lang="en-GB" b="1" dirty="0">
              <a:solidFill>
                <a:srgbClr val="FFFFFF"/>
              </a:solidFill>
              <a:effectLst>
                <a:outerShdw blurRad="254000" dist="190500" dir="2700000" algn="tl" rotWithShape="0">
                  <a:srgbClr val="000000">
                    <a:alpha val="80000"/>
                  </a:srgbClr>
                </a:outerShdw>
              </a:effectLst>
            </a:endParaRPr>
          </a:p>
        </p:txBody>
      </p:sp>
      <p:sp>
        <p:nvSpPr>
          <p:cNvPr id="56324" name="Text Box 4"/>
          <p:cNvSpPr txBox="1">
            <a:spLocks noChangeArrowheads="1"/>
          </p:cNvSpPr>
          <p:nvPr/>
        </p:nvSpPr>
        <p:spPr bwMode="auto">
          <a:xfrm>
            <a:off x="5715000" y="6019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800" dirty="0">
                <a:latin typeface="Arial"/>
              </a:rPr>
              <a:t>BS8800:1996</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Hazards Prompt List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910" y="1975556"/>
            <a:ext cx="3077947" cy="378177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7" name="Rounded Rectangle 6"/>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8" name="Rounded Rectangle 7"/>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501956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descr="Rectangle: Click to edit Master text styles&#10;Second level&#10;Third level&#10;Fourth level&#10;Fifth level"/>
          <p:cNvSpPr>
            <a:spLocks noGrp="1" noChangeArrowheads="1"/>
          </p:cNvSpPr>
          <p:nvPr>
            <p:ph type="body" sz="half" idx="2"/>
          </p:nvPr>
        </p:nvSpPr>
        <p:spPr>
          <a:xfrm>
            <a:off x="685800" y="1593834"/>
            <a:ext cx="7772400" cy="4341016"/>
          </a:xfrm>
        </p:spPr>
        <p:txBody>
          <a:bodyPr>
            <a:noAutofit/>
          </a:bodyPr>
          <a:lstStyle/>
          <a:p>
            <a:pPr marL="0" indent="0">
              <a:lnSpc>
                <a:spcPct val="140000"/>
              </a:lnSpc>
              <a:buNone/>
            </a:pPr>
            <a:r>
              <a:rPr lang="en-GB" sz="2000" b="1" dirty="0" smtClean="0">
                <a:solidFill>
                  <a:schemeClr val="bg1"/>
                </a:solidFill>
                <a:effectLst>
                  <a:outerShdw blurRad="254000" dist="190500" dir="2700000" algn="tl" rotWithShape="0">
                    <a:srgbClr val="000000">
                      <a:alpha val="80000"/>
                    </a:srgbClr>
                  </a:outerShdw>
                </a:effectLst>
              </a:rPr>
              <a:t>Must </a:t>
            </a:r>
            <a:r>
              <a:rPr lang="en-GB" sz="2000" b="1" dirty="0">
                <a:solidFill>
                  <a:schemeClr val="bg1"/>
                </a:solidFill>
                <a:effectLst>
                  <a:outerShdw blurRad="254000" dist="190500" dir="2700000" algn="tl" rotWithShape="0">
                    <a:srgbClr val="000000">
                      <a:alpha val="80000"/>
                    </a:srgbClr>
                  </a:outerShdw>
                </a:effectLst>
              </a:rPr>
              <a:t>be people </a:t>
            </a:r>
            <a:r>
              <a:rPr lang="en-GB" sz="2000" b="1" dirty="0" smtClean="0">
                <a:solidFill>
                  <a:schemeClr val="bg1"/>
                </a:solidFill>
                <a:effectLst>
                  <a:outerShdw blurRad="254000" dist="190500" dir="2700000" algn="tl" rotWithShape="0">
                    <a:srgbClr val="000000">
                      <a:alpha val="80000"/>
                    </a:srgbClr>
                  </a:outerShdw>
                </a:effectLst>
              </a:rPr>
              <a:t>specific</a:t>
            </a:r>
          </a:p>
          <a:p>
            <a:pPr marL="571500" lvl="1" indent="-171450">
              <a:lnSpc>
                <a:spcPct val="140000"/>
              </a:lnSpc>
              <a:buFont typeface="Arial"/>
              <a:buChar char="•"/>
            </a:pPr>
            <a:r>
              <a:rPr lang="en-GB" sz="1500" b="1" dirty="0" smtClean="0">
                <a:solidFill>
                  <a:schemeClr val="bg1"/>
                </a:solidFill>
                <a:effectLst>
                  <a:outerShdw blurRad="254000" dist="190500" dir="2700000" algn="tl" rotWithShape="0">
                    <a:srgbClr val="000000">
                      <a:alpha val="80000"/>
                    </a:srgbClr>
                  </a:outerShdw>
                </a:effectLst>
              </a:rPr>
              <a:t>Employees</a:t>
            </a:r>
            <a:endParaRPr lang="en-GB" sz="1500" b="1" dirty="0">
              <a:solidFill>
                <a:schemeClr val="bg1"/>
              </a:solidFill>
              <a:effectLst>
                <a:outerShdw blurRad="254000" dist="190500" dir="2700000" algn="tl" rotWithShape="0">
                  <a:srgbClr val="000000">
                    <a:alpha val="80000"/>
                  </a:srgbClr>
                </a:outerShdw>
              </a:effectLst>
            </a:endParaRPr>
          </a:p>
          <a:p>
            <a:pPr marL="571500" lvl="1" indent="-171450">
              <a:lnSpc>
                <a:spcPct val="140000"/>
              </a:lnSpc>
              <a:buFont typeface="Arial"/>
              <a:buChar char="•"/>
            </a:pPr>
            <a:r>
              <a:rPr lang="en-GB" sz="1500" b="1" dirty="0">
                <a:solidFill>
                  <a:schemeClr val="bg1"/>
                </a:solidFill>
                <a:effectLst>
                  <a:outerShdw blurRad="254000" dist="190500" dir="2700000" algn="tl" rotWithShape="0">
                    <a:srgbClr val="000000">
                      <a:alpha val="80000"/>
                    </a:srgbClr>
                  </a:outerShdw>
                </a:effectLst>
              </a:rPr>
              <a:t>Contractors</a:t>
            </a:r>
          </a:p>
          <a:p>
            <a:pPr marL="571500" lvl="1" indent="-171450">
              <a:lnSpc>
                <a:spcPct val="140000"/>
              </a:lnSpc>
              <a:buFont typeface="Arial"/>
              <a:buChar char="•"/>
            </a:pPr>
            <a:r>
              <a:rPr lang="en-GB" sz="1500" b="1" dirty="0">
                <a:solidFill>
                  <a:schemeClr val="bg1"/>
                </a:solidFill>
                <a:effectLst>
                  <a:outerShdw blurRad="254000" dist="190500" dir="2700000" algn="tl" rotWithShape="0">
                    <a:srgbClr val="000000">
                      <a:alpha val="80000"/>
                    </a:srgbClr>
                  </a:outerShdw>
                </a:effectLst>
              </a:rPr>
              <a:t>Visitors</a:t>
            </a:r>
          </a:p>
          <a:p>
            <a:pPr marL="571500" lvl="1" indent="-171450">
              <a:lnSpc>
                <a:spcPct val="140000"/>
              </a:lnSpc>
              <a:buFont typeface="Arial"/>
              <a:buChar char="•"/>
            </a:pPr>
            <a:r>
              <a:rPr lang="en-GB" sz="1500" b="1" dirty="0">
                <a:solidFill>
                  <a:schemeClr val="bg1"/>
                </a:solidFill>
                <a:effectLst>
                  <a:outerShdw blurRad="254000" dist="190500" dir="2700000" algn="tl" rotWithShape="0">
                    <a:srgbClr val="000000">
                      <a:alpha val="80000"/>
                    </a:srgbClr>
                  </a:outerShdw>
                </a:effectLst>
              </a:rPr>
              <a:t>General public</a:t>
            </a:r>
          </a:p>
          <a:p>
            <a:pPr marL="571500" lvl="1" indent="-171450">
              <a:lnSpc>
                <a:spcPct val="140000"/>
              </a:lnSpc>
              <a:buFont typeface="Arial"/>
              <a:buChar char="•"/>
            </a:pPr>
            <a:r>
              <a:rPr lang="en-GB" sz="1500" b="1" dirty="0" smtClean="0">
                <a:solidFill>
                  <a:schemeClr val="bg1"/>
                </a:solidFill>
                <a:effectLst>
                  <a:outerShdw blurRad="254000" dist="190500" dir="2700000" algn="tl" rotWithShape="0">
                    <a:srgbClr val="000000">
                      <a:alpha val="80000"/>
                    </a:srgbClr>
                  </a:outerShdw>
                </a:effectLst>
              </a:rPr>
              <a:t>Children</a:t>
            </a:r>
          </a:p>
          <a:p>
            <a:pPr marL="571500" lvl="1" indent="-171450">
              <a:lnSpc>
                <a:spcPct val="140000"/>
              </a:lnSpc>
              <a:buFont typeface="Arial"/>
              <a:buChar char="•"/>
            </a:pPr>
            <a:r>
              <a:rPr lang="en-GB" sz="1500" b="1" dirty="0" smtClean="0">
                <a:solidFill>
                  <a:srgbClr val="FFFFFF"/>
                </a:solidFill>
                <a:effectLst>
                  <a:outerShdw blurRad="254000" dist="190500" dir="2700000" algn="tl" rotWithShape="0">
                    <a:srgbClr val="000000">
                      <a:alpha val="80000"/>
                    </a:srgbClr>
                  </a:outerShdw>
                </a:effectLst>
              </a:rPr>
              <a:t>T</a:t>
            </a:r>
            <a:r>
              <a:rPr lang="en-US" sz="1500" b="1" dirty="0" err="1" smtClean="0">
                <a:solidFill>
                  <a:srgbClr val="FFFFFF"/>
                </a:solidFill>
                <a:effectLst>
                  <a:outerShdw blurRad="254000" dist="190500" dir="2700000" algn="tl" rotWithShape="0">
                    <a:srgbClr val="000000">
                      <a:alpha val="80000"/>
                    </a:srgbClr>
                  </a:outerShdw>
                </a:effectLst>
              </a:rPr>
              <a:t>rainees</a:t>
            </a:r>
            <a:endParaRPr lang="en-GB" sz="1500" b="1" dirty="0">
              <a:solidFill>
                <a:schemeClr val="bg1"/>
              </a:solidFill>
              <a:effectLst>
                <a:outerShdw blurRad="254000" dist="190500" dir="2700000" algn="tl" rotWithShape="0">
                  <a:srgbClr val="000000">
                    <a:alpha val="80000"/>
                  </a:srgbClr>
                </a:outerShdw>
              </a:effectLst>
            </a:endParaRPr>
          </a:p>
          <a:p>
            <a:pPr marL="571500" lvl="1" indent="-171450">
              <a:lnSpc>
                <a:spcPct val="140000"/>
              </a:lnSpc>
              <a:buFont typeface="Arial"/>
              <a:buChar char="•"/>
            </a:pPr>
            <a:r>
              <a:rPr lang="en-GB" sz="1500" b="1" dirty="0">
                <a:solidFill>
                  <a:schemeClr val="bg1"/>
                </a:solidFill>
                <a:effectLst>
                  <a:outerShdw blurRad="254000" dist="190500" dir="2700000" algn="tl" rotWithShape="0">
                    <a:srgbClr val="000000">
                      <a:alpha val="80000"/>
                    </a:srgbClr>
                  </a:outerShdw>
                </a:effectLst>
              </a:rPr>
              <a:t>People who </a:t>
            </a:r>
            <a:r>
              <a:rPr lang="en-GB" sz="1500" b="1" dirty="0" smtClean="0">
                <a:solidFill>
                  <a:schemeClr val="bg1"/>
                </a:solidFill>
                <a:effectLst>
                  <a:outerShdw blurRad="254000" dist="190500" dir="2700000" algn="tl" rotWithShape="0">
                    <a:srgbClr val="000000">
                      <a:alpha val="80000"/>
                    </a:srgbClr>
                  </a:outerShdw>
                </a:effectLst>
              </a:rPr>
              <a:t>share the workplace</a:t>
            </a:r>
          </a:p>
          <a:p>
            <a:pPr marL="571500" lvl="1" indent="-171450">
              <a:lnSpc>
                <a:spcPct val="140000"/>
              </a:lnSpc>
              <a:buFont typeface="Arial"/>
              <a:buChar char="•"/>
            </a:pPr>
            <a:r>
              <a:rPr lang="en-US" sz="1500" b="1" dirty="0" smtClean="0">
                <a:solidFill>
                  <a:srgbClr val="FFFFFF"/>
                </a:solidFill>
                <a:effectLst>
                  <a:outerShdw blurRad="254000" dist="190500" dir="2700000" algn="tl" rotWithShape="0">
                    <a:srgbClr val="000000">
                      <a:alpha val="80000"/>
                    </a:srgbClr>
                  </a:outerShdw>
                </a:effectLst>
              </a:rPr>
              <a:t>Cleaners</a:t>
            </a:r>
            <a:r>
              <a:rPr lang="en-US" sz="1500" b="1" dirty="0">
                <a:solidFill>
                  <a:srgbClr val="FFFFFF"/>
                </a:solidFill>
                <a:effectLst>
                  <a:outerShdw blurRad="254000" dist="190500" dir="2700000" algn="tl" rotWithShape="0">
                    <a:srgbClr val="000000">
                      <a:alpha val="80000"/>
                    </a:srgbClr>
                  </a:outerShdw>
                </a:effectLst>
              </a:rPr>
              <a:t>, </a:t>
            </a:r>
            <a:r>
              <a:rPr lang="en-US" sz="1500" b="1" dirty="0" smtClean="0">
                <a:solidFill>
                  <a:srgbClr val="FFFFFF"/>
                </a:solidFill>
                <a:effectLst>
                  <a:outerShdw blurRad="254000" dist="190500" dir="2700000" algn="tl" rotWithShape="0">
                    <a:srgbClr val="000000">
                      <a:alpha val="80000"/>
                    </a:srgbClr>
                  </a:outerShdw>
                </a:effectLst>
              </a:rPr>
              <a:t>contractors</a:t>
            </a:r>
            <a:r>
              <a:rPr lang="en-US" sz="1500" b="1" dirty="0">
                <a:solidFill>
                  <a:srgbClr val="FFFFFF"/>
                </a:solidFill>
                <a:effectLst>
                  <a:outerShdw blurRad="254000" dist="190500" dir="2700000" algn="tl" rotWithShape="0">
                    <a:srgbClr val="000000">
                      <a:alpha val="80000"/>
                    </a:srgbClr>
                  </a:outerShdw>
                </a:effectLst>
              </a:rPr>
              <a:t>, maintenance </a:t>
            </a:r>
            <a:r>
              <a:rPr lang="en-US" sz="1500" b="1" dirty="0" smtClean="0">
                <a:solidFill>
                  <a:srgbClr val="FFFFFF"/>
                </a:solidFill>
                <a:effectLst>
                  <a:outerShdw blurRad="254000" dist="190500" dir="2700000" algn="tl" rotWithShape="0">
                    <a:srgbClr val="000000">
                      <a:alpha val="80000"/>
                    </a:srgbClr>
                  </a:outerShdw>
                </a:effectLst>
              </a:rPr>
              <a:t>workers</a:t>
            </a:r>
          </a:p>
          <a:p>
            <a:pPr marL="571500" lvl="1" indent="-171450">
              <a:lnSpc>
                <a:spcPct val="140000"/>
              </a:lnSpc>
              <a:buFont typeface="Arial"/>
              <a:buChar char="•"/>
            </a:pPr>
            <a:r>
              <a:rPr lang="en-GB" sz="1500" b="1" dirty="0">
                <a:solidFill>
                  <a:schemeClr val="bg1"/>
                </a:solidFill>
                <a:effectLst>
                  <a:outerShdw blurRad="254000" dist="190500" dir="2700000" algn="tl" rotWithShape="0">
                    <a:srgbClr val="000000">
                      <a:alpha val="80000"/>
                    </a:srgbClr>
                  </a:outerShdw>
                </a:effectLst>
              </a:rPr>
              <a:t>Don</a:t>
            </a:r>
            <a:r>
              <a:rPr lang="ja-JP" altLang="en-GB" sz="1500" b="1" dirty="0">
                <a:solidFill>
                  <a:schemeClr val="bg1"/>
                </a:solidFill>
                <a:effectLst>
                  <a:outerShdw blurRad="254000" dist="190500" dir="2700000" algn="tl" rotWithShape="0">
                    <a:srgbClr val="000000">
                      <a:alpha val="80000"/>
                    </a:srgbClr>
                  </a:outerShdw>
                </a:effectLst>
              </a:rPr>
              <a:t>’</a:t>
            </a:r>
            <a:r>
              <a:rPr lang="en-GB" sz="1500" b="1" dirty="0">
                <a:solidFill>
                  <a:schemeClr val="bg1"/>
                </a:solidFill>
                <a:effectLst>
                  <a:outerShdw blurRad="254000" dist="190500" dir="2700000" algn="tl" rotWithShape="0">
                    <a:srgbClr val="000000">
                      <a:alpha val="80000"/>
                    </a:srgbClr>
                  </a:outerShdw>
                </a:effectLst>
              </a:rPr>
              <a:t>t forget vulnerable groups such as people with </a:t>
            </a:r>
            <a:r>
              <a:rPr lang="en-GB" sz="1500" b="1" dirty="0" smtClean="0">
                <a:solidFill>
                  <a:schemeClr val="bg1"/>
                </a:solidFill>
                <a:effectLst>
                  <a:outerShdw blurRad="254000" dist="190500" dir="2700000" algn="tl" rotWithShape="0">
                    <a:srgbClr val="000000">
                      <a:alpha val="80000"/>
                    </a:srgbClr>
                  </a:outerShdw>
                </a:effectLst>
              </a:rPr>
              <a:t>disabilities,</a:t>
            </a:r>
            <a:r>
              <a:rPr lang="en-US" sz="1500" b="1" dirty="0">
                <a:solidFill>
                  <a:srgbClr val="FFFFFF"/>
                </a:solidFill>
                <a:effectLst>
                  <a:outerShdw blurRad="254000" dist="190500" dir="2700000" algn="tl" rotWithShape="0">
                    <a:srgbClr val="000000">
                      <a:alpha val="80000"/>
                    </a:srgbClr>
                  </a:outerShdw>
                </a:effectLst>
              </a:rPr>
              <a:t> new or expectant mothers</a:t>
            </a:r>
          </a:p>
          <a:p>
            <a:pPr marL="571500" lvl="1" indent="-171450">
              <a:lnSpc>
                <a:spcPct val="140000"/>
              </a:lnSpc>
              <a:buFont typeface="Arial"/>
              <a:buChar char="•"/>
            </a:pPr>
            <a:endParaRPr lang="en-GB" sz="1500" b="1" dirty="0" smtClean="0">
              <a:solidFill>
                <a:schemeClr val="bg1"/>
              </a:solidFill>
              <a:effectLst>
                <a:outerShdw blurRad="254000" dist="190500" dir="2700000" algn="tl" rotWithShape="0">
                  <a:srgbClr val="000000">
                    <a:alpha val="80000"/>
                  </a:srgbClr>
                </a:outerShdw>
              </a:effectLst>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Who Might be Harmed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6217" y="2087724"/>
            <a:ext cx="3355958" cy="2513473"/>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3083700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767666" y="1275646"/>
            <a:ext cx="4919133" cy="4525963"/>
          </a:xfrm>
        </p:spPr>
        <p:txBody>
          <a:bodyPr>
            <a:normAutofit fontScale="92500" lnSpcReduction="20000"/>
          </a:bodyPr>
          <a:lstStyle/>
          <a:p>
            <a:pPr>
              <a:lnSpc>
                <a:spcPct val="120000"/>
              </a:lnSpc>
            </a:pPr>
            <a:endParaRPr lang="en-US" sz="2000" b="1" dirty="0">
              <a:solidFill>
                <a:srgbClr val="FFFFFF"/>
              </a:solidFill>
              <a:effectLst>
                <a:outerShdw blurRad="254000" dist="190500" dir="2700000" algn="tl" rotWithShape="0">
                  <a:srgbClr val="000000">
                    <a:alpha val="80000"/>
                  </a:srgbClr>
                </a:outerShdw>
              </a:effectLst>
            </a:endParaRPr>
          </a:p>
          <a:p>
            <a:pPr marL="0" indent="0">
              <a:lnSpc>
                <a:spcPct val="120000"/>
              </a:lnSpc>
              <a:buNone/>
            </a:pPr>
            <a:r>
              <a:rPr lang="en-US" sz="2000" b="1" dirty="0">
                <a:solidFill>
                  <a:srgbClr val="FFFFFF"/>
                </a:solidFill>
                <a:effectLst>
                  <a:outerShdw blurRad="254000" dist="190500" dir="2700000" algn="tl" rotWithShape="0">
                    <a:srgbClr val="000000">
                      <a:alpha val="80000"/>
                    </a:srgbClr>
                  </a:outerShdw>
                </a:effectLst>
              </a:rPr>
              <a:t>Record your findings</a:t>
            </a:r>
          </a:p>
          <a:p>
            <a:pPr lvl="1">
              <a:lnSpc>
                <a:spcPct val="120000"/>
              </a:lnSpc>
              <a:buFont typeface="Arial"/>
              <a:buChar char="•"/>
            </a:pPr>
            <a:r>
              <a:rPr lang="en-US" sz="2000" b="1" dirty="0">
                <a:solidFill>
                  <a:srgbClr val="FFFFFF"/>
                </a:solidFill>
                <a:effectLst>
                  <a:outerShdw blurRad="254000" dist="190500" dir="2700000" algn="tl" rotWithShape="0">
                    <a:srgbClr val="000000">
                      <a:alpha val="80000"/>
                    </a:srgbClr>
                  </a:outerShdw>
                </a:effectLst>
              </a:rPr>
              <a:t>Only a legal requirement if five or more </a:t>
            </a:r>
            <a:r>
              <a:rPr lang="en-US" sz="2000" b="1" dirty="0" smtClean="0">
                <a:solidFill>
                  <a:srgbClr val="FFFFFF"/>
                </a:solidFill>
                <a:effectLst>
                  <a:outerShdw blurRad="254000" dist="190500" dir="2700000" algn="tl" rotWithShape="0">
                    <a:srgbClr val="000000">
                      <a:alpha val="80000"/>
                    </a:srgbClr>
                  </a:outerShdw>
                </a:effectLst>
              </a:rPr>
              <a:t>employees</a:t>
            </a:r>
          </a:p>
          <a:p>
            <a:pPr lvl="1">
              <a:lnSpc>
                <a:spcPct val="120000"/>
              </a:lnSpc>
              <a:buFont typeface="Arial"/>
              <a:buChar char="•"/>
            </a:pPr>
            <a:r>
              <a:rPr lang="en-GB" sz="2000" b="1" dirty="0" smtClean="0">
                <a:solidFill>
                  <a:srgbClr val="FFFFFF"/>
                </a:solidFill>
                <a:effectLst>
                  <a:outerShdw blurRad="254000" dist="190500" dir="2700000" algn="tl" rotWithShape="0">
                    <a:srgbClr val="000000">
                      <a:alpha val="80000"/>
                    </a:srgbClr>
                  </a:outerShdw>
                </a:effectLst>
              </a:rPr>
              <a:t>Personnel </a:t>
            </a:r>
            <a:r>
              <a:rPr lang="en-GB" sz="2000" b="1" dirty="0">
                <a:solidFill>
                  <a:srgbClr val="FFFFFF"/>
                </a:solidFill>
                <a:effectLst>
                  <a:outerShdw blurRad="254000" dist="190500" dir="2700000" algn="tl" rotWithShape="0">
                    <a:srgbClr val="000000">
                      <a:alpha val="80000"/>
                    </a:srgbClr>
                  </a:outerShdw>
                </a:effectLst>
              </a:rPr>
              <a:t>at risk </a:t>
            </a:r>
            <a:r>
              <a:rPr lang="en-GB" sz="2000" b="1" dirty="0" smtClean="0">
                <a:solidFill>
                  <a:srgbClr val="FFFFFF"/>
                </a:solidFill>
                <a:effectLst>
                  <a:outerShdw blurRad="254000" dist="190500" dir="2700000" algn="tl" rotWithShape="0">
                    <a:srgbClr val="000000">
                      <a:alpha val="80000"/>
                    </a:srgbClr>
                  </a:outerShdw>
                </a:effectLst>
              </a:rPr>
              <a:t>– names</a:t>
            </a:r>
          </a:p>
          <a:p>
            <a:pPr lvl="1">
              <a:lnSpc>
                <a:spcPct val="120000"/>
              </a:lnSpc>
              <a:buFont typeface="Arial"/>
              <a:buChar char="•"/>
            </a:pPr>
            <a:r>
              <a:rPr lang="en-GB" sz="2000" b="1" dirty="0" smtClean="0">
                <a:solidFill>
                  <a:srgbClr val="FFFFFF"/>
                </a:solidFill>
                <a:effectLst>
                  <a:outerShdw blurRad="254000" dist="190500" dir="2700000" algn="tl" rotWithShape="0">
                    <a:srgbClr val="000000">
                      <a:alpha val="80000"/>
                    </a:srgbClr>
                  </a:outerShdw>
                </a:effectLst>
              </a:rPr>
              <a:t>Description of area/task</a:t>
            </a:r>
          </a:p>
          <a:p>
            <a:pPr lvl="1">
              <a:lnSpc>
                <a:spcPct val="120000"/>
              </a:lnSpc>
              <a:buFont typeface="Arial"/>
              <a:buChar char="•"/>
            </a:pPr>
            <a:r>
              <a:rPr lang="en-GB" sz="2000" b="1" dirty="0" smtClean="0">
                <a:solidFill>
                  <a:srgbClr val="FFFFFF"/>
                </a:solidFill>
                <a:effectLst>
                  <a:outerShdw blurRad="254000" dist="190500" dir="2700000" algn="tl" rotWithShape="0">
                    <a:srgbClr val="000000">
                      <a:alpha val="80000"/>
                    </a:srgbClr>
                  </a:outerShdw>
                </a:effectLst>
              </a:rPr>
              <a:t>Risks they are exposed to</a:t>
            </a:r>
          </a:p>
          <a:p>
            <a:pPr lvl="1">
              <a:lnSpc>
                <a:spcPct val="120000"/>
              </a:lnSpc>
              <a:buFont typeface="Arial"/>
              <a:buChar char="•"/>
            </a:pPr>
            <a:r>
              <a:rPr lang="en-GB" sz="2000" b="1" dirty="0" smtClean="0">
                <a:solidFill>
                  <a:srgbClr val="FFFFFF"/>
                </a:solidFill>
                <a:effectLst>
                  <a:outerShdw blurRad="254000" dist="190500" dir="2700000" algn="tl" rotWithShape="0">
                    <a:srgbClr val="000000">
                      <a:alpha val="80000"/>
                    </a:srgbClr>
                  </a:outerShdw>
                </a:effectLst>
              </a:rPr>
              <a:t>Details of which hazards are significant/acceptable (and why)</a:t>
            </a:r>
          </a:p>
          <a:p>
            <a:pPr lvl="1">
              <a:lnSpc>
                <a:spcPct val="120000"/>
              </a:lnSpc>
              <a:buFont typeface="Arial"/>
              <a:buChar char="•"/>
            </a:pPr>
            <a:r>
              <a:rPr lang="en-US" sz="2000" b="1" dirty="0" smtClean="0">
                <a:solidFill>
                  <a:srgbClr val="FFFFFF"/>
                </a:solidFill>
                <a:effectLst>
                  <a:outerShdw blurRad="254000" dist="190500" dir="2700000" algn="tl" rotWithShape="0">
                    <a:srgbClr val="000000">
                      <a:alpha val="80000"/>
                    </a:srgbClr>
                  </a:outerShdw>
                </a:effectLst>
              </a:rPr>
              <a:t>Special </a:t>
            </a:r>
            <a:r>
              <a:rPr lang="en-US" sz="2000" b="1" dirty="0">
                <a:solidFill>
                  <a:srgbClr val="FFFFFF"/>
                </a:solidFill>
                <a:effectLst>
                  <a:outerShdw blurRad="254000" dist="190500" dir="2700000" algn="tl" rotWithShape="0">
                    <a:srgbClr val="000000">
                      <a:alpha val="80000"/>
                    </a:srgbClr>
                  </a:outerShdw>
                </a:effectLst>
              </a:rPr>
              <a:t>Risks (</a:t>
            </a:r>
            <a:r>
              <a:rPr lang="en-US" sz="2000" b="1" dirty="0" err="1">
                <a:solidFill>
                  <a:srgbClr val="FFFFFF"/>
                </a:solidFill>
                <a:effectLst>
                  <a:outerShdw blurRad="254000" dist="190500" dir="2700000" algn="tl" rotWithShape="0">
                    <a:srgbClr val="000000">
                      <a:alpha val="80000"/>
                    </a:srgbClr>
                  </a:outerShdw>
                </a:effectLst>
              </a:rPr>
              <a:t>eg</a:t>
            </a:r>
            <a:r>
              <a:rPr lang="en-US" sz="2000" b="1" dirty="0">
                <a:solidFill>
                  <a:srgbClr val="FFFFFF"/>
                </a:solidFill>
                <a:effectLst>
                  <a:outerShdw blurRad="254000" dist="190500" dir="2700000" algn="tl" rotWithShape="0">
                    <a:srgbClr val="000000">
                      <a:alpha val="80000"/>
                    </a:srgbClr>
                  </a:outerShdw>
                </a:effectLst>
              </a:rPr>
              <a:t> 1 team member pregnant, need to work between two laboratories, control measures)</a:t>
            </a:r>
          </a:p>
          <a:p>
            <a:pPr lvl="1">
              <a:lnSpc>
                <a:spcPct val="120000"/>
              </a:lnSpc>
              <a:buFont typeface="Arial"/>
              <a:buChar char="•"/>
            </a:pPr>
            <a:endParaRPr lang="en-US" sz="2000" b="1" dirty="0">
              <a:solidFill>
                <a:srgbClr val="FFFFFF"/>
              </a:solidFill>
              <a:effectLst>
                <a:outerShdw blurRad="254000" dist="190500" dir="2700000" algn="tl" rotWithShape="0">
                  <a:srgbClr val="000000">
                    <a:alpha val="80000"/>
                  </a:srgbClr>
                </a:outerShdw>
              </a:effectLst>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Record Findings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900" y="1827944"/>
            <a:ext cx="2662767" cy="355035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575179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descr="Rectangle: Click to edit Master text styles&#10;Second level&#10;Third level&#10;Fourth level&#10;Fifth level"/>
          <p:cNvSpPr>
            <a:spLocks noGrp="1" noChangeArrowheads="1"/>
          </p:cNvSpPr>
          <p:nvPr>
            <p:ph idx="1"/>
          </p:nvPr>
        </p:nvSpPr>
        <p:spPr>
          <a:xfrm>
            <a:off x="4069611" y="1558472"/>
            <a:ext cx="4675725" cy="4747569"/>
          </a:xfrm>
        </p:spPr>
        <p:txBody>
          <a:bodyPr>
            <a:noAutofit/>
          </a:bodyPr>
          <a:lstStyle/>
          <a:p>
            <a:pPr marL="342900" lvl="1" indent="-342900">
              <a:lnSpc>
                <a:spcPct val="130000"/>
              </a:lnSpc>
              <a:buFont typeface="Arial"/>
              <a:buChar char="•"/>
            </a:pPr>
            <a:r>
              <a:rPr lang="en-GB" sz="1500" b="1" dirty="0" smtClean="0">
                <a:solidFill>
                  <a:srgbClr val="FFFFFF"/>
                </a:solidFill>
                <a:effectLst>
                  <a:outerShdw blurRad="254000" dist="190500" dir="2700000" algn="tl" rotWithShape="0">
                    <a:srgbClr val="000000">
                      <a:alpha val="80000"/>
                    </a:srgbClr>
                  </a:outerShdw>
                </a:effectLst>
              </a:rPr>
              <a:t>The </a:t>
            </a:r>
            <a:r>
              <a:rPr lang="en-GB" sz="1500" b="1" dirty="0">
                <a:solidFill>
                  <a:srgbClr val="FFFFFF"/>
                </a:solidFill>
                <a:effectLst>
                  <a:outerShdw blurRad="254000" dist="190500" dir="2700000" algn="tl" rotWithShape="0">
                    <a:srgbClr val="000000">
                      <a:alpha val="80000"/>
                    </a:srgbClr>
                  </a:outerShdw>
                </a:effectLst>
              </a:rPr>
              <a:t>precautions in place, or to be put in place, to reduce the significant hazards to acceptable levels</a:t>
            </a:r>
          </a:p>
          <a:p>
            <a:pPr marL="342900" lvl="1" indent="-342900">
              <a:lnSpc>
                <a:spcPct val="130000"/>
              </a:lnSpc>
              <a:buFont typeface="Arial"/>
              <a:buChar char="•"/>
            </a:pPr>
            <a:r>
              <a:rPr lang="en-GB" sz="1500" b="1" dirty="0">
                <a:solidFill>
                  <a:srgbClr val="FFFFFF"/>
                </a:solidFill>
                <a:effectLst>
                  <a:outerShdw blurRad="254000" dist="190500" dir="2700000" algn="tl" rotWithShape="0">
                    <a:srgbClr val="000000">
                      <a:alpha val="80000"/>
                    </a:srgbClr>
                  </a:outerShdw>
                </a:effectLst>
              </a:rPr>
              <a:t>How the precautions are to be maintained (management of systems, inspection of physical precautions </a:t>
            </a:r>
            <a:r>
              <a:rPr lang="en-GB" sz="1500" b="1" dirty="0" err="1">
                <a:solidFill>
                  <a:srgbClr val="FFFFFF"/>
                </a:solidFill>
                <a:effectLst>
                  <a:outerShdw blurRad="254000" dist="190500" dir="2700000" algn="tl" rotWithShape="0">
                    <a:srgbClr val="000000">
                      <a:alpha val="80000"/>
                    </a:srgbClr>
                  </a:outerShdw>
                </a:effectLst>
              </a:rPr>
              <a:t>etc</a:t>
            </a:r>
            <a:r>
              <a:rPr lang="en-GB" sz="1500" b="1" dirty="0">
                <a:solidFill>
                  <a:srgbClr val="FFFFFF"/>
                </a:solidFill>
                <a:effectLst>
                  <a:outerShdw blurRad="254000" dist="190500" dir="2700000" algn="tl" rotWithShape="0">
                    <a:srgbClr val="000000">
                      <a:alpha val="80000"/>
                    </a:srgbClr>
                  </a:outerShdw>
                </a:effectLst>
              </a:rPr>
              <a:t>)</a:t>
            </a:r>
          </a:p>
          <a:p>
            <a:pPr>
              <a:lnSpc>
                <a:spcPct val="130000"/>
              </a:lnSpc>
            </a:pPr>
            <a:r>
              <a:rPr lang="en-GB" sz="1500" b="1" dirty="0">
                <a:solidFill>
                  <a:srgbClr val="FFFFFF"/>
                </a:solidFill>
                <a:effectLst>
                  <a:outerShdw blurRad="254000" dist="190500" dir="2700000" algn="tl" rotWithShape="0">
                    <a:srgbClr val="000000">
                      <a:alpha val="80000"/>
                    </a:srgbClr>
                  </a:outerShdw>
                </a:effectLst>
              </a:rPr>
              <a:t>Details of additional risk assessments i.e. hazardous substances </a:t>
            </a:r>
            <a:endParaRPr lang="en-GB" sz="1500" b="1" dirty="0" smtClean="0">
              <a:solidFill>
                <a:srgbClr val="FFFFFF"/>
              </a:solidFill>
              <a:effectLst>
                <a:outerShdw blurRad="254000" dist="190500" dir="2700000" algn="tl" rotWithShape="0">
                  <a:srgbClr val="000000">
                    <a:alpha val="80000"/>
                  </a:srgbClr>
                </a:outerShdw>
              </a:effectLst>
            </a:endParaRPr>
          </a:p>
          <a:p>
            <a:pPr eaLnBrk="1" hangingPunct="1">
              <a:lnSpc>
                <a:spcPct val="130000"/>
              </a:lnSpc>
            </a:pPr>
            <a:r>
              <a:rPr lang="en-GB" sz="1500" b="1" dirty="0" smtClean="0">
                <a:solidFill>
                  <a:srgbClr val="FFFFFF"/>
                </a:solidFill>
                <a:effectLst>
                  <a:outerShdw blurRad="254000" dist="190500" dir="2700000" algn="tl" rotWithShape="0">
                    <a:srgbClr val="000000">
                      <a:alpha val="80000"/>
                    </a:srgbClr>
                  </a:outerShdw>
                </a:effectLst>
              </a:rPr>
              <a:t>Emergency Procedures</a:t>
            </a:r>
            <a:endParaRPr lang="en-GB" sz="1500" b="1" dirty="0">
              <a:solidFill>
                <a:srgbClr val="FFFFFF"/>
              </a:solidFill>
              <a:effectLst>
                <a:outerShdw blurRad="254000" dist="190500" dir="2700000" algn="tl" rotWithShape="0">
                  <a:srgbClr val="000000">
                    <a:alpha val="80000"/>
                  </a:srgbClr>
                </a:outerShdw>
              </a:effectLst>
            </a:endParaRPr>
          </a:p>
          <a:p>
            <a:pPr eaLnBrk="1" hangingPunct="1">
              <a:lnSpc>
                <a:spcPct val="130000"/>
              </a:lnSpc>
            </a:pPr>
            <a:r>
              <a:rPr lang="en-GB" sz="1500" b="1" dirty="0">
                <a:solidFill>
                  <a:srgbClr val="FFFFFF"/>
                </a:solidFill>
                <a:effectLst>
                  <a:outerShdw blurRad="254000" dist="190500" dir="2700000" algn="tl" rotWithShape="0">
                    <a:srgbClr val="000000">
                      <a:alpha val="80000"/>
                    </a:srgbClr>
                  </a:outerShdw>
                </a:effectLst>
              </a:rPr>
              <a:t>Details of person completing the risk </a:t>
            </a:r>
            <a:r>
              <a:rPr lang="en-GB" sz="1500" b="1" dirty="0" smtClean="0">
                <a:solidFill>
                  <a:srgbClr val="FFFFFF"/>
                </a:solidFill>
                <a:effectLst>
                  <a:outerShdw blurRad="254000" dist="190500" dir="2700000" algn="tl" rotWithShape="0">
                    <a:srgbClr val="000000">
                      <a:alpha val="80000"/>
                    </a:srgbClr>
                  </a:outerShdw>
                </a:effectLst>
              </a:rPr>
              <a:t>assessment</a:t>
            </a:r>
            <a:endParaRPr lang="en-GB" sz="1500" b="1" dirty="0">
              <a:solidFill>
                <a:srgbClr val="FFFFFF"/>
              </a:solidFill>
              <a:effectLst>
                <a:outerShdw blurRad="254000" dist="190500" dir="2700000" algn="tl" rotWithShape="0">
                  <a:srgbClr val="000000">
                    <a:alpha val="80000"/>
                  </a:srgbClr>
                </a:outerShdw>
              </a:effectLst>
            </a:endParaRPr>
          </a:p>
          <a:p>
            <a:pPr eaLnBrk="1" hangingPunct="1">
              <a:lnSpc>
                <a:spcPct val="130000"/>
              </a:lnSpc>
            </a:pPr>
            <a:r>
              <a:rPr lang="en-GB" sz="1500" b="1" dirty="0">
                <a:solidFill>
                  <a:srgbClr val="FFFFFF"/>
                </a:solidFill>
                <a:effectLst>
                  <a:outerShdw blurRad="254000" dist="190500" dir="2700000" algn="tl" rotWithShape="0">
                    <a:srgbClr val="000000">
                      <a:alpha val="80000"/>
                    </a:srgbClr>
                  </a:outerShdw>
                </a:effectLst>
              </a:rPr>
              <a:t>Details of person countersigning the risk </a:t>
            </a:r>
            <a:r>
              <a:rPr lang="en-GB" sz="1500" b="1" dirty="0" smtClean="0">
                <a:solidFill>
                  <a:srgbClr val="FFFFFF"/>
                </a:solidFill>
                <a:effectLst>
                  <a:outerShdw blurRad="254000" dist="190500" dir="2700000" algn="tl" rotWithShape="0">
                    <a:srgbClr val="000000">
                      <a:alpha val="80000"/>
                    </a:srgbClr>
                  </a:outerShdw>
                </a:effectLst>
              </a:rPr>
              <a:t>assessment</a:t>
            </a:r>
            <a:endParaRPr lang="en-GB" sz="1500" b="1" dirty="0">
              <a:solidFill>
                <a:srgbClr val="FFFFFF"/>
              </a:solidFill>
              <a:effectLst>
                <a:outerShdw blurRad="254000" dist="190500" dir="2700000" algn="tl" rotWithShape="0">
                  <a:srgbClr val="000000">
                    <a:alpha val="80000"/>
                  </a:srgbClr>
                </a:outerShdw>
              </a:effectLst>
            </a:endParaRPr>
          </a:p>
          <a:p>
            <a:pPr eaLnBrk="1" hangingPunct="1">
              <a:lnSpc>
                <a:spcPct val="130000"/>
              </a:lnSpc>
            </a:pPr>
            <a:r>
              <a:rPr lang="en-GB" sz="1500" b="1" dirty="0">
                <a:solidFill>
                  <a:srgbClr val="FFFFFF"/>
                </a:solidFill>
                <a:effectLst>
                  <a:outerShdw blurRad="254000" dist="190500" dir="2700000" algn="tl" rotWithShape="0">
                    <a:srgbClr val="000000">
                      <a:alpha val="80000"/>
                    </a:srgbClr>
                  </a:outerShdw>
                </a:effectLst>
              </a:rPr>
              <a:t>Date, school or group, location details etc.</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Record Findings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0900" y="1827944"/>
            <a:ext cx="2662767" cy="355035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5771378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99912" y="4105947"/>
            <a:ext cx="7772400" cy="2985912"/>
          </a:xfrm>
        </p:spPr>
        <p:txBody>
          <a:bodyPr>
            <a:normAutofit/>
          </a:bodyPr>
          <a:lstStyle/>
          <a:p>
            <a:pPr marL="0" indent="0" algn="ctr">
              <a:lnSpc>
                <a:spcPct val="120000"/>
              </a:lnSpc>
              <a:buFontTx/>
              <a:buNone/>
            </a:pPr>
            <a:r>
              <a:rPr lang="en-GB" sz="2800" b="1" dirty="0" smtClean="0">
                <a:solidFill>
                  <a:srgbClr val="E6DA27"/>
                </a:solidFill>
                <a:effectLst>
                  <a:outerShdw blurRad="254000" dist="190500" dir="2700000" algn="tl" rotWithShape="0">
                    <a:srgbClr val="000000">
                      <a:alpha val="80000"/>
                    </a:srgbClr>
                  </a:outerShdw>
                </a:effectLst>
                <a:latin typeface="Impact"/>
                <a:ea typeface="Osaka"/>
                <a:cs typeface="Impact"/>
              </a:rPr>
              <a:t>Risk</a:t>
            </a:r>
            <a:r>
              <a:rPr lang="en-GB" sz="2800" b="1" dirty="0">
                <a:solidFill>
                  <a:srgbClr val="E6DA27"/>
                </a:solidFill>
                <a:effectLst>
                  <a:outerShdw blurRad="254000" dist="190500" dir="2700000" algn="tl" rotWithShape="0">
                    <a:srgbClr val="000000">
                      <a:alpha val="80000"/>
                    </a:srgbClr>
                  </a:outerShdw>
                </a:effectLst>
                <a:latin typeface="Impact"/>
                <a:ea typeface="Osaka"/>
                <a:cs typeface="Impact"/>
              </a:rPr>
              <a:t>: </a:t>
            </a:r>
          </a:p>
          <a:p>
            <a:pPr marL="0" indent="0">
              <a:lnSpc>
                <a:spcPct val="120000"/>
              </a:lnSpc>
              <a:buFontTx/>
              <a:buNone/>
            </a:pPr>
            <a:r>
              <a:rPr lang="en-GB" sz="2200" b="1" dirty="0">
                <a:solidFill>
                  <a:srgbClr val="FFFFFF"/>
                </a:solidFill>
                <a:effectLst>
                  <a:outerShdw blurRad="254000" dist="190500" dir="2700000" algn="tl" rotWithShape="0">
                    <a:srgbClr val="000000">
                      <a:alpha val="80000"/>
                    </a:srgbClr>
                  </a:outerShdw>
                </a:effectLst>
                <a:cs typeface="Arial"/>
              </a:rPr>
              <a:t>The likelihood that a specified undesired event will occur due to the realisation of a hazard by, or during work activities or by the products and services created by work activities.</a:t>
            </a:r>
          </a:p>
          <a:p>
            <a:pPr marL="0" indent="0">
              <a:lnSpc>
                <a:spcPct val="120000"/>
              </a:lnSpc>
              <a:buFontTx/>
              <a:buNone/>
            </a:pPr>
            <a:endParaRPr lang="en-GB" sz="2200" b="1" dirty="0">
              <a:solidFill>
                <a:srgbClr val="FFFFFF"/>
              </a:solidFill>
              <a:effectLst>
                <a:outerShdw blurRad="254000" dist="190500" dir="2700000" algn="tl" rotWithShape="0">
                  <a:srgbClr val="000000">
                    <a:alpha val="80000"/>
                  </a:srgbClr>
                </a:outerShdw>
              </a:effectLst>
              <a:cs typeface="Arial"/>
            </a:endParaRPr>
          </a:p>
        </p:txBody>
      </p:sp>
      <p:sp>
        <p:nvSpPr>
          <p:cNvPr id="3"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Step 2: Assessing the Risk</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7992" y="1665147"/>
            <a:ext cx="3428463" cy="228207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6" name="Rounded Rectangle 5"/>
          <p:cNvSpPr/>
          <p:nvPr/>
        </p:nvSpPr>
        <p:spPr>
          <a:xfrm>
            <a:off x="-25511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7" name="Rounded Rectangle 6"/>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50625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609600" y="2184400"/>
            <a:ext cx="7772400" cy="2514600"/>
          </a:xfrm>
        </p:spPr>
        <p:txBody>
          <a:bodyPr>
            <a:normAutofit fontScale="92500" lnSpcReduction="20000"/>
          </a:bodyPr>
          <a:lstStyle/>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Subjective risk assessment</a:t>
            </a:r>
            <a:endParaRPr lang="en-GB" sz="2400" b="1" dirty="0" smtClean="0">
              <a:solidFill>
                <a:srgbClr val="FFFFFF"/>
              </a:solidFill>
              <a:effectLst>
                <a:outerShdw blurRad="254000" dist="190500" dir="2700000" algn="tl" rotWithShape="0">
                  <a:srgbClr val="000000">
                    <a:alpha val="80000"/>
                  </a:srgbClr>
                </a:outerShdw>
              </a:effectLst>
              <a:cs typeface="Arial"/>
            </a:endParaRPr>
          </a:p>
          <a:p>
            <a:pPr>
              <a:lnSpc>
                <a:spcPct val="140000"/>
              </a:lnSpc>
            </a:pPr>
            <a:r>
              <a:rPr lang="en-GB" sz="2400" b="1" dirty="0" smtClean="0">
                <a:solidFill>
                  <a:srgbClr val="FFFFFF"/>
                </a:solidFill>
                <a:effectLst>
                  <a:outerShdw blurRad="254000" dist="190500" dir="2700000" algn="tl" rotWithShape="0">
                    <a:srgbClr val="000000">
                      <a:alpha val="80000"/>
                    </a:srgbClr>
                  </a:outerShdw>
                </a:effectLst>
                <a:cs typeface="Arial"/>
              </a:rPr>
              <a:t>Qualitative </a:t>
            </a:r>
            <a:r>
              <a:rPr lang="en-GB" sz="2400" b="1" dirty="0">
                <a:solidFill>
                  <a:srgbClr val="FFFFFF"/>
                </a:solidFill>
                <a:effectLst>
                  <a:outerShdw blurRad="254000" dist="190500" dir="2700000" algn="tl" rotWithShape="0">
                    <a:srgbClr val="000000">
                      <a:alpha val="80000"/>
                    </a:srgbClr>
                  </a:outerShdw>
                </a:effectLst>
                <a:cs typeface="Arial"/>
              </a:rPr>
              <a:t>risk </a:t>
            </a:r>
            <a:r>
              <a:rPr lang="en-GB" sz="2400" b="1" dirty="0" smtClean="0">
                <a:solidFill>
                  <a:srgbClr val="FFFFFF"/>
                </a:solidFill>
                <a:effectLst>
                  <a:outerShdw blurRad="254000" dist="190500" dir="2700000" algn="tl" rotWithShape="0">
                    <a:srgbClr val="000000">
                      <a:alpha val="80000"/>
                    </a:srgbClr>
                  </a:outerShdw>
                </a:effectLst>
                <a:cs typeface="Arial"/>
              </a:rPr>
              <a:t>assessment: </a:t>
            </a:r>
            <a:r>
              <a:rPr lang="en-GB" sz="2400" b="1" dirty="0">
                <a:solidFill>
                  <a:srgbClr val="FFFFFF"/>
                </a:solidFill>
                <a:effectLst>
                  <a:outerShdw blurRad="254000" dist="190500" dir="2700000" algn="tl" rotWithShape="0">
                    <a:srgbClr val="000000">
                      <a:alpha val="80000"/>
                    </a:srgbClr>
                  </a:outerShdw>
                </a:effectLst>
                <a:cs typeface="Arial"/>
              </a:rPr>
              <a:t>involves making a formal judgement on the consequence and probability using:</a:t>
            </a:r>
          </a:p>
          <a:p>
            <a:pPr algn="just">
              <a:lnSpc>
                <a:spcPct val="140000"/>
              </a:lnSpc>
            </a:pPr>
            <a:endParaRPr lang="en-GB" sz="2400" b="1" dirty="0">
              <a:solidFill>
                <a:srgbClr val="FFFFFF"/>
              </a:solidFill>
              <a:effectLst>
                <a:outerShdw blurRad="254000" dist="190500" dir="2700000" algn="tl" rotWithShape="0">
                  <a:srgbClr val="000000">
                    <a:alpha val="80000"/>
                  </a:srgbClr>
                </a:outerShdw>
              </a:effectLst>
            </a:endParaRPr>
          </a:p>
          <a:p>
            <a:pPr algn="ctr">
              <a:lnSpc>
                <a:spcPct val="140000"/>
              </a:lnSpc>
              <a:buFontTx/>
              <a:buNone/>
            </a:pPr>
            <a:r>
              <a:rPr lang="en-GB" sz="2800" b="1" dirty="0">
                <a:solidFill>
                  <a:srgbClr val="FFFFFF"/>
                </a:solidFill>
                <a:effectLst>
                  <a:outerShdw blurRad="254000" dist="190500" dir="2700000" algn="tl" rotWithShape="0">
                    <a:srgbClr val="000000">
                      <a:alpha val="80000"/>
                    </a:srgbClr>
                  </a:outerShdw>
                </a:effectLst>
                <a:cs typeface="Arial"/>
              </a:rPr>
              <a:t>Risk = Severity x Likelihood</a:t>
            </a:r>
          </a:p>
          <a:p>
            <a:pPr algn="just">
              <a:lnSpc>
                <a:spcPct val="140000"/>
              </a:lnSpc>
              <a:buFontTx/>
              <a:buNone/>
            </a:pPr>
            <a:endParaRPr lang="en-GB" b="1" dirty="0">
              <a:solidFill>
                <a:srgbClr val="FFFFFF"/>
              </a:solidFill>
              <a:effectLst>
                <a:outerShdw blurRad="254000" dist="190500" dir="2700000" algn="tl" rotWithShape="0">
                  <a:srgbClr val="000000">
                    <a:alpha val="80000"/>
                  </a:srgbClr>
                </a:outerShdw>
              </a:effectLst>
              <a:cs typeface="Arial"/>
            </a:endParaRPr>
          </a:p>
          <a:p>
            <a:pPr>
              <a:lnSpc>
                <a:spcPct val="140000"/>
              </a:lnSpc>
            </a:pPr>
            <a:endParaRPr lang="en-GB" b="1" dirty="0">
              <a:solidFill>
                <a:srgbClr val="FFFFFF"/>
              </a:solidFill>
              <a:effectLst>
                <a:outerShdw blurRad="254000" dist="190500" dir="2700000" algn="tl" rotWithShape="0">
                  <a:srgbClr val="000000">
                    <a:alpha val="80000"/>
                  </a:srgbClr>
                </a:outerShdw>
              </a:effectLst>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Two Types of Assessment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6" name="Rounded Rectangle 5"/>
          <p:cNvSpPr/>
          <p:nvPr/>
        </p:nvSpPr>
        <p:spPr>
          <a:xfrm>
            <a:off x="-25511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7" name="Rounded Rectangle 6"/>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8311593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SELF DEFENSE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7" name="Title 1"/>
          <p:cNvSpPr txBox="1">
            <a:spLocks/>
          </p:cNvSpPr>
          <p:nvPr/>
        </p:nvSpPr>
        <p:spPr>
          <a:xfrm>
            <a:off x="705508" y="1549200"/>
            <a:ext cx="7772400" cy="4848653"/>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smtClean="0">
              <a:solidFill>
                <a:srgbClr val="FFFFFF"/>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2400" b="1" dirty="0" smtClean="0">
              <a:solidFill>
                <a:srgbClr val="FFFFFF"/>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2400" b="1" dirty="0" smtClean="0">
              <a:solidFill>
                <a:srgbClr val="FFFFFF"/>
              </a:solidFill>
              <a:effectLst>
                <a:outerShdw blurRad="288925" dist="127000" dir="2700000" algn="tl" rotWithShape="0">
                  <a:prstClr val="black">
                    <a:alpha val="90000"/>
                  </a:prstClr>
                </a:outerShdw>
              </a:effectLst>
              <a:latin typeface="Arial"/>
              <a:ea typeface="Arial"/>
              <a:cs typeface="Arial"/>
            </a:endParaRPr>
          </a:p>
          <a:p>
            <a:endParaRPr lang="en-US" sz="2400" b="1" dirty="0" smtClean="0">
              <a:solidFill>
                <a:srgbClr val="FFFFFF"/>
              </a:solidFill>
              <a:effectLst>
                <a:outerShdw blurRad="288925" dist="127000" dir="2700000" algn="tl" rotWithShape="0">
                  <a:prstClr val="black">
                    <a:alpha val="90000"/>
                  </a:prstClr>
                </a:outerShdw>
              </a:effectLst>
              <a:latin typeface="Arial"/>
              <a:ea typeface="Arial"/>
              <a:cs typeface="Arial"/>
            </a:endParaRPr>
          </a:p>
          <a:p>
            <a:r>
              <a:rPr lang="en-US" sz="2400" b="1" dirty="0" smtClean="0">
                <a:solidFill>
                  <a:srgbClr val="FFFFFF"/>
                </a:solidFill>
                <a:effectLst>
                  <a:outerShdw blurRad="288925" dist="127000" dir="2700000" algn="tl" rotWithShape="0">
                    <a:prstClr val="black">
                      <a:alpha val="90000"/>
                    </a:prstClr>
                  </a:outerShdw>
                </a:effectLst>
                <a:latin typeface="Arial"/>
                <a:ea typeface="Arial"/>
                <a:cs typeface="Arial"/>
              </a:rPr>
              <a:t>Definition: </a:t>
            </a:r>
            <a:r>
              <a:rPr lang="en-US" sz="2400" dirty="0" smtClean="0">
                <a:solidFill>
                  <a:srgbClr val="FFFFFF"/>
                </a:solidFill>
                <a:latin typeface="Arial"/>
                <a:cs typeface="Arial"/>
              </a:rPr>
              <a:t>the </a:t>
            </a:r>
            <a:r>
              <a:rPr lang="en-US" sz="2600" b="1" dirty="0">
                <a:solidFill>
                  <a:srgbClr val="E6DA27"/>
                </a:solidFill>
                <a:latin typeface="Arial"/>
                <a:cs typeface="Arial"/>
              </a:rPr>
              <a:t>act of defending oneself </a:t>
            </a:r>
            <a:r>
              <a:rPr lang="en-US" sz="2400" dirty="0">
                <a:solidFill>
                  <a:srgbClr val="FFFFFF"/>
                </a:solidFill>
                <a:latin typeface="Arial"/>
                <a:cs typeface="Arial"/>
              </a:rPr>
              <a:t>or </a:t>
            </a:r>
            <a:r>
              <a:rPr lang="en-US" sz="2600" b="1" dirty="0">
                <a:solidFill>
                  <a:srgbClr val="E6DA27"/>
                </a:solidFill>
                <a:latin typeface="Arial"/>
                <a:cs typeface="Arial"/>
              </a:rPr>
              <a:t>something that belongs or relates to oneself</a:t>
            </a:r>
            <a:r>
              <a:rPr lang="en-US" sz="2400" dirty="0">
                <a:solidFill>
                  <a:srgbClr val="FFFFFF"/>
                </a:solidFill>
                <a:latin typeface="Arial"/>
                <a:cs typeface="Arial"/>
              </a:rPr>
              <a:t>.</a:t>
            </a:r>
          </a:p>
          <a:p>
            <a:endParaRPr lang="en-US" sz="2400" dirty="0">
              <a:solidFill>
                <a:srgbClr val="FFFFFF"/>
              </a:solidFill>
              <a:latin typeface="Arial"/>
              <a:cs typeface="Arial"/>
            </a:endParaRPr>
          </a:p>
          <a:p>
            <a:r>
              <a:rPr lang="en-US" sz="2400" dirty="0">
                <a:solidFill>
                  <a:srgbClr val="FFFFFF"/>
                </a:solidFill>
                <a:latin typeface="Arial"/>
                <a:cs typeface="Arial"/>
              </a:rPr>
              <a:t>There might be a time that </a:t>
            </a:r>
            <a:r>
              <a:rPr lang="en-US" sz="2600" b="1" dirty="0">
                <a:solidFill>
                  <a:srgbClr val="E6DA27"/>
                </a:solidFill>
                <a:latin typeface="Arial"/>
                <a:cs typeface="Arial"/>
              </a:rPr>
              <a:t>you might have to attack in order to stop an attack</a:t>
            </a:r>
            <a:r>
              <a:rPr lang="en-US" sz="2400" dirty="0">
                <a:solidFill>
                  <a:srgbClr val="FFFFFF"/>
                </a:solidFill>
                <a:latin typeface="Arial"/>
                <a:cs typeface="Arial"/>
              </a:rPr>
              <a:t>, but only attack in self defense of yourself or </a:t>
            </a:r>
            <a:r>
              <a:rPr lang="en-US" sz="2400" dirty="0" smtClean="0">
                <a:solidFill>
                  <a:srgbClr val="FFFFFF"/>
                </a:solidFill>
                <a:latin typeface="Arial"/>
                <a:cs typeface="Arial"/>
              </a:rPr>
              <a:t>others</a:t>
            </a:r>
            <a:endParaRPr lang="en-US" sz="2400" b="1" dirty="0" smtClean="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3" name="Picture 2"/>
          <p:cNvPicPr>
            <a:picLocks noChangeAspect="1"/>
          </p:cNvPicPr>
          <p:nvPr/>
        </p:nvPicPr>
        <p:blipFill>
          <a:blip r:embed="rId3"/>
          <a:stretch>
            <a:fillRect/>
          </a:stretch>
        </p:blipFill>
        <p:spPr>
          <a:xfrm>
            <a:off x="2491330" y="1587116"/>
            <a:ext cx="4103187" cy="2430459"/>
          </a:xfrm>
          <a:prstGeom prst="rect">
            <a:avLst/>
          </a:prstGeom>
          <a:ln w="76200" cmpd="sng">
            <a:solidFill>
              <a:schemeClr val="bg1"/>
            </a:solidFill>
          </a:ln>
          <a:effectLst>
            <a:outerShdw blurRad="254000" dist="190500" dir="2700000" algn="tl" rotWithShape="0">
              <a:prstClr val="black">
                <a:alpha val="80000"/>
              </a:prstClr>
            </a:outerShdw>
          </a:effectLst>
        </p:spPr>
      </p:pic>
    </p:spTree>
    <p:extLst>
      <p:ext uri="{BB962C8B-B14F-4D97-AF65-F5344CB8AC3E}">
        <p14:creationId xmlns:p14="http://schemas.microsoft.com/office/powerpoint/2010/main" val="6731798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755500" y="1470044"/>
            <a:ext cx="7772400" cy="2938194"/>
          </a:xfrm>
        </p:spPr>
        <p:txBody>
          <a:bodyPr>
            <a:normAutofit/>
          </a:bodyPr>
          <a:lstStyle/>
          <a:p>
            <a:pPr>
              <a:lnSpc>
                <a:spcPct val="140000"/>
              </a:lnSpc>
              <a:buFontTx/>
              <a:buNone/>
            </a:pPr>
            <a:r>
              <a:rPr lang="en-GB" sz="2000" b="1" dirty="0" smtClean="0">
                <a:solidFill>
                  <a:srgbClr val="FFFFFF"/>
                </a:solidFill>
                <a:effectLst>
                  <a:outerShdw blurRad="254000" dist="190500" dir="2700000" algn="tl" rotWithShape="0">
                    <a:srgbClr val="000000">
                      <a:alpha val="80000"/>
                    </a:srgbClr>
                  </a:outerShdw>
                </a:effectLst>
                <a:cs typeface="Arial"/>
              </a:rPr>
              <a:t>Information </a:t>
            </a:r>
            <a:r>
              <a:rPr lang="en-GB" sz="2000" b="1" dirty="0">
                <a:solidFill>
                  <a:srgbClr val="FFFFFF"/>
                </a:solidFill>
                <a:effectLst>
                  <a:outerShdw blurRad="254000" dist="190500" dir="2700000" algn="tl" rotWithShape="0">
                    <a:srgbClr val="000000">
                      <a:alpha val="80000"/>
                    </a:srgbClr>
                  </a:outerShdw>
                </a:effectLst>
                <a:cs typeface="Arial"/>
              </a:rPr>
              <a:t>obtained about work activities is a vital input to risk assessment.  When seeking to establish potential severity of harm, the following should also be considered:</a:t>
            </a:r>
          </a:p>
          <a:p>
            <a:pPr>
              <a:lnSpc>
                <a:spcPct val="140000"/>
              </a:lnSpc>
            </a:pPr>
            <a:r>
              <a:rPr lang="en-GB" sz="2000" b="1" dirty="0">
                <a:solidFill>
                  <a:srgbClr val="FFFFFF"/>
                </a:solidFill>
                <a:effectLst>
                  <a:outerShdw blurRad="254000" dist="190500" dir="2700000" algn="tl" rotWithShape="0">
                    <a:srgbClr val="000000">
                      <a:alpha val="80000"/>
                    </a:srgbClr>
                  </a:outerShdw>
                </a:effectLst>
                <a:cs typeface="Arial"/>
              </a:rPr>
              <a:t>Part(s) of the body likely to be affected;</a:t>
            </a:r>
          </a:p>
          <a:p>
            <a:pPr>
              <a:lnSpc>
                <a:spcPct val="140000"/>
              </a:lnSpc>
            </a:pPr>
            <a:r>
              <a:rPr lang="en-GB" sz="2000" b="1" dirty="0">
                <a:solidFill>
                  <a:srgbClr val="FFFFFF"/>
                </a:solidFill>
                <a:effectLst>
                  <a:outerShdw blurRad="254000" dist="190500" dir="2700000" algn="tl" rotWithShape="0">
                    <a:srgbClr val="000000">
                      <a:alpha val="80000"/>
                    </a:srgbClr>
                  </a:outerShdw>
                </a:effectLst>
                <a:cs typeface="Arial"/>
              </a:rPr>
              <a:t>Nature of the harm, ranging from slightly to extremely </a:t>
            </a:r>
            <a:r>
              <a:rPr lang="en-GB" sz="2000" b="1" dirty="0" smtClean="0">
                <a:solidFill>
                  <a:srgbClr val="FFFFFF"/>
                </a:solidFill>
                <a:effectLst>
                  <a:outerShdw blurRad="254000" dist="190500" dir="2700000" algn="tl" rotWithShape="0">
                    <a:srgbClr val="000000">
                      <a:alpha val="80000"/>
                    </a:srgbClr>
                  </a:outerShdw>
                </a:effectLst>
                <a:cs typeface="Arial"/>
              </a:rPr>
              <a:t>harmful</a:t>
            </a:r>
            <a:r>
              <a:rPr lang="en-GB" sz="2000" b="1" dirty="0">
                <a:solidFill>
                  <a:srgbClr val="FFFFFF"/>
                </a:solidFill>
                <a:effectLst>
                  <a:outerShdw blurRad="254000" dist="190500" dir="2700000" algn="tl" rotWithShape="0">
                    <a:srgbClr val="000000">
                      <a:alpha val="80000"/>
                    </a:srgbClr>
                  </a:outerShdw>
                </a:effectLst>
                <a:cs typeface="Arial"/>
              </a:rPr>
              <a:t>.</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Severity of </a:t>
            </a:r>
            <a:r>
              <a:rPr lang="en-US" dirty="0">
                <a:solidFill>
                  <a:srgbClr val="EBDE32"/>
                </a:solidFill>
                <a:effectLst>
                  <a:outerShdw blurRad="288925" dist="127000" dir="2700000" algn="tl" rotWithShape="0">
                    <a:prstClr val="black">
                      <a:alpha val="90000"/>
                    </a:prstClr>
                  </a:outerShdw>
                </a:effectLst>
                <a:latin typeface="Impact"/>
                <a:cs typeface="Impact"/>
              </a:rPr>
              <a:t>H</a:t>
            </a:r>
            <a:r>
              <a:rPr lang="en-US" dirty="0" smtClean="0">
                <a:solidFill>
                  <a:srgbClr val="EBDE32"/>
                </a:solidFill>
                <a:effectLst>
                  <a:outerShdw blurRad="288925" dist="127000" dir="2700000" algn="tl" rotWithShape="0">
                    <a:prstClr val="black">
                      <a:alpha val="90000"/>
                    </a:prstClr>
                  </a:outerShdw>
                </a:effectLst>
                <a:latin typeface="Impact"/>
                <a:cs typeface="Impact"/>
              </a:rPr>
              <a:t>arm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215" y="4433831"/>
            <a:ext cx="2253608" cy="159963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9" name="Rectangle 3"/>
          <p:cNvSpPr txBox="1">
            <a:spLocks noChangeArrowheads="1"/>
          </p:cNvSpPr>
          <p:nvPr/>
        </p:nvSpPr>
        <p:spPr>
          <a:xfrm>
            <a:off x="853660" y="6063898"/>
            <a:ext cx="2904692" cy="708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Tx/>
              <a:buNone/>
            </a:pPr>
            <a:r>
              <a:rPr lang="en-GB" sz="1800" b="1" dirty="0" smtClean="0">
                <a:solidFill>
                  <a:srgbClr val="FFFFFF"/>
                </a:solidFill>
                <a:effectLst>
                  <a:outerShdw blurRad="254000" dist="190500" dir="2700000" algn="tl" rotWithShape="0">
                    <a:srgbClr val="000000">
                      <a:alpha val="80000"/>
                    </a:srgbClr>
                  </a:outerShdw>
                </a:effectLst>
                <a:latin typeface="Arial"/>
                <a:cs typeface="Arial"/>
              </a:rPr>
              <a:t>Slightly harmful</a:t>
            </a:r>
            <a:endParaRPr lang="en-GB" sz="18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2" name="Rectangle 1"/>
          <p:cNvSpPr/>
          <p:nvPr/>
        </p:nvSpPr>
        <p:spPr>
          <a:xfrm>
            <a:off x="3330221" y="4314144"/>
            <a:ext cx="4938889" cy="1799467"/>
          </a:xfrm>
          <a:prstGeom prst="rect">
            <a:avLst/>
          </a:prstGeom>
        </p:spPr>
        <p:txBody>
          <a:bodyPr wrap="square">
            <a:spAutoFit/>
          </a:bodyPr>
          <a:lstStyle/>
          <a:p>
            <a:pPr>
              <a:lnSpc>
                <a:spcPct val="140000"/>
              </a:lnSpc>
            </a:pPr>
            <a:r>
              <a:rPr lang="en-GB" sz="1600" b="1" dirty="0" smtClean="0">
                <a:solidFill>
                  <a:srgbClr val="FFFFFF"/>
                </a:solidFill>
                <a:effectLst>
                  <a:outerShdw blurRad="254000" dist="190500" dir="2700000" algn="tl" rotWithShape="0">
                    <a:srgbClr val="000000">
                      <a:alpha val="80000"/>
                    </a:srgbClr>
                  </a:outerShdw>
                </a:effectLst>
                <a:latin typeface="Arial"/>
                <a:cs typeface="Arial"/>
              </a:rPr>
              <a:t>1</a:t>
            </a:r>
            <a:r>
              <a:rPr lang="en-GB" sz="1600" b="1" dirty="0">
                <a:solidFill>
                  <a:srgbClr val="FFFFFF"/>
                </a:solidFill>
                <a:effectLst>
                  <a:outerShdw blurRad="254000" dist="190500" dir="2700000" algn="tl" rotWithShape="0">
                    <a:srgbClr val="000000">
                      <a:alpha val="80000"/>
                    </a:srgbClr>
                  </a:outerShdw>
                </a:effectLst>
                <a:latin typeface="Arial"/>
                <a:cs typeface="Arial"/>
              </a:rPr>
              <a:t>)  Slightly harmful, e.g.: </a:t>
            </a:r>
          </a:p>
          <a:p>
            <a:pPr lvl="1">
              <a:lnSpc>
                <a:spcPct val="140000"/>
              </a:lnSpc>
            </a:pPr>
            <a:r>
              <a:rPr lang="en-GB" sz="1600" b="1" dirty="0">
                <a:solidFill>
                  <a:srgbClr val="FFFFFF"/>
                </a:solidFill>
                <a:effectLst>
                  <a:outerShdw blurRad="254000" dist="190500" dir="2700000" algn="tl" rotWithShape="0">
                    <a:srgbClr val="000000">
                      <a:alpha val="80000"/>
                    </a:srgbClr>
                  </a:outerShdw>
                </a:effectLst>
                <a:latin typeface="Arial"/>
                <a:cs typeface="Arial"/>
              </a:rPr>
              <a:t>Superficial injuries; minor cuts and bruises; eye irritation from dust.</a:t>
            </a:r>
          </a:p>
          <a:p>
            <a:pPr lvl="1">
              <a:lnSpc>
                <a:spcPct val="140000"/>
              </a:lnSpc>
            </a:pPr>
            <a:r>
              <a:rPr lang="en-GB" sz="1600" b="1" dirty="0">
                <a:solidFill>
                  <a:srgbClr val="FFFFFF"/>
                </a:solidFill>
                <a:effectLst>
                  <a:outerShdw blurRad="254000" dist="190500" dir="2700000" algn="tl" rotWithShape="0">
                    <a:srgbClr val="000000">
                      <a:alpha val="80000"/>
                    </a:srgbClr>
                  </a:outerShdw>
                </a:effectLst>
                <a:latin typeface="Arial"/>
                <a:cs typeface="Arial"/>
              </a:rPr>
              <a:t>Nuisance and irritation (e.g. headaches); ill-health leading to temporary  discomfort</a:t>
            </a:r>
          </a:p>
        </p:txBody>
      </p:sp>
      <p:sp>
        <p:nvSpPr>
          <p:cNvPr id="12" name="Rounded Rectangle 11"/>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3" name="Rounded Rectangle 12"/>
          <p:cNvSpPr/>
          <p:nvPr/>
        </p:nvSpPr>
        <p:spPr>
          <a:xfrm>
            <a:off x="-25511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14" name="Rounded Rectangle 13"/>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1" name="Rounded Rectangle 2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083957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idx="1"/>
          </p:nvPr>
        </p:nvSpPr>
        <p:spPr>
          <a:xfrm>
            <a:off x="3319187" y="1547263"/>
            <a:ext cx="5367612" cy="4525963"/>
          </a:xfrm>
        </p:spPr>
        <p:txBody>
          <a:bodyPr>
            <a:noAutofit/>
          </a:bodyPr>
          <a:lstStyle/>
          <a:p>
            <a:pPr marL="0" indent="0">
              <a:lnSpc>
                <a:spcPct val="140000"/>
              </a:lnSpc>
              <a:buNone/>
            </a:pPr>
            <a:r>
              <a:rPr lang="en-GB" sz="1520" b="1" dirty="0" smtClean="0">
                <a:solidFill>
                  <a:srgbClr val="FFFFFF"/>
                </a:solidFill>
                <a:effectLst>
                  <a:outerShdw blurRad="254000" dist="190500" dir="2700000" algn="tl" rotWithShape="0">
                    <a:srgbClr val="000000">
                      <a:alpha val="80000"/>
                    </a:srgbClr>
                  </a:outerShdw>
                </a:effectLst>
                <a:cs typeface="Arial"/>
              </a:rPr>
              <a:t>2</a:t>
            </a:r>
            <a:r>
              <a:rPr lang="en-GB" sz="1520" b="1" dirty="0">
                <a:solidFill>
                  <a:srgbClr val="FFFFFF"/>
                </a:solidFill>
                <a:effectLst>
                  <a:outerShdw blurRad="254000" dist="190500" dir="2700000" algn="tl" rotWithShape="0">
                    <a:srgbClr val="000000">
                      <a:alpha val="80000"/>
                    </a:srgbClr>
                  </a:outerShdw>
                </a:effectLst>
                <a:cs typeface="Arial"/>
              </a:rPr>
              <a:t>)  Harmful, e.g.</a:t>
            </a:r>
          </a:p>
          <a:p>
            <a:pPr marL="457200" lvl="1" indent="0">
              <a:lnSpc>
                <a:spcPct val="140000"/>
              </a:lnSpc>
              <a:buNone/>
            </a:pPr>
            <a:r>
              <a:rPr lang="en-GB" sz="1520" b="1" dirty="0">
                <a:solidFill>
                  <a:srgbClr val="FFFFFF"/>
                </a:solidFill>
                <a:effectLst>
                  <a:outerShdw blurRad="254000" dist="190500" dir="2700000" algn="tl" rotWithShape="0">
                    <a:srgbClr val="000000">
                      <a:alpha val="80000"/>
                    </a:srgbClr>
                  </a:outerShdw>
                </a:effectLst>
                <a:cs typeface="Arial"/>
              </a:rPr>
              <a:t>Lacerations; burns; concussion; serious sprains; minor fractures.</a:t>
            </a:r>
          </a:p>
          <a:p>
            <a:pPr marL="457200" lvl="1" indent="0">
              <a:lnSpc>
                <a:spcPct val="140000"/>
              </a:lnSpc>
              <a:buNone/>
            </a:pPr>
            <a:r>
              <a:rPr lang="en-GB" sz="1520" b="1" dirty="0">
                <a:solidFill>
                  <a:srgbClr val="FFFFFF"/>
                </a:solidFill>
                <a:effectLst>
                  <a:outerShdw blurRad="254000" dist="190500" dir="2700000" algn="tl" rotWithShape="0">
                    <a:srgbClr val="000000">
                      <a:alpha val="80000"/>
                    </a:srgbClr>
                  </a:outerShdw>
                </a:effectLst>
                <a:cs typeface="Arial"/>
              </a:rPr>
              <a:t>Deafness; dermatitis; asthma; work related upper limb disorders; ill-health leading to permanent minor disability.</a:t>
            </a:r>
          </a:p>
          <a:p>
            <a:pPr marL="0" indent="0">
              <a:lnSpc>
                <a:spcPct val="140000"/>
              </a:lnSpc>
              <a:buNone/>
            </a:pPr>
            <a:r>
              <a:rPr lang="en-GB" sz="1520" b="1" dirty="0">
                <a:solidFill>
                  <a:srgbClr val="FFFFFF"/>
                </a:solidFill>
                <a:effectLst>
                  <a:outerShdw blurRad="254000" dist="190500" dir="2700000" algn="tl" rotWithShape="0">
                    <a:srgbClr val="000000">
                      <a:alpha val="80000"/>
                    </a:srgbClr>
                  </a:outerShdw>
                </a:effectLst>
                <a:cs typeface="Arial"/>
              </a:rPr>
              <a:t>3)  Extremely harmful, e.g.</a:t>
            </a:r>
          </a:p>
          <a:p>
            <a:pPr marL="457200" lvl="1" indent="0">
              <a:lnSpc>
                <a:spcPct val="140000"/>
              </a:lnSpc>
              <a:buNone/>
            </a:pPr>
            <a:r>
              <a:rPr lang="en-GB" sz="1520" b="1" dirty="0">
                <a:solidFill>
                  <a:srgbClr val="FFFFFF"/>
                </a:solidFill>
                <a:effectLst>
                  <a:outerShdw blurRad="254000" dist="190500" dir="2700000" algn="tl" rotWithShape="0">
                    <a:srgbClr val="000000">
                      <a:alpha val="80000"/>
                    </a:srgbClr>
                  </a:outerShdw>
                </a:effectLst>
                <a:cs typeface="Arial"/>
              </a:rPr>
              <a:t>Amputations; major fractures; poisonings; multiple injuries; fatal injuries.</a:t>
            </a:r>
          </a:p>
          <a:p>
            <a:pPr marL="457200" lvl="1" indent="0">
              <a:lnSpc>
                <a:spcPct val="140000"/>
              </a:lnSpc>
              <a:buNone/>
            </a:pPr>
            <a:r>
              <a:rPr lang="en-GB" sz="1520" b="1" dirty="0">
                <a:solidFill>
                  <a:srgbClr val="FFFFFF"/>
                </a:solidFill>
                <a:effectLst>
                  <a:outerShdw blurRad="254000" dist="190500" dir="2700000" algn="tl" rotWithShape="0">
                    <a:srgbClr val="000000">
                      <a:alpha val="80000"/>
                    </a:srgbClr>
                  </a:outerShdw>
                </a:effectLst>
                <a:cs typeface="Arial"/>
              </a:rPr>
              <a:t>Occupational cancer; other severely life shortening diseases; acute fatal diseases.</a:t>
            </a:r>
            <a:endParaRPr lang="en-GB" sz="1520" b="1" dirty="0">
              <a:solidFill>
                <a:srgbClr val="FFFFFF"/>
              </a:solidFill>
              <a:effectLst>
                <a:outerShdw blurRad="254000" dist="190500" dir="2700000" algn="tl" rotWithShape="0">
                  <a:srgbClr val="000000">
                    <a:alpha val="80000"/>
                  </a:srgbClr>
                </a:outerShdw>
              </a:effectLst>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Severity of </a:t>
            </a:r>
            <a:r>
              <a:rPr lang="en-US" dirty="0">
                <a:solidFill>
                  <a:srgbClr val="EBDE32"/>
                </a:solidFill>
                <a:effectLst>
                  <a:outerShdw blurRad="288925" dist="127000" dir="2700000" algn="tl" rotWithShape="0">
                    <a:prstClr val="black">
                      <a:alpha val="90000"/>
                    </a:prstClr>
                  </a:outerShdw>
                </a:effectLst>
                <a:latin typeface="Impact"/>
                <a:cs typeface="Impact"/>
              </a:rPr>
              <a:t>H</a:t>
            </a:r>
            <a:r>
              <a:rPr lang="en-US" dirty="0" smtClean="0">
                <a:solidFill>
                  <a:srgbClr val="EBDE32"/>
                </a:solidFill>
                <a:effectLst>
                  <a:outerShdw blurRad="288925" dist="127000" dir="2700000" algn="tl" rotWithShape="0">
                    <a:prstClr val="black">
                      <a:alpha val="90000"/>
                    </a:prstClr>
                  </a:outerShdw>
                </a:effectLst>
                <a:latin typeface="Impact"/>
                <a:cs typeface="Impact"/>
              </a:rPr>
              <a:t>arm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1641860"/>
            <a:ext cx="2421127" cy="1611563"/>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3842029"/>
            <a:ext cx="2350245" cy="156683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8" name="Rectangle 3"/>
          <p:cNvSpPr txBox="1">
            <a:spLocks noChangeArrowheads="1"/>
          </p:cNvSpPr>
          <p:nvPr/>
        </p:nvSpPr>
        <p:spPr>
          <a:xfrm>
            <a:off x="597972" y="3292493"/>
            <a:ext cx="2904692" cy="708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Tx/>
              <a:buNone/>
            </a:pPr>
            <a:r>
              <a:rPr lang="en-GB" sz="1800" b="1" dirty="0" smtClean="0">
                <a:solidFill>
                  <a:srgbClr val="FFFFFF"/>
                </a:solidFill>
                <a:effectLst>
                  <a:outerShdw blurRad="254000" dist="190500" dir="2700000" algn="tl" rotWithShape="0">
                    <a:srgbClr val="000000">
                      <a:alpha val="80000"/>
                    </a:srgbClr>
                  </a:outerShdw>
                </a:effectLst>
                <a:latin typeface="Arial"/>
                <a:cs typeface="Arial"/>
              </a:rPr>
              <a:t>Harmful</a:t>
            </a:r>
            <a:endParaRPr lang="en-GB" sz="18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9" name="Rectangle 3"/>
          <p:cNvSpPr txBox="1">
            <a:spLocks noChangeArrowheads="1"/>
          </p:cNvSpPr>
          <p:nvPr/>
        </p:nvSpPr>
        <p:spPr>
          <a:xfrm>
            <a:off x="558801" y="5470260"/>
            <a:ext cx="2904692" cy="708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Tx/>
              <a:buNone/>
            </a:pPr>
            <a:r>
              <a:rPr lang="en-GB" sz="1800" b="1" dirty="0" smtClean="0">
                <a:solidFill>
                  <a:srgbClr val="FFFFFF"/>
                </a:solidFill>
                <a:effectLst>
                  <a:outerShdw blurRad="254000" dist="190500" dir="2700000" algn="tl" rotWithShape="0">
                    <a:srgbClr val="000000">
                      <a:alpha val="80000"/>
                    </a:srgbClr>
                  </a:outerShdw>
                </a:effectLst>
                <a:latin typeface="Arial"/>
                <a:cs typeface="Arial"/>
              </a:rPr>
              <a:t>Extremely harmful</a:t>
            </a:r>
            <a:endParaRPr lang="en-GB" sz="18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10" name="Rounded Rectangle 9"/>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1" name="Rounded Rectangle 10"/>
          <p:cNvSpPr/>
          <p:nvPr/>
        </p:nvSpPr>
        <p:spPr>
          <a:xfrm>
            <a:off x="-25511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12" name="Rounded Rectangle 11"/>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3" name="Rounded Rectangle 1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4" name="Rounded Rectangle 13"/>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6" name="Rounded Rectangle 15"/>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9" name="Rounded Rectangle 18"/>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441533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966894" y="1552222"/>
            <a:ext cx="7491306" cy="4543778"/>
          </a:xfrm>
        </p:spPr>
        <p:txBody>
          <a:bodyPr>
            <a:normAutofit fontScale="92500" lnSpcReduction="10000"/>
          </a:bodyPr>
          <a:lstStyle/>
          <a:p>
            <a:pPr marL="0" indent="0">
              <a:lnSpc>
                <a:spcPct val="140000"/>
              </a:lnSpc>
              <a:buFontTx/>
              <a:buNone/>
            </a:pPr>
            <a:r>
              <a:rPr lang="en-GB" sz="2200" b="1" dirty="0" smtClean="0">
                <a:solidFill>
                  <a:srgbClr val="FFFFFF"/>
                </a:solidFill>
                <a:effectLst>
                  <a:outerShdw blurRad="254000" dist="190500" dir="2700000" algn="tl" rotWithShape="0">
                    <a:srgbClr val="000000">
                      <a:alpha val="80000"/>
                    </a:srgbClr>
                  </a:outerShdw>
                </a:effectLst>
                <a:cs typeface="Arial"/>
              </a:rPr>
              <a:t>To </a:t>
            </a:r>
            <a:r>
              <a:rPr lang="en-GB" sz="2200" b="1" dirty="0">
                <a:solidFill>
                  <a:srgbClr val="FFFFFF"/>
                </a:solidFill>
                <a:effectLst>
                  <a:outerShdw blurRad="254000" dist="190500" dir="2700000" algn="tl" rotWithShape="0">
                    <a:srgbClr val="000000">
                      <a:alpha val="80000"/>
                    </a:srgbClr>
                  </a:outerShdw>
                </a:effectLst>
                <a:cs typeface="Arial"/>
              </a:rPr>
              <a:t>establish likelihood of harm the adequacy of control measures already implemented and complied with needs to be considered.  </a:t>
            </a:r>
          </a:p>
          <a:p>
            <a:pPr marL="0" indent="0">
              <a:lnSpc>
                <a:spcPct val="140000"/>
              </a:lnSpc>
              <a:buFontTx/>
              <a:buNone/>
            </a:pPr>
            <a:r>
              <a:rPr lang="en-GB" sz="2200" b="1" dirty="0">
                <a:solidFill>
                  <a:srgbClr val="FFFFFF"/>
                </a:solidFill>
                <a:effectLst>
                  <a:outerShdw blurRad="254000" dist="190500" dir="2700000" algn="tl" rotWithShape="0">
                    <a:srgbClr val="000000">
                      <a:alpha val="80000"/>
                    </a:srgbClr>
                  </a:outerShdw>
                </a:effectLst>
                <a:cs typeface="Arial"/>
              </a:rPr>
              <a:t>Issues considered:</a:t>
            </a:r>
          </a:p>
          <a:p>
            <a:pPr marL="0" indent="0">
              <a:lnSpc>
                <a:spcPct val="140000"/>
              </a:lnSpc>
            </a:pPr>
            <a:r>
              <a:rPr lang="en-GB" sz="2200" b="1" dirty="0">
                <a:solidFill>
                  <a:srgbClr val="FFFFFF"/>
                </a:solidFill>
                <a:effectLst>
                  <a:outerShdw blurRad="254000" dist="190500" dir="2700000" algn="tl" rotWithShape="0">
                    <a:srgbClr val="000000">
                      <a:alpha val="80000"/>
                    </a:srgbClr>
                  </a:outerShdw>
                </a:effectLst>
                <a:cs typeface="Arial"/>
              </a:rPr>
              <a:t>Number of personnel exposed.</a:t>
            </a:r>
          </a:p>
          <a:p>
            <a:pPr marL="0" indent="0">
              <a:lnSpc>
                <a:spcPct val="140000"/>
              </a:lnSpc>
            </a:pPr>
            <a:r>
              <a:rPr lang="en-GB" sz="2200" b="1" dirty="0">
                <a:solidFill>
                  <a:srgbClr val="FFFFFF"/>
                </a:solidFill>
                <a:effectLst>
                  <a:outerShdw blurRad="254000" dist="190500" dir="2700000" algn="tl" rotWithShape="0">
                    <a:srgbClr val="000000">
                      <a:alpha val="80000"/>
                    </a:srgbClr>
                  </a:outerShdw>
                </a:effectLst>
                <a:cs typeface="Arial"/>
              </a:rPr>
              <a:t>Frequency and duration of exposure to the hazard.</a:t>
            </a:r>
          </a:p>
          <a:p>
            <a:pPr marL="0" indent="0">
              <a:lnSpc>
                <a:spcPct val="140000"/>
              </a:lnSpc>
            </a:pPr>
            <a:r>
              <a:rPr lang="en-GB" sz="2200" b="1" dirty="0">
                <a:solidFill>
                  <a:srgbClr val="FFFFFF"/>
                </a:solidFill>
                <a:effectLst>
                  <a:outerShdw blurRad="254000" dist="190500" dir="2700000" algn="tl" rotWithShape="0">
                    <a:srgbClr val="000000">
                      <a:alpha val="80000"/>
                    </a:srgbClr>
                  </a:outerShdw>
                </a:effectLst>
                <a:cs typeface="Arial"/>
              </a:rPr>
              <a:t>Failure of services e.g. electricity and water.</a:t>
            </a:r>
          </a:p>
          <a:p>
            <a:pPr marL="0" indent="0">
              <a:lnSpc>
                <a:spcPct val="140000"/>
              </a:lnSpc>
            </a:pPr>
            <a:r>
              <a:rPr lang="en-GB" sz="2200" b="1" dirty="0">
                <a:solidFill>
                  <a:srgbClr val="FFFFFF"/>
                </a:solidFill>
                <a:effectLst>
                  <a:outerShdw blurRad="254000" dist="190500" dir="2700000" algn="tl" rotWithShape="0">
                    <a:srgbClr val="000000">
                      <a:alpha val="80000"/>
                    </a:srgbClr>
                  </a:outerShdw>
                </a:effectLst>
                <a:cs typeface="Arial"/>
              </a:rPr>
              <a:t>Failure of plant and machinery components and safety devices.</a:t>
            </a:r>
          </a:p>
          <a:p>
            <a:pPr marL="0" indent="0">
              <a:lnSpc>
                <a:spcPct val="140000"/>
              </a:lnSpc>
            </a:pPr>
            <a:r>
              <a:rPr lang="en-GB" sz="2200" b="1" dirty="0">
                <a:solidFill>
                  <a:srgbClr val="FFFFFF"/>
                </a:solidFill>
                <a:effectLst>
                  <a:outerShdw blurRad="254000" dist="190500" dir="2700000" algn="tl" rotWithShape="0">
                    <a:srgbClr val="000000">
                      <a:alpha val="80000"/>
                    </a:srgbClr>
                  </a:outerShdw>
                </a:effectLst>
                <a:cs typeface="Arial"/>
              </a:rPr>
              <a:t>Exposure to the elements.</a:t>
            </a:r>
            <a:endParaRPr lang="en-GB" sz="2200" b="1" dirty="0">
              <a:solidFill>
                <a:srgbClr val="FFFFFF"/>
              </a:solidFill>
              <a:effectLst>
                <a:outerShdw blurRad="254000" dist="190500" dir="2700000" algn="tl" rotWithShape="0">
                  <a:srgbClr val="000000">
                    <a:alpha val="80000"/>
                  </a:srgbClr>
                </a:outerShdw>
              </a:effectLst>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EBDE32"/>
                </a:solidFill>
                <a:effectLst>
                  <a:outerShdw blurRad="288925" dist="127000" dir="2700000" algn="tl" rotWithShape="0">
                    <a:prstClr val="black">
                      <a:alpha val="90000"/>
                    </a:prstClr>
                  </a:outerShdw>
                </a:effectLst>
                <a:latin typeface="Impact"/>
                <a:cs typeface="Impact"/>
              </a:rPr>
              <a:t>L</a:t>
            </a:r>
            <a:r>
              <a:rPr lang="en-US" dirty="0" smtClean="0">
                <a:solidFill>
                  <a:srgbClr val="EBDE32"/>
                </a:solidFill>
                <a:effectLst>
                  <a:outerShdw blurRad="288925" dist="127000" dir="2700000" algn="tl" rotWithShape="0">
                    <a:prstClr val="black">
                      <a:alpha val="90000"/>
                    </a:prstClr>
                  </a:outerShdw>
                </a:effectLst>
                <a:latin typeface="Impact"/>
                <a:cs typeface="Impact"/>
              </a:rPr>
              <a:t>ikelihood of Harm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7" name="Rounded Rectangle 6"/>
          <p:cNvSpPr/>
          <p:nvPr/>
        </p:nvSpPr>
        <p:spPr>
          <a:xfrm>
            <a:off x="-25511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8" name="Rounded Rectangle 7"/>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508133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685800" y="1559833"/>
            <a:ext cx="7772400" cy="1840944"/>
          </a:xfrm>
        </p:spPr>
        <p:txBody>
          <a:bodyPr>
            <a:normAutofit fontScale="85000" lnSpcReduction="10000"/>
          </a:bodyPr>
          <a:lstStyle/>
          <a:p>
            <a:pPr>
              <a:lnSpc>
                <a:spcPct val="140000"/>
              </a:lnSpc>
            </a:pPr>
            <a:r>
              <a:rPr lang="en-GB" sz="2400" b="1" dirty="0" smtClean="0">
                <a:solidFill>
                  <a:srgbClr val="FFFFFF"/>
                </a:solidFill>
                <a:effectLst>
                  <a:outerShdw blurRad="254000" dist="190500" dir="2700000" algn="tl" rotWithShape="0">
                    <a:srgbClr val="000000">
                      <a:alpha val="80000"/>
                    </a:srgbClr>
                  </a:outerShdw>
                </a:effectLst>
                <a:cs typeface="Arial"/>
              </a:rPr>
              <a:t>Protection </a:t>
            </a:r>
            <a:r>
              <a:rPr lang="en-GB" sz="2400" b="1" dirty="0">
                <a:solidFill>
                  <a:srgbClr val="FFFFFF"/>
                </a:solidFill>
                <a:effectLst>
                  <a:outerShdw blurRad="254000" dist="190500" dir="2700000" algn="tl" rotWithShape="0">
                    <a:srgbClr val="000000">
                      <a:alpha val="80000"/>
                    </a:srgbClr>
                  </a:outerShdw>
                </a:effectLst>
                <a:cs typeface="Arial"/>
              </a:rPr>
              <a:t>afforded by personal protective equipment and usage rate of personal protective equipment;</a:t>
            </a:r>
          </a:p>
          <a:p>
            <a:pPr>
              <a:lnSpc>
                <a:spcPct val="140000"/>
              </a:lnSpc>
            </a:pPr>
            <a:r>
              <a:rPr lang="en-GB" sz="2400" b="1" dirty="0">
                <a:solidFill>
                  <a:srgbClr val="FFFFFF"/>
                </a:solidFill>
                <a:effectLst>
                  <a:outerShdw blurRad="254000" dist="190500" dir="2700000" algn="tl" rotWithShape="0">
                    <a:srgbClr val="000000">
                      <a:alpha val="80000"/>
                    </a:srgbClr>
                  </a:outerShdw>
                </a:effectLst>
                <a:cs typeface="Arial"/>
              </a:rPr>
              <a:t>Unsafe acts (unintended errors or intentional violations of procedures) by persons, for example, who:</a:t>
            </a:r>
          </a:p>
          <a:p>
            <a:pPr>
              <a:lnSpc>
                <a:spcPct val="140000"/>
              </a:lnSpc>
            </a:pPr>
            <a:endParaRPr lang="en-GB" sz="2000" b="1" dirty="0">
              <a:solidFill>
                <a:srgbClr val="FFFFFF"/>
              </a:solidFill>
              <a:effectLst>
                <a:outerShdw blurRad="254000" dist="190500" dir="2700000" algn="tl" rotWithShape="0">
                  <a:srgbClr val="000000">
                    <a:alpha val="80000"/>
                  </a:srgbClr>
                </a:outerShdw>
              </a:effectLst>
            </a:endParaRPr>
          </a:p>
        </p:txBody>
      </p:sp>
      <p:sp>
        <p:nvSpPr>
          <p:cNvPr id="58372" name="Text Box 4"/>
          <p:cNvSpPr txBox="1">
            <a:spLocks noChangeArrowheads="1"/>
          </p:cNvSpPr>
          <p:nvPr/>
        </p:nvSpPr>
        <p:spPr bwMode="auto">
          <a:xfrm>
            <a:off x="5715000" y="6019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800" dirty="0">
                <a:latin typeface="Arial"/>
              </a:rPr>
              <a:t>BS8800:1996</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EBDE32"/>
                </a:solidFill>
                <a:effectLst>
                  <a:outerShdw blurRad="288925" dist="127000" dir="2700000" algn="tl" rotWithShape="0">
                    <a:prstClr val="black">
                      <a:alpha val="90000"/>
                    </a:prstClr>
                  </a:outerShdw>
                </a:effectLst>
                <a:latin typeface="Impact"/>
                <a:cs typeface="Impact"/>
              </a:rPr>
              <a:t>L</a:t>
            </a:r>
            <a:r>
              <a:rPr lang="en-US" dirty="0" smtClean="0">
                <a:solidFill>
                  <a:srgbClr val="EBDE32"/>
                </a:solidFill>
                <a:effectLst>
                  <a:outerShdw blurRad="288925" dist="127000" dir="2700000" algn="tl" rotWithShape="0">
                    <a:prstClr val="black">
                      <a:alpha val="90000"/>
                    </a:prstClr>
                  </a:outerShdw>
                </a:effectLst>
                <a:latin typeface="Impact"/>
                <a:cs typeface="Impact"/>
              </a:rPr>
              <a:t>ikelihood of Harm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1629" y="3612442"/>
            <a:ext cx="2558814" cy="1919111"/>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3" name="Rectangle 2"/>
          <p:cNvSpPr/>
          <p:nvPr/>
        </p:nvSpPr>
        <p:spPr>
          <a:xfrm>
            <a:off x="522114" y="3354930"/>
            <a:ext cx="4670775" cy="2488886"/>
          </a:xfrm>
          <a:prstGeom prst="rect">
            <a:avLst/>
          </a:prstGeom>
        </p:spPr>
        <p:txBody>
          <a:bodyPr wrap="square">
            <a:spAutoFit/>
          </a:bodyPr>
          <a:lstStyle/>
          <a:p>
            <a:pPr lvl="1">
              <a:lnSpc>
                <a:spcPct val="140000"/>
              </a:lnSpc>
            </a:pPr>
            <a:r>
              <a:rPr lang="en-GB" sz="1600" b="1" dirty="0">
                <a:solidFill>
                  <a:srgbClr val="FFFFFF"/>
                </a:solidFill>
                <a:effectLst>
                  <a:outerShdw blurRad="254000" dist="190500" dir="2700000" algn="tl" rotWithShape="0">
                    <a:srgbClr val="000000">
                      <a:alpha val="80000"/>
                    </a:srgbClr>
                  </a:outerShdw>
                </a:effectLst>
                <a:latin typeface="Arial"/>
                <a:cs typeface="Arial"/>
              </a:rPr>
              <a:t>1) May not know what the hazards are.</a:t>
            </a:r>
          </a:p>
          <a:p>
            <a:pPr lvl="1">
              <a:lnSpc>
                <a:spcPct val="140000"/>
              </a:lnSpc>
            </a:pPr>
            <a:r>
              <a:rPr lang="en-GB" sz="1600" b="1" dirty="0">
                <a:solidFill>
                  <a:srgbClr val="FFFFFF"/>
                </a:solidFill>
                <a:effectLst>
                  <a:outerShdw blurRad="254000" dist="190500" dir="2700000" algn="tl" rotWithShape="0">
                    <a:srgbClr val="000000">
                      <a:alpha val="80000"/>
                    </a:srgbClr>
                  </a:outerShdw>
                </a:effectLst>
                <a:latin typeface="Arial"/>
                <a:cs typeface="Arial"/>
              </a:rPr>
              <a:t>2) May not have the knowledge, physical capacity, or skills to do the work.</a:t>
            </a:r>
          </a:p>
          <a:p>
            <a:pPr lvl="1">
              <a:lnSpc>
                <a:spcPct val="140000"/>
              </a:lnSpc>
            </a:pPr>
            <a:r>
              <a:rPr lang="en-GB" sz="1600" b="1" dirty="0">
                <a:solidFill>
                  <a:srgbClr val="FFFFFF"/>
                </a:solidFill>
                <a:effectLst>
                  <a:outerShdw blurRad="254000" dist="190500" dir="2700000" algn="tl" rotWithShape="0">
                    <a:srgbClr val="000000">
                      <a:alpha val="80000"/>
                    </a:srgbClr>
                  </a:outerShdw>
                </a:effectLst>
                <a:latin typeface="Arial"/>
                <a:cs typeface="Arial"/>
              </a:rPr>
              <a:t>3) Underestimate risks to which they are exposed.</a:t>
            </a:r>
          </a:p>
          <a:p>
            <a:pPr lvl="1">
              <a:lnSpc>
                <a:spcPct val="140000"/>
              </a:lnSpc>
            </a:pPr>
            <a:r>
              <a:rPr lang="en-GB" sz="1600" b="1" dirty="0">
                <a:solidFill>
                  <a:srgbClr val="FFFFFF"/>
                </a:solidFill>
                <a:effectLst>
                  <a:outerShdw blurRad="254000" dist="190500" dir="2700000" algn="tl" rotWithShape="0">
                    <a:srgbClr val="000000">
                      <a:alpha val="80000"/>
                    </a:srgbClr>
                  </a:outerShdw>
                </a:effectLst>
                <a:latin typeface="Arial"/>
                <a:cs typeface="Arial"/>
              </a:rPr>
              <a:t>) Underestimate the practicality and utility of safe working methods.</a:t>
            </a:r>
          </a:p>
        </p:txBody>
      </p:sp>
      <p:sp>
        <p:nvSpPr>
          <p:cNvPr id="7" name="Rounded Rectangle 6"/>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25511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074888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Step 3: Controlling the Risk</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ectangle 3"/>
          <p:cNvSpPr txBox="1">
            <a:spLocks noChangeArrowheads="1"/>
          </p:cNvSpPr>
          <p:nvPr/>
        </p:nvSpPr>
        <p:spPr>
          <a:xfrm>
            <a:off x="1255518" y="1834471"/>
            <a:ext cx="7202681" cy="93891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buFontTx/>
              <a:buNone/>
            </a:pPr>
            <a:r>
              <a:rPr lang="en-GB" b="1" dirty="0" smtClean="0">
                <a:solidFill>
                  <a:srgbClr val="FFFFFF"/>
                </a:solidFill>
                <a:effectLst>
                  <a:outerShdw blurRad="254000" dist="190500" dir="2700000" algn="tl" rotWithShape="0">
                    <a:srgbClr val="000000">
                      <a:alpha val="80000"/>
                    </a:srgbClr>
                  </a:outerShdw>
                </a:effectLst>
                <a:latin typeface="Arial"/>
                <a:cs typeface="Arial"/>
              </a:rPr>
              <a:t>Decide if risk is tolerable based on this table</a:t>
            </a:r>
            <a:endParaRPr lang="en-GB" b="1" u="sng" dirty="0" smtClean="0">
              <a:solidFill>
                <a:srgbClr val="FFFFFF"/>
              </a:solidFill>
              <a:effectLst>
                <a:outerShdw blurRad="254000" dist="190500" dir="2700000" algn="tl" rotWithShape="0">
                  <a:srgbClr val="000000">
                    <a:alpha val="80000"/>
                  </a:srgbClr>
                </a:outerShdw>
              </a:effectLst>
              <a:latin typeface="Arial"/>
              <a:cs typeface="Arial"/>
            </a:endParaRPr>
          </a:p>
          <a:p>
            <a:pPr marL="0" indent="0">
              <a:lnSpc>
                <a:spcPct val="130000"/>
              </a:lnSpc>
              <a:buNone/>
            </a:pPr>
            <a:endParaRPr lang="en-GB" sz="2400" dirty="0">
              <a:solidFill>
                <a:srgbClr val="FFFFFF"/>
              </a:solidFill>
              <a:effectLst>
                <a:outerShdw blurRad="254000" dist="190500" dir="2700000" algn="tl" rotWithShape="0">
                  <a:srgbClr val="000000">
                    <a:alpha val="80000"/>
                  </a:srgbClr>
                </a:outerShdw>
              </a:effectLst>
              <a:latin typeface="Arial"/>
            </a:endParaRPr>
          </a:p>
        </p:txBody>
      </p:sp>
      <p:sp>
        <p:nvSpPr>
          <p:cNvPr id="74" name="Rectangle 71"/>
          <p:cNvSpPr>
            <a:spLocks noChangeArrowheads="1"/>
          </p:cNvSpPr>
          <p:nvPr/>
        </p:nvSpPr>
        <p:spPr bwMode="auto">
          <a:xfrm>
            <a:off x="1577679" y="2858912"/>
            <a:ext cx="6019800" cy="3124200"/>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Arial"/>
            </a:endParaRPr>
          </a:p>
        </p:txBody>
      </p:sp>
      <p:grpSp>
        <p:nvGrpSpPr>
          <p:cNvPr id="75" name="Group 4"/>
          <p:cNvGrpSpPr>
            <a:grpSpLocks/>
          </p:cNvGrpSpPr>
          <p:nvPr/>
        </p:nvGrpSpPr>
        <p:grpSpPr bwMode="auto">
          <a:xfrm>
            <a:off x="1653879" y="2935112"/>
            <a:ext cx="5791200" cy="2932113"/>
            <a:chOff x="-3" y="-3"/>
            <a:chExt cx="3966" cy="2423"/>
          </a:xfrm>
        </p:grpSpPr>
        <p:grpSp>
          <p:nvGrpSpPr>
            <p:cNvPr id="76" name="Group 5"/>
            <p:cNvGrpSpPr>
              <a:grpSpLocks/>
            </p:cNvGrpSpPr>
            <p:nvPr/>
          </p:nvGrpSpPr>
          <p:grpSpPr bwMode="auto">
            <a:xfrm>
              <a:off x="0" y="0"/>
              <a:ext cx="3960" cy="2417"/>
              <a:chOff x="0" y="0"/>
              <a:chExt cx="3960" cy="2417"/>
            </a:xfrm>
          </p:grpSpPr>
          <p:grpSp>
            <p:nvGrpSpPr>
              <p:cNvPr id="78" name="Group 6"/>
              <p:cNvGrpSpPr>
                <a:grpSpLocks/>
              </p:cNvGrpSpPr>
              <p:nvPr/>
            </p:nvGrpSpPr>
            <p:grpSpPr bwMode="auto">
              <a:xfrm>
                <a:off x="0" y="0"/>
                <a:ext cx="990" cy="518"/>
                <a:chOff x="0" y="0"/>
                <a:chExt cx="990" cy="518"/>
              </a:xfrm>
            </p:grpSpPr>
            <p:sp>
              <p:nvSpPr>
                <p:cNvPr id="140" name="Rectangle 7"/>
                <p:cNvSpPr>
                  <a:spLocks noChangeArrowheads="1"/>
                </p:cNvSpPr>
                <p:nvPr/>
              </p:nvSpPr>
              <p:spPr bwMode="auto">
                <a:xfrm>
                  <a:off x="43" y="0"/>
                  <a:ext cx="9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800" dirty="0">
                      <a:solidFill>
                        <a:schemeClr val="tx2"/>
                      </a:solidFill>
                      <a:latin typeface="Arial"/>
                      <a:cs typeface="Arial"/>
                    </a:rPr>
                    <a:t> </a:t>
                  </a:r>
                </a:p>
                <a:p>
                  <a:pPr algn="ctr"/>
                  <a:endParaRPr lang="en-GB" dirty="0">
                    <a:solidFill>
                      <a:schemeClr val="tx2"/>
                    </a:solidFill>
                    <a:latin typeface="Arial"/>
                  </a:endParaRPr>
                </a:p>
              </p:txBody>
            </p:sp>
            <p:sp>
              <p:nvSpPr>
                <p:cNvPr id="141" name="Rectangle 8"/>
                <p:cNvSpPr>
                  <a:spLocks noChangeArrowheads="1"/>
                </p:cNvSpPr>
                <p:nvPr/>
              </p:nvSpPr>
              <p:spPr bwMode="auto">
                <a:xfrm>
                  <a:off x="0" y="0"/>
                  <a:ext cx="9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79" name="Group 9"/>
              <p:cNvGrpSpPr>
                <a:grpSpLocks/>
              </p:cNvGrpSpPr>
              <p:nvPr/>
            </p:nvGrpSpPr>
            <p:grpSpPr bwMode="auto">
              <a:xfrm>
                <a:off x="990" y="0"/>
                <a:ext cx="990" cy="518"/>
                <a:chOff x="990" y="0"/>
                <a:chExt cx="990" cy="518"/>
              </a:xfrm>
            </p:grpSpPr>
            <p:sp>
              <p:nvSpPr>
                <p:cNvPr id="138" name="Rectangle 10"/>
                <p:cNvSpPr>
                  <a:spLocks noChangeArrowheads="1"/>
                </p:cNvSpPr>
                <p:nvPr/>
              </p:nvSpPr>
              <p:spPr bwMode="auto">
                <a:xfrm>
                  <a:off x="1033" y="0"/>
                  <a:ext cx="9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Slightly harmful</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39" name="Rectangle 11"/>
                <p:cNvSpPr>
                  <a:spLocks noChangeArrowheads="1"/>
                </p:cNvSpPr>
                <p:nvPr/>
              </p:nvSpPr>
              <p:spPr bwMode="auto">
                <a:xfrm>
                  <a:off x="990" y="0"/>
                  <a:ext cx="9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80" name="Group 12"/>
              <p:cNvGrpSpPr>
                <a:grpSpLocks/>
              </p:cNvGrpSpPr>
              <p:nvPr/>
            </p:nvGrpSpPr>
            <p:grpSpPr bwMode="auto">
              <a:xfrm>
                <a:off x="1980" y="0"/>
                <a:ext cx="990" cy="518"/>
                <a:chOff x="1980" y="0"/>
                <a:chExt cx="990" cy="518"/>
              </a:xfrm>
            </p:grpSpPr>
            <p:sp>
              <p:nvSpPr>
                <p:cNvPr id="136" name="Rectangle 13"/>
                <p:cNvSpPr>
                  <a:spLocks noChangeArrowheads="1"/>
                </p:cNvSpPr>
                <p:nvPr/>
              </p:nvSpPr>
              <p:spPr bwMode="auto">
                <a:xfrm>
                  <a:off x="2023" y="0"/>
                  <a:ext cx="9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Harmful</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37" name="Rectangle 14"/>
                <p:cNvSpPr>
                  <a:spLocks noChangeArrowheads="1"/>
                </p:cNvSpPr>
                <p:nvPr/>
              </p:nvSpPr>
              <p:spPr bwMode="auto">
                <a:xfrm>
                  <a:off x="1980" y="0"/>
                  <a:ext cx="9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81" name="Group 15"/>
              <p:cNvGrpSpPr>
                <a:grpSpLocks/>
              </p:cNvGrpSpPr>
              <p:nvPr/>
            </p:nvGrpSpPr>
            <p:grpSpPr bwMode="auto">
              <a:xfrm>
                <a:off x="2970" y="0"/>
                <a:ext cx="990" cy="518"/>
                <a:chOff x="2970" y="0"/>
                <a:chExt cx="990" cy="518"/>
              </a:xfrm>
            </p:grpSpPr>
            <p:sp>
              <p:nvSpPr>
                <p:cNvPr id="134" name="Rectangle 16"/>
                <p:cNvSpPr>
                  <a:spLocks noChangeArrowheads="1"/>
                </p:cNvSpPr>
                <p:nvPr/>
              </p:nvSpPr>
              <p:spPr bwMode="auto">
                <a:xfrm>
                  <a:off x="3013" y="0"/>
                  <a:ext cx="9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Extremely harmful</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35" name="Rectangle 17"/>
                <p:cNvSpPr>
                  <a:spLocks noChangeArrowheads="1"/>
                </p:cNvSpPr>
                <p:nvPr/>
              </p:nvSpPr>
              <p:spPr bwMode="auto">
                <a:xfrm>
                  <a:off x="2970" y="0"/>
                  <a:ext cx="9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82" name="Group 18"/>
              <p:cNvGrpSpPr>
                <a:grpSpLocks/>
              </p:cNvGrpSpPr>
              <p:nvPr/>
            </p:nvGrpSpPr>
            <p:grpSpPr bwMode="auto">
              <a:xfrm>
                <a:off x="0" y="518"/>
                <a:ext cx="990" cy="633"/>
                <a:chOff x="0" y="518"/>
                <a:chExt cx="990" cy="633"/>
              </a:xfrm>
            </p:grpSpPr>
            <p:sp>
              <p:nvSpPr>
                <p:cNvPr id="132" name="Rectangle 19"/>
                <p:cNvSpPr>
                  <a:spLocks noChangeArrowheads="1"/>
                </p:cNvSpPr>
                <p:nvPr/>
              </p:nvSpPr>
              <p:spPr bwMode="auto">
                <a:xfrm>
                  <a:off x="43" y="518"/>
                  <a:ext cx="90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Highly unlikely</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33" name="Rectangle 20"/>
                <p:cNvSpPr>
                  <a:spLocks noChangeArrowheads="1"/>
                </p:cNvSpPr>
                <p:nvPr/>
              </p:nvSpPr>
              <p:spPr bwMode="auto">
                <a:xfrm>
                  <a:off x="0" y="518"/>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83" name="Group 21"/>
              <p:cNvGrpSpPr>
                <a:grpSpLocks/>
              </p:cNvGrpSpPr>
              <p:nvPr/>
            </p:nvGrpSpPr>
            <p:grpSpPr bwMode="auto">
              <a:xfrm>
                <a:off x="990" y="518"/>
                <a:ext cx="990" cy="633"/>
                <a:chOff x="990" y="518"/>
                <a:chExt cx="990" cy="633"/>
              </a:xfrm>
            </p:grpSpPr>
            <p:sp>
              <p:nvSpPr>
                <p:cNvPr id="130" name="Rectangle 22"/>
                <p:cNvSpPr>
                  <a:spLocks noChangeArrowheads="1"/>
                </p:cNvSpPr>
                <p:nvPr/>
              </p:nvSpPr>
              <p:spPr bwMode="auto">
                <a:xfrm>
                  <a:off x="1033" y="518"/>
                  <a:ext cx="90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TRIVIAL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31" name="Rectangle 23"/>
                <p:cNvSpPr>
                  <a:spLocks noChangeArrowheads="1"/>
                </p:cNvSpPr>
                <p:nvPr/>
              </p:nvSpPr>
              <p:spPr bwMode="auto">
                <a:xfrm>
                  <a:off x="990" y="518"/>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84" name="Group 24"/>
              <p:cNvGrpSpPr>
                <a:grpSpLocks/>
              </p:cNvGrpSpPr>
              <p:nvPr/>
            </p:nvGrpSpPr>
            <p:grpSpPr bwMode="auto">
              <a:xfrm>
                <a:off x="1980" y="518"/>
                <a:ext cx="990" cy="633"/>
                <a:chOff x="1980" y="518"/>
                <a:chExt cx="990" cy="633"/>
              </a:xfrm>
            </p:grpSpPr>
            <p:sp>
              <p:nvSpPr>
                <p:cNvPr id="126" name="Rectangle 25"/>
                <p:cNvSpPr>
                  <a:spLocks noChangeArrowheads="1"/>
                </p:cNvSpPr>
                <p:nvPr/>
              </p:nvSpPr>
              <p:spPr bwMode="auto">
                <a:xfrm>
                  <a:off x="1980" y="518"/>
                  <a:ext cx="990" cy="633"/>
                </a:xfrm>
                <a:prstGeom prst="rect">
                  <a:avLst/>
                </a:prstGeom>
                <a:solidFill>
                  <a:srgbClr val="E5E5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127" name="Group 26"/>
                <p:cNvGrpSpPr>
                  <a:grpSpLocks/>
                </p:cNvGrpSpPr>
                <p:nvPr/>
              </p:nvGrpSpPr>
              <p:grpSpPr bwMode="auto">
                <a:xfrm>
                  <a:off x="1980" y="518"/>
                  <a:ext cx="990" cy="633"/>
                  <a:chOff x="1980" y="518"/>
                  <a:chExt cx="990" cy="633"/>
                </a:xfrm>
              </p:grpSpPr>
              <p:sp>
                <p:nvSpPr>
                  <p:cNvPr id="128" name="Rectangle 27"/>
                  <p:cNvSpPr>
                    <a:spLocks noChangeArrowheads="1"/>
                  </p:cNvSpPr>
                  <p:nvPr/>
                </p:nvSpPr>
                <p:spPr bwMode="auto">
                  <a:xfrm>
                    <a:off x="2023" y="518"/>
                    <a:ext cx="904" cy="633"/>
                  </a:xfrm>
                  <a:prstGeom prst="rect">
                    <a:avLst/>
                  </a:prstGeom>
                  <a:solidFill>
                    <a:srgbClr val="E5E5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TOLERABLE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29" name="Rectangle 28"/>
                  <p:cNvSpPr>
                    <a:spLocks noChangeArrowheads="1"/>
                  </p:cNvSpPr>
                  <p:nvPr/>
                </p:nvSpPr>
                <p:spPr bwMode="auto">
                  <a:xfrm>
                    <a:off x="1980" y="518"/>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85" name="Group 29"/>
              <p:cNvGrpSpPr>
                <a:grpSpLocks/>
              </p:cNvGrpSpPr>
              <p:nvPr/>
            </p:nvGrpSpPr>
            <p:grpSpPr bwMode="auto">
              <a:xfrm>
                <a:off x="2970" y="518"/>
                <a:ext cx="990" cy="633"/>
                <a:chOff x="2970" y="518"/>
                <a:chExt cx="990" cy="633"/>
              </a:xfrm>
            </p:grpSpPr>
            <p:sp>
              <p:nvSpPr>
                <p:cNvPr id="122" name="Rectangle 30"/>
                <p:cNvSpPr>
                  <a:spLocks noChangeArrowheads="1"/>
                </p:cNvSpPr>
                <p:nvPr/>
              </p:nvSpPr>
              <p:spPr bwMode="auto">
                <a:xfrm>
                  <a:off x="2970" y="518"/>
                  <a:ext cx="990" cy="63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123" name="Group 31"/>
                <p:cNvGrpSpPr>
                  <a:grpSpLocks/>
                </p:cNvGrpSpPr>
                <p:nvPr/>
              </p:nvGrpSpPr>
              <p:grpSpPr bwMode="auto">
                <a:xfrm>
                  <a:off x="2970" y="518"/>
                  <a:ext cx="990" cy="633"/>
                  <a:chOff x="2970" y="518"/>
                  <a:chExt cx="990" cy="633"/>
                </a:xfrm>
              </p:grpSpPr>
              <p:sp>
                <p:nvSpPr>
                  <p:cNvPr id="124" name="Rectangle 32"/>
                  <p:cNvSpPr>
                    <a:spLocks noChangeArrowheads="1"/>
                  </p:cNvSpPr>
                  <p:nvPr/>
                </p:nvSpPr>
                <p:spPr bwMode="auto">
                  <a:xfrm>
                    <a:off x="3013" y="518"/>
                    <a:ext cx="904" cy="63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MODERATE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25" name="Rectangle 33"/>
                  <p:cNvSpPr>
                    <a:spLocks noChangeArrowheads="1"/>
                  </p:cNvSpPr>
                  <p:nvPr/>
                </p:nvSpPr>
                <p:spPr bwMode="auto">
                  <a:xfrm>
                    <a:off x="2970" y="518"/>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86" name="Group 34"/>
              <p:cNvGrpSpPr>
                <a:grpSpLocks/>
              </p:cNvGrpSpPr>
              <p:nvPr/>
            </p:nvGrpSpPr>
            <p:grpSpPr bwMode="auto">
              <a:xfrm>
                <a:off x="0" y="1151"/>
                <a:ext cx="990" cy="633"/>
                <a:chOff x="0" y="1151"/>
                <a:chExt cx="990" cy="633"/>
              </a:xfrm>
            </p:grpSpPr>
            <p:sp>
              <p:nvSpPr>
                <p:cNvPr id="120" name="Rectangle 35"/>
                <p:cNvSpPr>
                  <a:spLocks noChangeArrowheads="1"/>
                </p:cNvSpPr>
                <p:nvPr/>
              </p:nvSpPr>
              <p:spPr bwMode="auto">
                <a:xfrm>
                  <a:off x="43" y="1151"/>
                  <a:ext cx="90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Unlikely</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21" name="Rectangle 36"/>
                <p:cNvSpPr>
                  <a:spLocks noChangeArrowheads="1"/>
                </p:cNvSpPr>
                <p:nvPr/>
              </p:nvSpPr>
              <p:spPr bwMode="auto">
                <a:xfrm>
                  <a:off x="0" y="1151"/>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87" name="Group 37"/>
              <p:cNvGrpSpPr>
                <a:grpSpLocks/>
              </p:cNvGrpSpPr>
              <p:nvPr/>
            </p:nvGrpSpPr>
            <p:grpSpPr bwMode="auto">
              <a:xfrm>
                <a:off x="990" y="1151"/>
                <a:ext cx="990" cy="633"/>
                <a:chOff x="990" y="1151"/>
                <a:chExt cx="990" cy="633"/>
              </a:xfrm>
            </p:grpSpPr>
            <p:sp>
              <p:nvSpPr>
                <p:cNvPr id="116" name="Rectangle 38"/>
                <p:cNvSpPr>
                  <a:spLocks noChangeArrowheads="1"/>
                </p:cNvSpPr>
                <p:nvPr/>
              </p:nvSpPr>
              <p:spPr bwMode="auto">
                <a:xfrm>
                  <a:off x="990" y="1151"/>
                  <a:ext cx="990" cy="633"/>
                </a:xfrm>
                <a:prstGeom prst="rect">
                  <a:avLst/>
                </a:prstGeom>
                <a:solidFill>
                  <a:srgbClr val="E5E5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117" name="Group 39"/>
                <p:cNvGrpSpPr>
                  <a:grpSpLocks/>
                </p:cNvGrpSpPr>
                <p:nvPr/>
              </p:nvGrpSpPr>
              <p:grpSpPr bwMode="auto">
                <a:xfrm>
                  <a:off x="990" y="1151"/>
                  <a:ext cx="990" cy="633"/>
                  <a:chOff x="990" y="1151"/>
                  <a:chExt cx="990" cy="633"/>
                </a:xfrm>
              </p:grpSpPr>
              <p:sp>
                <p:nvSpPr>
                  <p:cNvPr id="118" name="Rectangle 40"/>
                  <p:cNvSpPr>
                    <a:spLocks noChangeArrowheads="1"/>
                  </p:cNvSpPr>
                  <p:nvPr/>
                </p:nvSpPr>
                <p:spPr bwMode="auto">
                  <a:xfrm>
                    <a:off x="1033" y="1151"/>
                    <a:ext cx="904" cy="633"/>
                  </a:xfrm>
                  <a:prstGeom prst="rect">
                    <a:avLst/>
                  </a:prstGeom>
                  <a:solidFill>
                    <a:srgbClr val="E5E5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TOLERABLE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19" name="Rectangle 41"/>
                  <p:cNvSpPr>
                    <a:spLocks noChangeArrowheads="1"/>
                  </p:cNvSpPr>
                  <p:nvPr/>
                </p:nvSpPr>
                <p:spPr bwMode="auto">
                  <a:xfrm>
                    <a:off x="990" y="1151"/>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88" name="Group 42"/>
              <p:cNvGrpSpPr>
                <a:grpSpLocks/>
              </p:cNvGrpSpPr>
              <p:nvPr/>
            </p:nvGrpSpPr>
            <p:grpSpPr bwMode="auto">
              <a:xfrm>
                <a:off x="1980" y="1151"/>
                <a:ext cx="990" cy="633"/>
                <a:chOff x="1980" y="1151"/>
                <a:chExt cx="990" cy="633"/>
              </a:xfrm>
            </p:grpSpPr>
            <p:sp>
              <p:nvSpPr>
                <p:cNvPr id="112" name="Rectangle 43"/>
                <p:cNvSpPr>
                  <a:spLocks noChangeArrowheads="1"/>
                </p:cNvSpPr>
                <p:nvPr/>
              </p:nvSpPr>
              <p:spPr bwMode="auto">
                <a:xfrm>
                  <a:off x="1980" y="1151"/>
                  <a:ext cx="990" cy="63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113" name="Group 44"/>
                <p:cNvGrpSpPr>
                  <a:grpSpLocks/>
                </p:cNvGrpSpPr>
                <p:nvPr/>
              </p:nvGrpSpPr>
              <p:grpSpPr bwMode="auto">
                <a:xfrm>
                  <a:off x="1980" y="1151"/>
                  <a:ext cx="990" cy="633"/>
                  <a:chOff x="1980" y="1151"/>
                  <a:chExt cx="990" cy="633"/>
                </a:xfrm>
              </p:grpSpPr>
              <p:sp>
                <p:nvSpPr>
                  <p:cNvPr id="114" name="Rectangle 45"/>
                  <p:cNvSpPr>
                    <a:spLocks noChangeArrowheads="1"/>
                  </p:cNvSpPr>
                  <p:nvPr/>
                </p:nvSpPr>
                <p:spPr bwMode="auto">
                  <a:xfrm>
                    <a:off x="2023" y="1151"/>
                    <a:ext cx="904" cy="63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MODERATE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15" name="Rectangle 46"/>
                  <p:cNvSpPr>
                    <a:spLocks noChangeArrowheads="1"/>
                  </p:cNvSpPr>
                  <p:nvPr/>
                </p:nvSpPr>
                <p:spPr bwMode="auto">
                  <a:xfrm>
                    <a:off x="1980" y="1151"/>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89" name="Group 47"/>
              <p:cNvGrpSpPr>
                <a:grpSpLocks/>
              </p:cNvGrpSpPr>
              <p:nvPr/>
            </p:nvGrpSpPr>
            <p:grpSpPr bwMode="auto">
              <a:xfrm>
                <a:off x="2970" y="1151"/>
                <a:ext cx="990" cy="633"/>
                <a:chOff x="2970" y="1151"/>
                <a:chExt cx="990" cy="633"/>
              </a:xfrm>
            </p:grpSpPr>
            <p:sp>
              <p:nvSpPr>
                <p:cNvPr id="108" name="Rectangle 48"/>
                <p:cNvSpPr>
                  <a:spLocks noChangeArrowheads="1"/>
                </p:cNvSpPr>
                <p:nvPr/>
              </p:nvSpPr>
              <p:spPr bwMode="auto">
                <a:xfrm>
                  <a:off x="2970" y="1151"/>
                  <a:ext cx="990" cy="63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109" name="Group 49"/>
                <p:cNvGrpSpPr>
                  <a:grpSpLocks/>
                </p:cNvGrpSpPr>
                <p:nvPr/>
              </p:nvGrpSpPr>
              <p:grpSpPr bwMode="auto">
                <a:xfrm>
                  <a:off x="2970" y="1151"/>
                  <a:ext cx="990" cy="633"/>
                  <a:chOff x="2970" y="1151"/>
                  <a:chExt cx="990" cy="633"/>
                </a:xfrm>
              </p:grpSpPr>
              <p:sp>
                <p:nvSpPr>
                  <p:cNvPr id="110" name="Rectangle 50"/>
                  <p:cNvSpPr>
                    <a:spLocks noChangeArrowheads="1"/>
                  </p:cNvSpPr>
                  <p:nvPr/>
                </p:nvSpPr>
                <p:spPr bwMode="auto">
                  <a:xfrm>
                    <a:off x="3013" y="1151"/>
                    <a:ext cx="904" cy="63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SUBSTANTIAL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11" name="Rectangle 51"/>
                  <p:cNvSpPr>
                    <a:spLocks noChangeArrowheads="1"/>
                  </p:cNvSpPr>
                  <p:nvPr/>
                </p:nvSpPr>
                <p:spPr bwMode="auto">
                  <a:xfrm>
                    <a:off x="2970" y="1151"/>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90" name="Group 52"/>
              <p:cNvGrpSpPr>
                <a:grpSpLocks/>
              </p:cNvGrpSpPr>
              <p:nvPr/>
            </p:nvGrpSpPr>
            <p:grpSpPr bwMode="auto">
              <a:xfrm>
                <a:off x="0" y="1784"/>
                <a:ext cx="990" cy="633"/>
                <a:chOff x="0" y="1784"/>
                <a:chExt cx="990" cy="633"/>
              </a:xfrm>
            </p:grpSpPr>
            <p:sp>
              <p:nvSpPr>
                <p:cNvPr id="106" name="Rectangle 53"/>
                <p:cNvSpPr>
                  <a:spLocks noChangeArrowheads="1"/>
                </p:cNvSpPr>
                <p:nvPr/>
              </p:nvSpPr>
              <p:spPr bwMode="auto">
                <a:xfrm>
                  <a:off x="43" y="1784"/>
                  <a:ext cx="90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Likely</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07" name="Rectangle 54"/>
                <p:cNvSpPr>
                  <a:spLocks noChangeArrowheads="1"/>
                </p:cNvSpPr>
                <p:nvPr/>
              </p:nvSpPr>
              <p:spPr bwMode="auto">
                <a:xfrm>
                  <a:off x="0" y="1784"/>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nvGrpSpPr>
              <p:cNvPr id="91" name="Group 55"/>
              <p:cNvGrpSpPr>
                <a:grpSpLocks/>
              </p:cNvGrpSpPr>
              <p:nvPr/>
            </p:nvGrpSpPr>
            <p:grpSpPr bwMode="auto">
              <a:xfrm>
                <a:off x="990" y="1784"/>
                <a:ext cx="990" cy="633"/>
                <a:chOff x="990" y="1784"/>
                <a:chExt cx="990" cy="633"/>
              </a:xfrm>
            </p:grpSpPr>
            <p:sp>
              <p:nvSpPr>
                <p:cNvPr id="102" name="Rectangle 56"/>
                <p:cNvSpPr>
                  <a:spLocks noChangeArrowheads="1"/>
                </p:cNvSpPr>
                <p:nvPr/>
              </p:nvSpPr>
              <p:spPr bwMode="auto">
                <a:xfrm>
                  <a:off x="990" y="1784"/>
                  <a:ext cx="990" cy="63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103" name="Group 57"/>
                <p:cNvGrpSpPr>
                  <a:grpSpLocks/>
                </p:cNvGrpSpPr>
                <p:nvPr/>
              </p:nvGrpSpPr>
              <p:grpSpPr bwMode="auto">
                <a:xfrm>
                  <a:off x="990" y="1784"/>
                  <a:ext cx="990" cy="633"/>
                  <a:chOff x="990" y="1784"/>
                  <a:chExt cx="990" cy="633"/>
                </a:xfrm>
              </p:grpSpPr>
              <p:sp>
                <p:nvSpPr>
                  <p:cNvPr id="104" name="Rectangle 58"/>
                  <p:cNvSpPr>
                    <a:spLocks noChangeArrowheads="1"/>
                  </p:cNvSpPr>
                  <p:nvPr/>
                </p:nvSpPr>
                <p:spPr bwMode="auto">
                  <a:xfrm>
                    <a:off x="1033" y="1784"/>
                    <a:ext cx="904" cy="63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MODERATE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05" name="Rectangle 59"/>
                  <p:cNvSpPr>
                    <a:spLocks noChangeArrowheads="1"/>
                  </p:cNvSpPr>
                  <p:nvPr/>
                </p:nvSpPr>
                <p:spPr bwMode="auto">
                  <a:xfrm>
                    <a:off x="990" y="1784"/>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92" name="Group 60"/>
              <p:cNvGrpSpPr>
                <a:grpSpLocks/>
              </p:cNvGrpSpPr>
              <p:nvPr/>
            </p:nvGrpSpPr>
            <p:grpSpPr bwMode="auto">
              <a:xfrm>
                <a:off x="1980" y="1784"/>
                <a:ext cx="990" cy="633"/>
                <a:chOff x="1980" y="1784"/>
                <a:chExt cx="990" cy="633"/>
              </a:xfrm>
            </p:grpSpPr>
            <p:sp>
              <p:nvSpPr>
                <p:cNvPr id="98" name="Rectangle 61"/>
                <p:cNvSpPr>
                  <a:spLocks noChangeArrowheads="1"/>
                </p:cNvSpPr>
                <p:nvPr/>
              </p:nvSpPr>
              <p:spPr bwMode="auto">
                <a:xfrm>
                  <a:off x="1980" y="1784"/>
                  <a:ext cx="990" cy="63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99" name="Group 62"/>
                <p:cNvGrpSpPr>
                  <a:grpSpLocks/>
                </p:cNvGrpSpPr>
                <p:nvPr/>
              </p:nvGrpSpPr>
              <p:grpSpPr bwMode="auto">
                <a:xfrm>
                  <a:off x="1980" y="1784"/>
                  <a:ext cx="990" cy="633"/>
                  <a:chOff x="1980" y="1784"/>
                  <a:chExt cx="990" cy="633"/>
                </a:xfrm>
              </p:grpSpPr>
              <p:sp>
                <p:nvSpPr>
                  <p:cNvPr id="100" name="Rectangle 63"/>
                  <p:cNvSpPr>
                    <a:spLocks noChangeArrowheads="1"/>
                  </p:cNvSpPr>
                  <p:nvPr/>
                </p:nvSpPr>
                <p:spPr bwMode="auto">
                  <a:xfrm>
                    <a:off x="2023" y="1784"/>
                    <a:ext cx="904" cy="63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SUBSTANTIAL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101" name="Rectangle 64"/>
                  <p:cNvSpPr>
                    <a:spLocks noChangeArrowheads="1"/>
                  </p:cNvSpPr>
                  <p:nvPr/>
                </p:nvSpPr>
                <p:spPr bwMode="auto">
                  <a:xfrm>
                    <a:off x="1980" y="1784"/>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nvGrpSpPr>
              <p:cNvPr id="93" name="Group 65"/>
              <p:cNvGrpSpPr>
                <a:grpSpLocks/>
              </p:cNvGrpSpPr>
              <p:nvPr/>
            </p:nvGrpSpPr>
            <p:grpSpPr bwMode="auto">
              <a:xfrm>
                <a:off x="2970" y="1784"/>
                <a:ext cx="990" cy="633"/>
                <a:chOff x="2970" y="1784"/>
                <a:chExt cx="990" cy="633"/>
              </a:xfrm>
            </p:grpSpPr>
            <p:sp>
              <p:nvSpPr>
                <p:cNvPr id="94" name="Rectangle 66"/>
                <p:cNvSpPr>
                  <a:spLocks noChangeArrowheads="1"/>
                </p:cNvSpPr>
                <p:nvPr/>
              </p:nvSpPr>
              <p:spPr bwMode="auto">
                <a:xfrm>
                  <a:off x="2970" y="1784"/>
                  <a:ext cx="990" cy="633"/>
                </a:xfrm>
                <a:prstGeom prst="rect">
                  <a:avLst/>
                </a:prstGeom>
                <a:solidFill>
                  <a:srgbClr val="CACA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nvGrpSpPr>
                <p:cNvPr id="95" name="Group 67"/>
                <p:cNvGrpSpPr>
                  <a:grpSpLocks/>
                </p:cNvGrpSpPr>
                <p:nvPr/>
              </p:nvGrpSpPr>
              <p:grpSpPr bwMode="auto">
                <a:xfrm>
                  <a:off x="2970" y="1784"/>
                  <a:ext cx="990" cy="633"/>
                  <a:chOff x="2970" y="1784"/>
                  <a:chExt cx="990" cy="633"/>
                </a:xfrm>
              </p:grpSpPr>
              <p:sp>
                <p:nvSpPr>
                  <p:cNvPr id="96" name="Rectangle 68"/>
                  <p:cNvSpPr>
                    <a:spLocks noChangeArrowheads="1"/>
                  </p:cNvSpPr>
                  <p:nvPr/>
                </p:nvSpPr>
                <p:spPr bwMode="auto">
                  <a:xfrm>
                    <a:off x="3013" y="1784"/>
                    <a:ext cx="904" cy="633"/>
                  </a:xfrm>
                  <a:prstGeom prst="rect">
                    <a:avLst/>
                  </a:prstGeom>
                  <a:solidFill>
                    <a:srgbClr val="CACAC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GB" sz="1200" b="1" dirty="0">
                        <a:solidFill>
                          <a:schemeClr val="tx2"/>
                        </a:solidFill>
                        <a:latin typeface="Arial"/>
                        <a:cs typeface="Arial"/>
                      </a:rPr>
                      <a:t> </a:t>
                    </a:r>
                    <a:endParaRPr lang="en-GB" sz="1800" dirty="0">
                      <a:solidFill>
                        <a:schemeClr val="tx2"/>
                      </a:solidFill>
                      <a:latin typeface="Arial"/>
                      <a:cs typeface="Arial"/>
                    </a:endParaRPr>
                  </a:p>
                  <a:p>
                    <a:pPr algn="ctr"/>
                    <a:r>
                      <a:rPr lang="en-GB" sz="1200" b="1" dirty="0">
                        <a:solidFill>
                          <a:schemeClr val="tx2"/>
                        </a:solidFill>
                        <a:latin typeface="Arial"/>
                        <a:cs typeface="Arial"/>
                      </a:rPr>
                      <a:t>INTOLERABLE RISK</a:t>
                    </a:r>
                    <a:endParaRPr lang="en-GB" sz="1800" dirty="0">
                      <a:solidFill>
                        <a:schemeClr val="tx2"/>
                      </a:solidFill>
                      <a:latin typeface="Arial"/>
                      <a:cs typeface="Arial"/>
                    </a:endParaRPr>
                  </a:p>
                  <a:p>
                    <a:pPr algn="ctr"/>
                    <a:endParaRPr lang="en-GB" dirty="0">
                      <a:solidFill>
                        <a:schemeClr val="tx2"/>
                      </a:solidFill>
                      <a:latin typeface="Arial"/>
                    </a:endParaRPr>
                  </a:p>
                </p:txBody>
              </p:sp>
              <p:sp>
                <p:nvSpPr>
                  <p:cNvPr id="97" name="Rectangle 69"/>
                  <p:cNvSpPr>
                    <a:spLocks noChangeArrowheads="1"/>
                  </p:cNvSpPr>
                  <p:nvPr/>
                </p:nvSpPr>
                <p:spPr bwMode="auto">
                  <a:xfrm>
                    <a:off x="2970" y="1784"/>
                    <a:ext cx="990"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grpSp>
        </p:grpSp>
        <p:sp>
          <p:nvSpPr>
            <p:cNvPr id="77" name="Rectangle 70"/>
            <p:cNvSpPr>
              <a:spLocks noChangeArrowheads="1"/>
            </p:cNvSpPr>
            <p:nvPr/>
          </p:nvSpPr>
          <p:spPr bwMode="auto">
            <a:xfrm>
              <a:off x="-3" y="-3"/>
              <a:ext cx="3966" cy="2423"/>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latin typeface="Arial"/>
              </a:endParaRPr>
            </a:p>
          </p:txBody>
        </p:sp>
      </p:grpSp>
      <p:sp>
        <p:nvSpPr>
          <p:cNvPr id="72" name="Rounded Rectangle 71"/>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73" name="Rounded Rectangle 72"/>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142" name="Rounded Rectangle 141"/>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43" name="Rounded Rectangle 14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44" name="Rounded Rectangle 143"/>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45" name="Rounded Rectangle 144"/>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46" name="Rounded Rectangle 145"/>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7" name="Rounded Rectangle 146"/>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8" name="Rounded Rectangle 147"/>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9" name="Rounded Rectangle 148"/>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473323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Ways to Control Risk</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ectangle 3" descr="Rectangle: Click to edit Master text styles&#10;Second level&#10;Third level&#10;Fourth level&#10;Fifth level"/>
          <p:cNvSpPr>
            <a:spLocks noGrp="1" noChangeArrowheads="1"/>
          </p:cNvSpPr>
          <p:nvPr>
            <p:ph idx="1"/>
          </p:nvPr>
        </p:nvSpPr>
        <p:spPr>
          <a:xfrm>
            <a:off x="572910" y="1472695"/>
            <a:ext cx="7885289" cy="4824412"/>
          </a:xfrm>
        </p:spPr>
        <p:txBody>
          <a:bodyPr>
            <a:noAutofit/>
          </a:bodyPr>
          <a:lstStyle/>
          <a:p>
            <a:pPr lvl="1" eaLnBrk="1" hangingPunct="1">
              <a:lnSpc>
                <a:spcPct val="140000"/>
              </a:lnSpc>
              <a:buFont typeface="Arial"/>
              <a:buChar char="•"/>
            </a:pPr>
            <a:r>
              <a:rPr lang="en-GB" sz="2000" b="1" dirty="0" smtClean="0">
                <a:solidFill>
                  <a:srgbClr val="FFFFFF"/>
                </a:solidFill>
                <a:effectLst>
                  <a:outerShdw blurRad="254000" dist="190500" dir="2700000" algn="tl" rotWithShape="0">
                    <a:srgbClr val="000000">
                      <a:alpha val="80000"/>
                    </a:srgbClr>
                  </a:outerShdw>
                </a:effectLst>
              </a:rPr>
              <a:t>Elimination </a:t>
            </a:r>
            <a:r>
              <a:rPr lang="en-GB" sz="2000" b="1" dirty="0">
                <a:solidFill>
                  <a:srgbClr val="FFFFFF"/>
                </a:solidFill>
                <a:effectLst>
                  <a:outerShdw blurRad="254000" dist="190500" dir="2700000" algn="tl" rotWithShape="0">
                    <a:srgbClr val="000000">
                      <a:alpha val="80000"/>
                    </a:srgbClr>
                  </a:outerShdw>
                </a:effectLst>
              </a:rPr>
              <a:t>of hazard</a:t>
            </a:r>
          </a:p>
          <a:p>
            <a:pPr lvl="1" eaLnBrk="1" hangingPunct="1">
              <a:lnSpc>
                <a:spcPct val="140000"/>
              </a:lnSpc>
              <a:buFont typeface="Arial"/>
              <a:buChar char="•"/>
            </a:pPr>
            <a:r>
              <a:rPr lang="en-GB" sz="2000" b="1" dirty="0">
                <a:solidFill>
                  <a:srgbClr val="FFFFFF"/>
                </a:solidFill>
                <a:effectLst>
                  <a:outerShdw blurRad="254000" dist="190500" dir="2700000" algn="tl" rotWithShape="0">
                    <a:srgbClr val="000000">
                      <a:alpha val="80000"/>
                    </a:srgbClr>
                  </a:outerShdw>
                </a:effectLst>
              </a:rPr>
              <a:t>Reduce by substitution (materials, equipment </a:t>
            </a:r>
            <a:r>
              <a:rPr lang="en-GB" sz="2000" b="1" dirty="0" err="1">
                <a:solidFill>
                  <a:srgbClr val="FFFFFF"/>
                </a:solidFill>
                <a:effectLst>
                  <a:outerShdw blurRad="254000" dist="190500" dir="2700000" algn="tl" rotWithShape="0">
                    <a:srgbClr val="000000">
                      <a:alpha val="80000"/>
                    </a:srgbClr>
                  </a:outerShdw>
                </a:effectLst>
              </a:rPr>
              <a:t>etc</a:t>
            </a:r>
            <a:r>
              <a:rPr lang="en-GB" sz="2000" b="1" dirty="0">
                <a:solidFill>
                  <a:srgbClr val="FFFFFF"/>
                </a:solidFill>
                <a:effectLst>
                  <a:outerShdw blurRad="254000" dist="190500" dir="2700000" algn="tl" rotWithShape="0">
                    <a:srgbClr val="000000">
                      <a:alpha val="80000"/>
                    </a:srgbClr>
                  </a:outerShdw>
                </a:effectLst>
              </a:rPr>
              <a:t>)</a:t>
            </a:r>
          </a:p>
          <a:p>
            <a:pPr lvl="1" eaLnBrk="1" hangingPunct="1">
              <a:lnSpc>
                <a:spcPct val="140000"/>
              </a:lnSpc>
              <a:buFont typeface="Arial"/>
              <a:buChar char="•"/>
            </a:pPr>
            <a:r>
              <a:rPr lang="en-GB" sz="2000" b="1" dirty="0">
                <a:solidFill>
                  <a:srgbClr val="FFFFFF"/>
                </a:solidFill>
                <a:effectLst>
                  <a:outerShdw blurRad="254000" dist="190500" dir="2700000" algn="tl" rotWithShape="0">
                    <a:srgbClr val="000000">
                      <a:alpha val="80000"/>
                    </a:srgbClr>
                  </a:outerShdw>
                </a:effectLst>
              </a:rPr>
              <a:t>Physical safeguards (machinery guarding, extraction </a:t>
            </a:r>
            <a:r>
              <a:rPr lang="en-GB" sz="2000" b="1" dirty="0" err="1">
                <a:solidFill>
                  <a:srgbClr val="FFFFFF"/>
                </a:solidFill>
                <a:effectLst>
                  <a:outerShdw blurRad="254000" dist="190500" dir="2700000" algn="tl" rotWithShape="0">
                    <a:srgbClr val="000000">
                      <a:alpha val="80000"/>
                    </a:srgbClr>
                  </a:outerShdw>
                </a:effectLst>
              </a:rPr>
              <a:t>etc</a:t>
            </a:r>
            <a:r>
              <a:rPr lang="en-GB" sz="2000" b="1" dirty="0">
                <a:solidFill>
                  <a:srgbClr val="FFFFFF"/>
                </a:solidFill>
                <a:effectLst>
                  <a:outerShdw blurRad="254000" dist="190500" dir="2700000" algn="tl" rotWithShape="0">
                    <a:srgbClr val="000000">
                      <a:alpha val="80000"/>
                    </a:srgbClr>
                  </a:outerShdw>
                </a:effectLst>
              </a:rPr>
              <a:t>)</a:t>
            </a:r>
          </a:p>
          <a:p>
            <a:pPr lvl="1" eaLnBrk="1" hangingPunct="1">
              <a:lnSpc>
                <a:spcPct val="140000"/>
              </a:lnSpc>
              <a:buFont typeface="Arial"/>
              <a:buChar char="•"/>
            </a:pPr>
            <a:r>
              <a:rPr lang="en-GB" sz="2000" b="1" dirty="0">
                <a:solidFill>
                  <a:srgbClr val="FFFFFF"/>
                </a:solidFill>
                <a:effectLst>
                  <a:outerShdw blurRad="254000" dist="190500" dir="2700000" algn="tl" rotWithShape="0">
                    <a:srgbClr val="000000">
                      <a:alpha val="80000"/>
                    </a:srgbClr>
                  </a:outerShdw>
                </a:effectLst>
              </a:rPr>
              <a:t>Personal Protective Equipment</a:t>
            </a:r>
          </a:p>
          <a:p>
            <a:pPr lvl="1" eaLnBrk="1" hangingPunct="1">
              <a:lnSpc>
                <a:spcPct val="140000"/>
              </a:lnSpc>
              <a:buFont typeface="Arial"/>
              <a:buChar char="•"/>
            </a:pPr>
            <a:r>
              <a:rPr lang="en-GB" sz="2000" b="1" dirty="0">
                <a:solidFill>
                  <a:srgbClr val="FFFFFF"/>
                </a:solidFill>
                <a:effectLst>
                  <a:outerShdw blurRad="254000" dist="190500" dir="2700000" algn="tl" rotWithShape="0">
                    <a:srgbClr val="000000">
                      <a:alpha val="80000"/>
                    </a:srgbClr>
                  </a:outerShdw>
                </a:effectLst>
              </a:rPr>
              <a:t>Safe working </a:t>
            </a:r>
            <a:r>
              <a:rPr lang="en-GB" sz="2000" b="1" dirty="0" smtClean="0">
                <a:solidFill>
                  <a:srgbClr val="FFFFFF"/>
                </a:solidFill>
                <a:effectLst>
                  <a:outerShdw blurRad="254000" dist="190500" dir="2700000" algn="tl" rotWithShape="0">
                    <a:srgbClr val="000000">
                      <a:alpha val="80000"/>
                    </a:srgbClr>
                  </a:outerShdw>
                </a:effectLst>
              </a:rPr>
              <a:t>procedures</a:t>
            </a:r>
          </a:p>
          <a:p>
            <a:pPr lvl="1">
              <a:lnSpc>
                <a:spcPct val="140000"/>
              </a:lnSpc>
              <a:buFont typeface="Arial"/>
              <a:buChar char="•"/>
            </a:pPr>
            <a:r>
              <a:rPr lang="en-GB" sz="2000" b="1" dirty="0">
                <a:solidFill>
                  <a:srgbClr val="FFFFFF"/>
                </a:solidFill>
                <a:effectLst>
                  <a:outerShdw blurRad="254000" dist="190500" dir="2700000" algn="tl" rotWithShape="0">
                    <a:srgbClr val="000000">
                      <a:alpha val="80000"/>
                    </a:srgbClr>
                  </a:outerShdw>
                </a:effectLst>
                <a:cs typeface="Arial"/>
              </a:rPr>
              <a:t>Risk Transfer – This refers to the legal assignment of the costs of certain potential losses from one party to another. The most common way is by insurance.</a:t>
            </a:r>
          </a:p>
          <a:p>
            <a:pPr lvl="1" eaLnBrk="1" hangingPunct="1">
              <a:lnSpc>
                <a:spcPct val="140000"/>
              </a:lnSpc>
              <a:buFont typeface="Arial"/>
              <a:buChar char="•"/>
            </a:pPr>
            <a:r>
              <a:rPr lang="en-GB" sz="2000" b="1" dirty="0" smtClean="0">
                <a:solidFill>
                  <a:srgbClr val="FFFFFF"/>
                </a:solidFill>
                <a:effectLst>
                  <a:outerShdw blurRad="254000" dist="190500" dir="2700000" algn="tl" rotWithShape="0">
                    <a:srgbClr val="000000">
                      <a:alpha val="80000"/>
                    </a:srgbClr>
                  </a:outerShdw>
                </a:effectLst>
              </a:rPr>
              <a:t>Combination </a:t>
            </a:r>
            <a:r>
              <a:rPr lang="en-GB" sz="2000" b="1" dirty="0">
                <a:solidFill>
                  <a:srgbClr val="FFFFFF"/>
                </a:solidFill>
                <a:effectLst>
                  <a:outerShdw blurRad="254000" dist="190500" dir="2700000" algn="tl" rotWithShape="0">
                    <a:srgbClr val="000000">
                      <a:alpha val="80000"/>
                    </a:srgbClr>
                  </a:outerShdw>
                </a:effectLst>
              </a:rPr>
              <a:t>of </a:t>
            </a:r>
            <a:r>
              <a:rPr lang="en-GB" sz="2000" b="1" dirty="0" smtClean="0">
                <a:solidFill>
                  <a:srgbClr val="FFFFFF"/>
                </a:solidFill>
                <a:effectLst>
                  <a:outerShdw blurRad="254000" dist="190500" dir="2700000" algn="tl" rotWithShape="0">
                    <a:srgbClr val="000000">
                      <a:alpha val="80000"/>
                    </a:srgbClr>
                  </a:outerShdw>
                </a:effectLst>
              </a:rPr>
              <a:t>above</a:t>
            </a:r>
            <a:endParaRPr lang="en-GB" sz="2000" b="1" dirty="0">
              <a:solidFill>
                <a:srgbClr val="FFFFFF"/>
              </a:solidFill>
              <a:effectLst>
                <a:outerShdw blurRad="254000" dist="190500" dir="2700000" algn="tl" rotWithShape="0">
                  <a:srgbClr val="000000">
                    <a:alpha val="80000"/>
                  </a:srgbClr>
                </a:outerShdw>
              </a:effectLst>
            </a:endParaRPr>
          </a:p>
          <a:p>
            <a:pPr eaLnBrk="1" hangingPunct="1">
              <a:lnSpc>
                <a:spcPct val="140000"/>
              </a:lnSpc>
            </a:pPr>
            <a:endParaRPr lang="en-GB" sz="2000" b="1" dirty="0">
              <a:solidFill>
                <a:srgbClr val="FFFFFF"/>
              </a:solidFill>
              <a:effectLst>
                <a:outerShdw blurRad="254000" dist="190500" dir="2700000" algn="tl" rotWithShape="0">
                  <a:srgbClr val="000000">
                    <a:alpha val="80000"/>
                  </a:srgbClr>
                </a:outerShdw>
              </a:effectLst>
            </a:endParaRPr>
          </a:p>
        </p:txBody>
      </p:sp>
      <p:sp>
        <p:nvSpPr>
          <p:cNvPr id="4" name="Rounded Rectangle 3"/>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6" name="Rounded Rectangle 5"/>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7" name="Rounded Rectangle 6"/>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668502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737504"/>
            <a:ext cx="8229600" cy="2618846"/>
          </a:xfrm>
        </p:spPr>
        <p:txBody>
          <a:bodyPr>
            <a:normAutofit lnSpcReduction="10000"/>
          </a:bodyPr>
          <a:lstStyle/>
          <a:p>
            <a:pPr marL="274320" fontAlgn="auto">
              <a:lnSpc>
                <a:spcPct val="130000"/>
              </a:lnSpc>
              <a:spcAft>
                <a:spcPts val="0"/>
              </a:spcAft>
              <a:defRPr/>
            </a:pPr>
            <a:r>
              <a:rPr lang="en-US" sz="2000" b="1" dirty="0" smtClean="0">
                <a:solidFill>
                  <a:srgbClr val="FFFFFF"/>
                </a:solidFill>
                <a:effectLst>
                  <a:outerShdw blurRad="254000" dist="190500" dir="2700000" algn="tl" rotWithShape="0">
                    <a:srgbClr val="000000">
                      <a:alpha val="80000"/>
                    </a:srgbClr>
                  </a:outerShdw>
                </a:effectLst>
              </a:rPr>
              <a:t> Written plan</a:t>
            </a:r>
            <a:endParaRPr lang="en-US" sz="2000" b="1" dirty="0">
              <a:solidFill>
                <a:srgbClr val="FFFFFF"/>
              </a:solidFill>
              <a:effectLst>
                <a:outerShdw blurRad="254000" dist="190500" dir="2700000" algn="tl" rotWithShape="0">
                  <a:srgbClr val="000000">
                    <a:alpha val="80000"/>
                  </a:srgbClr>
                </a:outerShdw>
              </a:effectLst>
            </a:endParaRPr>
          </a:p>
          <a:p>
            <a:pPr marL="274320" fontAlgn="auto">
              <a:lnSpc>
                <a:spcPct val="130000"/>
              </a:lnSpc>
              <a:spcAft>
                <a:spcPts val="0"/>
              </a:spcAft>
              <a:defRPr/>
            </a:pPr>
            <a:r>
              <a:rPr lang="en-US" sz="2000" b="1" dirty="0" smtClean="0">
                <a:solidFill>
                  <a:srgbClr val="FFFFFF"/>
                </a:solidFill>
                <a:effectLst>
                  <a:outerShdw blurRad="254000" dist="190500" dir="2700000" algn="tl" rotWithShape="0">
                    <a:srgbClr val="000000">
                      <a:alpha val="80000"/>
                    </a:srgbClr>
                  </a:outerShdw>
                </a:effectLst>
              </a:rPr>
              <a:t> Store with other safety </a:t>
            </a:r>
            <a:r>
              <a:rPr lang="en-US" sz="2000" b="1" dirty="0">
                <a:solidFill>
                  <a:srgbClr val="FFFFFF"/>
                </a:solidFill>
                <a:effectLst>
                  <a:outerShdw blurRad="254000" dist="190500" dir="2700000" algn="tl" rotWithShape="0">
                    <a:srgbClr val="000000">
                      <a:alpha val="80000"/>
                    </a:srgbClr>
                  </a:outerShdw>
                </a:effectLst>
              </a:rPr>
              <a:t>information Discuss the program with others during development</a:t>
            </a:r>
          </a:p>
          <a:p>
            <a:pPr marL="708660" lvl="1" indent="-342900" fontAlgn="auto">
              <a:lnSpc>
                <a:spcPct val="130000"/>
              </a:lnSpc>
              <a:spcAft>
                <a:spcPts val="0"/>
              </a:spcAft>
              <a:buFont typeface="Arial"/>
              <a:buChar char="•"/>
              <a:defRPr/>
            </a:pPr>
            <a:r>
              <a:rPr lang="en-US" sz="2000" b="1" dirty="0">
                <a:solidFill>
                  <a:srgbClr val="FFFFFF"/>
                </a:solidFill>
                <a:effectLst>
                  <a:outerShdw blurRad="254000" dist="190500" dir="2700000" algn="tl" rotWithShape="0">
                    <a:srgbClr val="000000">
                      <a:alpha val="80000"/>
                    </a:srgbClr>
                  </a:outerShdw>
                </a:effectLst>
              </a:rPr>
              <a:t> Assure all safety concerns are met</a:t>
            </a:r>
          </a:p>
          <a:p>
            <a:pPr marL="708660" lvl="1" indent="-342900" fontAlgn="auto">
              <a:lnSpc>
                <a:spcPct val="130000"/>
              </a:lnSpc>
              <a:spcAft>
                <a:spcPts val="0"/>
              </a:spcAft>
              <a:buFont typeface="Arial"/>
              <a:buChar char="•"/>
              <a:defRPr/>
            </a:pPr>
            <a:r>
              <a:rPr lang="en-US" sz="2000" b="1" dirty="0">
                <a:solidFill>
                  <a:srgbClr val="FFFFFF"/>
                </a:solidFill>
                <a:effectLst>
                  <a:outerShdw blurRad="254000" dist="190500" dir="2700000" algn="tl" rotWithShape="0">
                    <a:srgbClr val="000000">
                      <a:alpha val="80000"/>
                    </a:srgbClr>
                  </a:outerShdw>
                </a:effectLst>
              </a:rPr>
              <a:t> Incorporate a system for hazard identification, risk assessment and risk control</a:t>
            </a:r>
          </a:p>
          <a:p>
            <a:pPr marL="274320" fontAlgn="auto">
              <a:lnSpc>
                <a:spcPct val="130000"/>
              </a:lnSpc>
              <a:spcAft>
                <a:spcPts val="0"/>
              </a:spcAft>
              <a:defRPr/>
            </a:pPr>
            <a:endParaRPr lang="en-US" sz="2000" b="1" dirty="0">
              <a:solidFill>
                <a:srgbClr val="FFFFFF"/>
              </a:solidFill>
              <a:effectLst>
                <a:outerShdw blurRad="254000" dist="190500" dir="2700000" algn="tl" rotWithShape="0">
                  <a:srgbClr val="000000">
                    <a:alpha val="80000"/>
                  </a:srgbClr>
                </a:outerShdw>
              </a:effectLst>
            </a:endParaRPr>
          </a:p>
        </p:txBody>
      </p:sp>
      <p:sp>
        <p:nvSpPr>
          <p:cNvPr id="32771" name="Slide Number Placeholder 4"/>
          <p:cNvSpPr>
            <a:spLocks noGrp="1"/>
          </p:cNvSpPr>
          <p:nvPr>
            <p:ph type="sldNum" sz="quarter" idx="12"/>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Franklin Gothic Medium" charset="0"/>
                <a:ea typeface="ＭＳ Ｐゴシック" charset="0"/>
              </a:defRPr>
            </a:lvl1pPr>
            <a:lvl2pPr marL="742950" indent="-285750">
              <a:defRPr>
                <a:solidFill>
                  <a:schemeClr val="tx1"/>
                </a:solidFill>
                <a:latin typeface="Franklin Gothic Medium" charset="0"/>
                <a:ea typeface="ＭＳ Ｐゴシック" charset="0"/>
              </a:defRPr>
            </a:lvl2pPr>
            <a:lvl3pPr marL="1143000" indent="-228600">
              <a:defRPr>
                <a:solidFill>
                  <a:schemeClr val="tx1"/>
                </a:solidFill>
                <a:latin typeface="Franklin Gothic Medium" charset="0"/>
                <a:ea typeface="ＭＳ Ｐゴシック" charset="0"/>
              </a:defRPr>
            </a:lvl3pPr>
            <a:lvl4pPr marL="1600200" indent="-228600">
              <a:defRPr>
                <a:solidFill>
                  <a:schemeClr val="tx1"/>
                </a:solidFill>
                <a:latin typeface="Franklin Gothic Medium" charset="0"/>
                <a:ea typeface="ＭＳ Ｐゴシック" charset="0"/>
              </a:defRPr>
            </a:lvl4pPr>
            <a:lvl5pPr marL="2057400" indent="-228600">
              <a:defRPr>
                <a:solidFill>
                  <a:schemeClr val="tx1"/>
                </a:solidFill>
                <a:latin typeface="Franklin Gothic Medium" charset="0"/>
                <a:ea typeface="ＭＳ Ｐゴシック" charset="0"/>
              </a:defRPr>
            </a:lvl5pPr>
            <a:lvl6pPr marL="2514600" indent="-228600" fontAlgn="base">
              <a:spcBef>
                <a:spcPct val="0"/>
              </a:spcBef>
              <a:spcAft>
                <a:spcPct val="0"/>
              </a:spcAft>
              <a:defRPr>
                <a:solidFill>
                  <a:schemeClr val="tx1"/>
                </a:solidFill>
                <a:latin typeface="Franklin Gothic Medium" charset="0"/>
                <a:ea typeface="ＭＳ Ｐゴシック" charset="0"/>
              </a:defRPr>
            </a:lvl6pPr>
            <a:lvl7pPr marL="2971800" indent="-228600" fontAlgn="base">
              <a:spcBef>
                <a:spcPct val="0"/>
              </a:spcBef>
              <a:spcAft>
                <a:spcPct val="0"/>
              </a:spcAft>
              <a:defRPr>
                <a:solidFill>
                  <a:schemeClr val="tx1"/>
                </a:solidFill>
                <a:latin typeface="Franklin Gothic Medium" charset="0"/>
                <a:ea typeface="ＭＳ Ｐゴシック" charset="0"/>
              </a:defRPr>
            </a:lvl7pPr>
            <a:lvl8pPr marL="3429000" indent="-228600" fontAlgn="base">
              <a:spcBef>
                <a:spcPct val="0"/>
              </a:spcBef>
              <a:spcAft>
                <a:spcPct val="0"/>
              </a:spcAft>
              <a:defRPr>
                <a:solidFill>
                  <a:schemeClr val="tx1"/>
                </a:solidFill>
                <a:latin typeface="Franklin Gothic Medium" charset="0"/>
                <a:ea typeface="ＭＳ Ｐゴシック" charset="0"/>
              </a:defRPr>
            </a:lvl8pPr>
            <a:lvl9pPr marL="3886200" indent="-228600" fontAlgn="base">
              <a:spcBef>
                <a:spcPct val="0"/>
              </a:spcBef>
              <a:spcAft>
                <a:spcPct val="0"/>
              </a:spcAft>
              <a:defRPr>
                <a:solidFill>
                  <a:schemeClr val="tx1"/>
                </a:solidFill>
                <a:latin typeface="Franklin Gothic Medium" charset="0"/>
                <a:ea typeface="ＭＳ Ｐゴシック" charset="0"/>
              </a:defRPr>
            </a:lvl9pPr>
          </a:lstStyle>
          <a:p>
            <a:fld id="{68A8188D-9F15-2A4B-A4B5-D514F7A4B064}" type="slidenum">
              <a:rPr lang="en-US">
                <a:solidFill>
                  <a:schemeClr val="tx2"/>
                </a:solidFill>
                <a:latin typeface="Arial"/>
              </a:rPr>
              <a:pPr/>
              <a:t>116</a:t>
            </a:fld>
            <a:endParaRPr lang="en-US" dirty="0">
              <a:solidFill>
                <a:schemeClr val="tx2"/>
              </a:solidFill>
              <a:latin typeface="Aria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5113" y="1608667"/>
            <a:ext cx="3337664" cy="2225109"/>
          </a:xfrm>
          <a:prstGeom prst="rect">
            <a:avLst/>
          </a:prstGeom>
          <a:ln w="76200" cmpd="sng">
            <a:solidFill>
              <a:srgbClr val="FFFFFF"/>
            </a:solidFill>
          </a:ln>
          <a:effectLst>
            <a:outerShdw blurRad="254000" dist="12700" dir="2700000" algn="tl" rotWithShape="0">
              <a:srgbClr val="000000">
                <a:alpha val="80000"/>
              </a:srgbClr>
            </a:outerShdw>
          </a:effectLst>
        </p:spPr>
      </p:pic>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Preparing a Risk-Control Plan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8" name="Rounded Rectangle 7"/>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9" name="Rounded Rectangle 8"/>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625864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827944"/>
            <a:ext cx="7879644" cy="4437388"/>
          </a:xfrm>
        </p:spPr>
        <p:txBody>
          <a:bodyPr>
            <a:normAutofit fontScale="77500" lnSpcReduction="20000"/>
          </a:bodyPr>
          <a:lstStyle/>
          <a:p>
            <a:pPr marL="388620" indent="-457200" fontAlgn="auto">
              <a:lnSpc>
                <a:spcPct val="140000"/>
              </a:lnSpc>
              <a:spcAft>
                <a:spcPts val="0"/>
              </a:spcAft>
              <a:defRPr/>
            </a:pPr>
            <a:r>
              <a:rPr lang="en-US" sz="3200" b="1" dirty="0" smtClean="0">
                <a:solidFill>
                  <a:srgbClr val="FFFFFF"/>
                </a:solidFill>
                <a:effectLst>
                  <a:outerShdw blurRad="254000" dist="190500" dir="2700000" algn="tl" rotWithShape="0">
                    <a:srgbClr val="000000">
                      <a:alpha val="80000"/>
                    </a:srgbClr>
                  </a:outerShdw>
                </a:effectLst>
                <a:ea typeface="+mn-ea"/>
              </a:rPr>
              <a:t> Ensure employees are familiar with:</a:t>
            </a:r>
          </a:p>
          <a:p>
            <a:pPr marL="822960" lvl="1" indent="-457200" fontAlgn="auto">
              <a:lnSpc>
                <a:spcPct val="140000"/>
              </a:lnSpc>
              <a:spcAft>
                <a:spcPts val="0"/>
              </a:spcAft>
              <a:buFont typeface="Arial"/>
              <a:buChar char="•"/>
              <a:defRPr/>
            </a:pPr>
            <a:r>
              <a:rPr lang="en-US" sz="3000" b="1" dirty="0">
                <a:solidFill>
                  <a:srgbClr val="FFFFFF"/>
                </a:solidFill>
                <a:effectLst>
                  <a:outerShdw blurRad="254000" dist="190500" dir="2700000" algn="tl" rotWithShape="0">
                    <a:srgbClr val="000000">
                      <a:alpha val="80000"/>
                    </a:srgbClr>
                  </a:outerShdw>
                </a:effectLst>
                <a:ea typeface="+mn-ea"/>
              </a:rPr>
              <a:t> </a:t>
            </a:r>
            <a:r>
              <a:rPr lang="en-US" sz="3000" b="1" dirty="0" smtClean="0">
                <a:solidFill>
                  <a:srgbClr val="FFFFFF"/>
                </a:solidFill>
                <a:effectLst>
                  <a:outerShdw blurRad="254000" dist="190500" dir="2700000" algn="tl" rotWithShape="0">
                    <a:srgbClr val="000000">
                      <a:alpha val="80000"/>
                    </a:srgbClr>
                  </a:outerShdw>
                </a:effectLst>
                <a:ea typeface="+mn-ea"/>
              </a:rPr>
              <a:t>the plan</a:t>
            </a:r>
          </a:p>
          <a:p>
            <a:pPr marL="822960" lvl="1" indent="-457200" fontAlgn="auto">
              <a:lnSpc>
                <a:spcPct val="140000"/>
              </a:lnSpc>
              <a:spcAft>
                <a:spcPts val="0"/>
              </a:spcAft>
              <a:buFont typeface="Arial"/>
              <a:buChar char="•"/>
              <a:defRPr/>
            </a:pPr>
            <a:r>
              <a:rPr lang="en-US" sz="3000" b="1" dirty="0">
                <a:solidFill>
                  <a:srgbClr val="FFFFFF"/>
                </a:solidFill>
                <a:effectLst>
                  <a:outerShdw blurRad="254000" dist="190500" dir="2700000" algn="tl" rotWithShape="0">
                    <a:srgbClr val="000000">
                      <a:alpha val="80000"/>
                    </a:srgbClr>
                  </a:outerShdw>
                </a:effectLst>
                <a:ea typeface="+mn-ea"/>
              </a:rPr>
              <a:t> </a:t>
            </a:r>
            <a:r>
              <a:rPr lang="en-US" sz="3000" b="1" dirty="0" smtClean="0">
                <a:solidFill>
                  <a:srgbClr val="FFFFFF"/>
                </a:solidFill>
                <a:effectLst>
                  <a:outerShdw blurRad="254000" dist="190500" dir="2700000" algn="tl" rotWithShape="0">
                    <a:srgbClr val="000000">
                      <a:alpha val="80000"/>
                    </a:srgbClr>
                  </a:outerShdw>
                </a:effectLst>
                <a:ea typeface="+mn-ea"/>
              </a:rPr>
              <a:t>safe work procedures</a:t>
            </a:r>
          </a:p>
          <a:p>
            <a:pPr marL="822960" lvl="1" indent="-457200" fontAlgn="auto">
              <a:lnSpc>
                <a:spcPct val="140000"/>
              </a:lnSpc>
              <a:spcAft>
                <a:spcPts val="0"/>
              </a:spcAft>
              <a:buFont typeface="Arial"/>
              <a:buChar char="•"/>
              <a:defRPr/>
            </a:pPr>
            <a:r>
              <a:rPr lang="en-US" sz="3000" b="1" dirty="0">
                <a:solidFill>
                  <a:srgbClr val="FFFFFF"/>
                </a:solidFill>
                <a:effectLst>
                  <a:outerShdw blurRad="254000" dist="190500" dir="2700000" algn="tl" rotWithShape="0">
                    <a:srgbClr val="000000">
                      <a:alpha val="80000"/>
                    </a:srgbClr>
                  </a:outerShdw>
                </a:effectLst>
                <a:ea typeface="+mn-ea"/>
              </a:rPr>
              <a:t> </a:t>
            </a:r>
            <a:r>
              <a:rPr lang="en-US" sz="3000" b="1" dirty="0" smtClean="0">
                <a:solidFill>
                  <a:srgbClr val="FFFFFF"/>
                </a:solidFill>
                <a:effectLst>
                  <a:outerShdw blurRad="254000" dist="190500" dir="2700000" algn="tl" rotWithShape="0">
                    <a:srgbClr val="000000">
                      <a:alpha val="80000"/>
                    </a:srgbClr>
                  </a:outerShdw>
                </a:effectLst>
                <a:ea typeface="+mn-ea"/>
              </a:rPr>
              <a:t>current legal safety and health requirements</a:t>
            </a:r>
          </a:p>
          <a:p>
            <a:pPr marL="388620" indent="-457200" fontAlgn="auto">
              <a:lnSpc>
                <a:spcPct val="140000"/>
              </a:lnSpc>
              <a:spcAft>
                <a:spcPts val="0"/>
              </a:spcAft>
              <a:defRPr/>
            </a:pPr>
            <a:r>
              <a:rPr lang="en-US" b="1" dirty="0">
                <a:solidFill>
                  <a:srgbClr val="FFFFFF"/>
                </a:solidFill>
                <a:effectLst>
                  <a:outerShdw blurRad="254000" dist="190500" dir="2700000" algn="tl" rotWithShape="0">
                    <a:srgbClr val="000000">
                      <a:alpha val="80000"/>
                    </a:srgbClr>
                  </a:outerShdw>
                </a:effectLst>
              </a:rPr>
              <a:t> Other components</a:t>
            </a:r>
          </a:p>
          <a:p>
            <a:pPr marL="822960" lvl="1" indent="-457200" fontAlgn="auto">
              <a:lnSpc>
                <a:spcPct val="140000"/>
              </a:lnSpc>
              <a:spcAft>
                <a:spcPts val="0"/>
              </a:spcAft>
              <a:buFont typeface="Arial"/>
              <a:buChar char="•"/>
              <a:defRPr/>
            </a:pPr>
            <a:r>
              <a:rPr lang="en-US" sz="3000" b="1" dirty="0" smtClean="0">
                <a:solidFill>
                  <a:srgbClr val="FFFFFF"/>
                </a:solidFill>
                <a:effectLst>
                  <a:outerShdw blurRad="254000" dist="190500" dir="2700000" algn="tl" rotWithShape="0">
                    <a:srgbClr val="000000">
                      <a:alpha val="80000"/>
                    </a:srgbClr>
                  </a:outerShdw>
                </a:effectLst>
              </a:rPr>
              <a:t>Orientation </a:t>
            </a:r>
            <a:r>
              <a:rPr lang="en-US" sz="3000" b="1" dirty="0">
                <a:solidFill>
                  <a:srgbClr val="FFFFFF"/>
                </a:solidFill>
                <a:effectLst>
                  <a:outerShdw blurRad="254000" dist="190500" dir="2700000" algn="tl" rotWithShape="0">
                    <a:srgbClr val="000000">
                      <a:alpha val="80000"/>
                    </a:srgbClr>
                  </a:outerShdw>
                </a:effectLst>
              </a:rPr>
              <a:t>for new employees</a:t>
            </a:r>
          </a:p>
          <a:p>
            <a:pPr marL="822960" lvl="1" indent="-457200" fontAlgn="auto">
              <a:lnSpc>
                <a:spcPct val="140000"/>
              </a:lnSpc>
              <a:spcAft>
                <a:spcPts val="0"/>
              </a:spcAft>
              <a:buFont typeface="Arial"/>
              <a:buChar char="•"/>
              <a:defRPr/>
            </a:pPr>
            <a:r>
              <a:rPr lang="en-US" sz="3000" b="1" dirty="0">
                <a:solidFill>
                  <a:srgbClr val="FFFFFF"/>
                </a:solidFill>
                <a:effectLst>
                  <a:outerShdw blurRad="254000" dist="190500" dir="2700000" algn="tl" rotWithShape="0">
                    <a:srgbClr val="000000">
                      <a:alpha val="80000"/>
                    </a:srgbClr>
                  </a:outerShdw>
                </a:effectLst>
              </a:rPr>
              <a:t> Safety training for new procedures</a:t>
            </a:r>
          </a:p>
          <a:p>
            <a:pPr marL="822960" lvl="1" indent="-457200" fontAlgn="auto">
              <a:lnSpc>
                <a:spcPct val="140000"/>
              </a:lnSpc>
              <a:spcAft>
                <a:spcPts val="0"/>
              </a:spcAft>
              <a:buFont typeface="Arial"/>
              <a:buChar char="•"/>
              <a:defRPr/>
            </a:pPr>
            <a:r>
              <a:rPr lang="en-US" sz="3000" b="1" dirty="0">
                <a:solidFill>
                  <a:srgbClr val="FFFFFF"/>
                </a:solidFill>
                <a:effectLst>
                  <a:outerShdw blurRad="254000" dist="190500" dir="2700000" algn="tl" rotWithShape="0">
                    <a:srgbClr val="000000">
                      <a:alpha val="80000"/>
                    </a:srgbClr>
                  </a:outerShdw>
                </a:effectLst>
              </a:rPr>
              <a:t> Special safeguards for young </a:t>
            </a:r>
            <a:r>
              <a:rPr lang="en-US" sz="3000" b="1" dirty="0" smtClean="0">
                <a:solidFill>
                  <a:srgbClr val="FFFFFF"/>
                </a:solidFill>
                <a:effectLst>
                  <a:outerShdw blurRad="254000" dist="190500" dir="2700000" algn="tl" rotWithShape="0">
                    <a:srgbClr val="000000">
                      <a:alpha val="80000"/>
                    </a:srgbClr>
                  </a:outerShdw>
                </a:effectLst>
              </a:rPr>
              <a:t>employees</a:t>
            </a:r>
            <a:endParaRPr lang="en-US" sz="3000" b="1" dirty="0">
              <a:solidFill>
                <a:srgbClr val="FFFFFF"/>
              </a:solidFill>
              <a:effectLst>
                <a:outerShdw blurRad="254000" dist="190500" dir="2700000" algn="tl" rotWithShape="0">
                  <a:srgbClr val="000000">
                    <a:alpha val="80000"/>
                  </a:srgbClr>
                </a:outerShdw>
              </a:effectLst>
            </a:endParaRPr>
          </a:p>
          <a:p>
            <a:pPr marL="822960" lvl="1" indent="-457200" fontAlgn="auto">
              <a:lnSpc>
                <a:spcPct val="140000"/>
              </a:lnSpc>
              <a:spcAft>
                <a:spcPts val="0"/>
              </a:spcAft>
              <a:buFont typeface="Arial"/>
              <a:buChar char="•"/>
              <a:defRPr/>
            </a:pPr>
            <a:endParaRPr lang="en-US" sz="3000" b="1" dirty="0">
              <a:solidFill>
                <a:srgbClr val="FFFFFF"/>
              </a:solidFill>
              <a:effectLst>
                <a:outerShdw blurRad="254000" dist="190500" dir="2700000" algn="tl" rotWithShape="0">
                  <a:srgbClr val="000000">
                    <a:alpha val="80000"/>
                  </a:srgbClr>
                </a:outerShdw>
              </a:effectLst>
              <a:ea typeface="+mn-ea"/>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Preparing a Risk-Control Plan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6" name="Rounded Rectangle 5"/>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8" name="Rounded Rectangle 7"/>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13964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1000043" y="1651000"/>
            <a:ext cx="7099736" cy="4332113"/>
          </a:xfrm>
        </p:spPr>
        <p:txBody>
          <a:bodyPr>
            <a:normAutofit/>
          </a:bodyPr>
          <a:lstStyle/>
          <a:p>
            <a:pPr algn="just">
              <a:lnSpc>
                <a:spcPct val="130000"/>
              </a:lnSpc>
              <a:buFontTx/>
              <a:buNone/>
            </a:pPr>
            <a:r>
              <a:rPr lang="en-GB" sz="2000" b="1" dirty="0">
                <a:solidFill>
                  <a:srgbClr val="FFFFFF"/>
                </a:solidFill>
                <a:effectLst>
                  <a:outerShdw blurRad="254000" dist="190500" dir="2700000" algn="tl" rotWithShape="0">
                    <a:srgbClr val="000000">
                      <a:alpha val="80000"/>
                    </a:srgbClr>
                  </a:outerShdw>
                </a:effectLst>
                <a:cs typeface="Arial"/>
              </a:rPr>
              <a:t>I</a:t>
            </a:r>
            <a:r>
              <a:rPr lang="en-GB" sz="2000" b="1" dirty="0" smtClean="0">
                <a:solidFill>
                  <a:srgbClr val="FFFFFF"/>
                </a:solidFill>
                <a:effectLst>
                  <a:outerShdw blurRad="254000" dist="190500" dir="2700000" algn="tl" rotWithShape="0">
                    <a:srgbClr val="000000">
                      <a:alpha val="80000"/>
                    </a:srgbClr>
                  </a:outerShdw>
                </a:effectLst>
                <a:cs typeface="Arial"/>
              </a:rPr>
              <a:t>mplementation</a:t>
            </a:r>
            <a:r>
              <a:rPr lang="en-GB" sz="2000" b="1" dirty="0">
                <a:solidFill>
                  <a:srgbClr val="FFFFFF"/>
                </a:solidFill>
                <a:effectLst>
                  <a:outerShdw blurRad="254000" dist="190500" dir="2700000" algn="tl" rotWithShape="0">
                    <a:srgbClr val="000000">
                      <a:alpha val="80000"/>
                    </a:srgbClr>
                  </a:outerShdw>
                </a:effectLst>
                <a:cs typeface="Arial"/>
              </a:rPr>
              <a:t>, typically by asking:</a:t>
            </a:r>
          </a:p>
          <a:p>
            <a:pPr>
              <a:lnSpc>
                <a:spcPct val="130000"/>
              </a:lnSpc>
            </a:pPr>
            <a:r>
              <a:rPr lang="en-GB" sz="2000" b="1" dirty="0">
                <a:solidFill>
                  <a:srgbClr val="FFFFFF"/>
                </a:solidFill>
                <a:effectLst>
                  <a:outerShdw blurRad="254000" dist="190500" dir="2700000" algn="tl" rotWithShape="0">
                    <a:srgbClr val="000000">
                      <a:alpha val="80000"/>
                    </a:srgbClr>
                  </a:outerShdw>
                </a:effectLst>
                <a:cs typeface="Arial"/>
              </a:rPr>
              <a:t>Will the revised controls lead to tolerable risk levels?</a:t>
            </a:r>
          </a:p>
          <a:p>
            <a:pPr>
              <a:lnSpc>
                <a:spcPct val="130000"/>
              </a:lnSpc>
            </a:pPr>
            <a:r>
              <a:rPr lang="en-GB" sz="2000" b="1" dirty="0">
                <a:solidFill>
                  <a:srgbClr val="FFFFFF"/>
                </a:solidFill>
                <a:effectLst>
                  <a:outerShdw blurRad="254000" dist="190500" dir="2700000" algn="tl" rotWithShape="0">
                    <a:srgbClr val="000000">
                      <a:alpha val="80000"/>
                    </a:srgbClr>
                  </a:outerShdw>
                </a:effectLst>
                <a:cs typeface="Arial"/>
              </a:rPr>
              <a:t>Are new hazards created?</a:t>
            </a:r>
          </a:p>
          <a:p>
            <a:pPr>
              <a:lnSpc>
                <a:spcPct val="130000"/>
              </a:lnSpc>
            </a:pPr>
            <a:r>
              <a:rPr lang="en-GB" sz="2000" b="1" dirty="0">
                <a:solidFill>
                  <a:srgbClr val="FFFFFF"/>
                </a:solidFill>
                <a:effectLst>
                  <a:outerShdw blurRad="254000" dist="190500" dir="2700000" algn="tl" rotWithShape="0">
                    <a:srgbClr val="000000">
                      <a:alpha val="80000"/>
                    </a:srgbClr>
                  </a:outerShdw>
                </a:effectLst>
                <a:cs typeface="Arial"/>
              </a:rPr>
              <a:t>Has the most cost-effective solution been chosen?</a:t>
            </a:r>
          </a:p>
          <a:p>
            <a:pPr>
              <a:lnSpc>
                <a:spcPct val="130000"/>
              </a:lnSpc>
            </a:pPr>
            <a:r>
              <a:rPr lang="en-GB" sz="2000" b="1" dirty="0">
                <a:solidFill>
                  <a:srgbClr val="FFFFFF"/>
                </a:solidFill>
                <a:effectLst>
                  <a:outerShdw blurRad="254000" dist="190500" dir="2700000" algn="tl" rotWithShape="0">
                    <a:srgbClr val="000000">
                      <a:alpha val="80000"/>
                    </a:srgbClr>
                  </a:outerShdw>
                </a:effectLst>
                <a:cs typeface="Arial"/>
              </a:rPr>
              <a:t>What do people affected think about the need for, and practicality of, the revised preventive measures?</a:t>
            </a:r>
          </a:p>
          <a:p>
            <a:pPr>
              <a:lnSpc>
                <a:spcPct val="130000"/>
              </a:lnSpc>
            </a:pPr>
            <a:r>
              <a:rPr lang="en-GB" sz="2000" b="1" dirty="0">
                <a:solidFill>
                  <a:srgbClr val="FFFFFF"/>
                </a:solidFill>
                <a:effectLst>
                  <a:outerShdw blurRad="254000" dist="190500" dir="2700000" algn="tl" rotWithShape="0">
                    <a:srgbClr val="000000">
                      <a:alpha val="80000"/>
                    </a:srgbClr>
                  </a:outerShdw>
                </a:effectLst>
                <a:cs typeface="Arial"/>
              </a:rPr>
              <a:t>Will the revised controls be used in practice, and not ignored in the face of, for example, pressures to get the job done?</a:t>
            </a:r>
            <a:endParaRPr lang="en-GB" sz="2000" b="1" dirty="0">
              <a:solidFill>
                <a:srgbClr val="FFFFFF"/>
              </a:solidFill>
              <a:effectLst>
                <a:outerShdw blurRad="254000" dist="190500" dir="2700000" algn="tl" rotWithShape="0">
                  <a:srgbClr val="000000">
                    <a:alpha val="80000"/>
                  </a:srgbClr>
                </a:outerShdw>
              </a:effectLst>
            </a:endParaRPr>
          </a:p>
        </p:txBody>
      </p:sp>
      <p:sp>
        <p:nvSpPr>
          <p:cNvPr id="47108" name="Text Box 4"/>
          <p:cNvSpPr txBox="1">
            <a:spLocks noChangeArrowheads="1"/>
          </p:cNvSpPr>
          <p:nvPr/>
        </p:nvSpPr>
        <p:spPr bwMode="auto">
          <a:xfrm>
            <a:off x="5715000" y="6019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1800" dirty="0">
                <a:latin typeface="Arial"/>
              </a:rPr>
              <a:t>BS8800:1996</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Preparing a Risk-Control Plan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6" name="Rounded Rectangle 5"/>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7" name="Rounded Rectangle 6"/>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1440448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973667" y="1679222"/>
            <a:ext cx="7309556" cy="3755496"/>
          </a:xfrm>
        </p:spPr>
        <p:txBody>
          <a:bodyPr>
            <a:normAutofit fontScale="77500" lnSpcReduction="20000"/>
          </a:bodyPr>
          <a:lstStyle/>
          <a:p>
            <a:pPr marL="0" indent="0">
              <a:lnSpc>
                <a:spcPct val="130000"/>
              </a:lnSpc>
              <a:buNone/>
            </a:pPr>
            <a:endParaRPr lang="en-US" b="1" dirty="0">
              <a:solidFill>
                <a:srgbClr val="FFFFFF"/>
              </a:solidFill>
              <a:effectLst>
                <a:outerShdw blurRad="254000" dist="190500" dir="2700000" algn="tl" rotWithShape="0">
                  <a:srgbClr val="000000">
                    <a:alpha val="80000"/>
                  </a:srgbClr>
                </a:outerShdw>
              </a:effectLst>
            </a:endParaRPr>
          </a:p>
          <a:p>
            <a:pPr>
              <a:lnSpc>
                <a:spcPct val="130000"/>
              </a:lnSpc>
            </a:pPr>
            <a:r>
              <a:rPr lang="en-US" b="1" dirty="0">
                <a:solidFill>
                  <a:srgbClr val="FFFFFF"/>
                </a:solidFill>
                <a:effectLst>
                  <a:outerShdw blurRad="254000" dist="190500" dir="2700000" algn="tl" rotWithShape="0">
                    <a:srgbClr val="000000">
                      <a:alpha val="80000"/>
                    </a:srgbClr>
                  </a:outerShdw>
                </a:effectLst>
              </a:rPr>
              <a:t>Review your assessment and revise it if necessary</a:t>
            </a:r>
          </a:p>
          <a:p>
            <a:pPr>
              <a:lnSpc>
                <a:spcPct val="130000"/>
              </a:lnSpc>
            </a:pPr>
            <a:r>
              <a:rPr lang="en-US" b="1" dirty="0">
                <a:solidFill>
                  <a:srgbClr val="FFFFFF"/>
                </a:solidFill>
                <a:effectLst>
                  <a:outerShdw blurRad="254000" dist="190500" dir="2700000" algn="tl" rotWithShape="0">
                    <a:srgbClr val="000000">
                      <a:alpha val="80000"/>
                    </a:srgbClr>
                  </a:outerShdw>
                </a:effectLst>
              </a:rPr>
              <a:t>Changes leading to new hazards</a:t>
            </a:r>
          </a:p>
          <a:p>
            <a:pPr>
              <a:lnSpc>
                <a:spcPct val="130000"/>
              </a:lnSpc>
            </a:pPr>
            <a:r>
              <a:rPr lang="en-US" b="1" dirty="0">
                <a:solidFill>
                  <a:srgbClr val="FFFFFF"/>
                </a:solidFill>
                <a:effectLst>
                  <a:outerShdw blurRad="254000" dist="190500" dir="2700000" algn="tl" rotWithShape="0">
                    <a:srgbClr val="000000">
                      <a:alpha val="80000"/>
                    </a:srgbClr>
                  </a:outerShdw>
                </a:effectLst>
              </a:rPr>
              <a:t>Periodic review to make sure still fit for </a:t>
            </a:r>
            <a:r>
              <a:rPr lang="en-US" b="1" dirty="0" smtClean="0">
                <a:solidFill>
                  <a:srgbClr val="FFFFFF"/>
                </a:solidFill>
                <a:effectLst>
                  <a:outerShdw blurRad="254000" dist="190500" dir="2700000" algn="tl" rotWithShape="0">
                    <a:srgbClr val="000000">
                      <a:alpha val="80000"/>
                    </a:srgbClr>
                  </a:outerShdw>
                </a:effectLst>
              </a:rPr>
              <a:t>purpose</a:t>
            </a:r>
          </a:p>
          <a:p>
            <a:pPr>
              <a:lnSpc>
                <a:spcPct val="130000"/>
              </a:lnSpc>
            </a:pPr>
            <a:r>
              <a:rPr lang="en-GB" b="1" dirty="0">
                <a:solidFill>
                  <a:srgbClr val="FFFFFF"/>
                </a:solidFill>
                <a:effectLst>
                  <a:outerShdw blurRad="254000" dist="190500" dir="2700000" algn="tl" rotWithShape="0">
                    <a:srgbClr val="000000">
                      <a:alpha val="80000"/>
                    </a:srgbClr>
                  </a:outerShdw>
                </a:effectLst>
                <a:cs typeface="Arial"/>
              </a:rPr>
              <a:t>Risk assessment </a:t>
            </a:r>
            <a:r>
              <a:rPr lang="en-GB" b="1" dirty="0" smtClean="0">
                <a:solidFill>
                  <a:srgbClr val="FFFFFF"/>
                </a:solidFill>
                <a:effectLst>
                  <a:outerShdw blurRad="254000" dist="190500" dir="2700000" algn="tl" rotWithShape="0">
                    <a:srgbClr val="000000">
                      <a:alpha val="80000"/>
                    </a:srgbClr>
                  </a:outerShdw>
                </a:effectLst>
                <a:cs typeface="Arial"/>
              </a:rPr>
              <a:t>is a </a:t>
            </a:r>
            <a:r>
              <a:rPr lang="en-GB" b="1" dirty="0">
                <a:solidFill>
                  <a:srgbClr val="FFFFFF"/>
                </a:solidFill>
                <a:effectLst>
                  <a:outerShdw blurRad="254000" dist="190500" dir="2700000" algn="tl" rotWithShape="0">
                    <a:srgbClr val="000000">
                      <a:alpha val="80000"/>
                    </a:srgbClr>
                  </a:outerShdw>
                </a:effectLst>
                <a:cs typeface="Arial"/>
              </a:rPr>
              <a:t>continuing process. </a:t>
            </a:r>
            <a:endParaRPr lang="en-US" b="1" dirty="0">
              <a:solidFill>
                <a:srgbClr val="FFFFFF"/>
              </a:solidFill>
              <a:effectLst>
                <a:outerShdw blurRad="254000" dist="190500" dir="2700000" algn="tl" rotWithShape="0">
                  <a:srgbClr val="000000">
                    <a:alpha val="80000"/>
                  </a:srgbClr>
                </a:outerShdw>
              </a:effectLst>
            </a:endParaRPr>
          </a:p>
        </p:txBody>
      </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Reviewing your Assessment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5" name="Rounded Rectangle 4"/>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6" name="Rounded Rectangle 5"/>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793670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388386"/>
            <a:ext cx="8229600" cy="1143000"/>
          </a:xfrm>
        </p:spPr>
        <p:txBody>
          <a:bodyPr/>
          <a:lstStyle/>
          <a:p>
            <a:pPr eaLnBrk="1" hangingPunct="1"/>
            <a:r>
              <a:rPr lang="en-US" dirty="0">
                <a:solidFill>
                  <a:srgbClr val="E6DA27"/>
                </a:solidFill>
                <a:effectLst>
                  <a:outerShdw blurRad="254000" dist="190500" dir="2700000" algn="tl" rotWithShape="0">
                    <a:srgbClr val="000000">
                      <a:alpha val="80000"/>
                    </a:srgbClr>
                  </a:outerShdw>
                </a:effectLst>
                <a:latin typeface="Impact"/>
                <a:cs typeface="Impact"/>
              </a:rPr>
              <a:t>Types of Criminals</a:t>
            </a:r>
          </a:p>
        </p:txBody>
      </p:sp>
      <p:sp>
        <p:nvSpPr>
          <p:cNvPr id="5123" name="Rectangle 3"/>
          <p:cNvSpPr>
            <a:spLocks noGrp="1" noChangeArrowheads="1"/>
          </p:cNvSpPr>
          <p:nvPr>
            <p:ph type="body" idx="1"/>
          </p:nvPr>
        </p:nvSpPr>
        <p:spPr>
          <a:xfrm>
            <a:off x="457200" y="1486452"/>
            <a:ext cx="8229600" cy="4525963"/>
          </a:xfrm>
        </p:spPr>
        <p:txBody>
          <a:bodyPr>
            <a:noAutofit/>
          </a:bodyPr>
          <a:lstStyle/>
          <a:p>
            <a:pPr marL="609600" indent="-609600"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Professionals</a:t>
            </a:r>
          </a:p>
          <a:p>
            <a:pPr marL="990600" lvl="1" indent="-519113"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Plan their crimes to avoid confrontation and usually are not a physical threat unless they are provoked</a:t>
            </a:r>
          </a:p>
          <a:p>
            <a:pPr marL="609600" indent="-609600"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Predators</a:t>
            </a:r>
          </a:p>
          <a:p>
            <a:pPr marL="990600" lvl="1" indent="-519113"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Want your valuables and they don</a:t>
            </a:r>
            <a:r>
              <a:rPr lang="ja-JP" altLang="en-US" sz="2200" b="1" dirty="0">
                <a:solidFill>
                  <a:schemeClr val="bg1"/>
                </a:solidFill>
                <a:effectLst>
                  <a:outerShdw blurRad="254000" dist="190500" dir="2700000" algn="tl" rotWithShape="0">
                    <a:srgbClr val="000000">
                      <a:alpha val="80000"/>
                    </a:srgbClr>
                  </a:outerShdw>
                </a:effectLst>
                <a:cs typeface="Arial"/>
              </a:rPr>
              <a:t>’</a:t>
            </a:r>
            <a:r>
              <a:rPr lang="en-US" sz="2200" b="1" dirty="0">
                <a:solidFill>
                  <a:schemeClr val="bg1"/>
                </a:solidFill>
                <a:effectLst>
                  <a:outerShdw blurRad="254000" dist="190500" dir="2700000" algn="tl" rotWithShape="0">
                    <a:srgbClr val="000000">
                      <a:alpha val="80000"/>
                    </a:srgbClr>
                  </a:outerShdw>
                </a:effectLst>
                <a:cs typeface="Arial"/>
              </a:rPr>
              <a:t>t care if they abuse, injure or humiliate their victims</a:t>
            </a:r>
          </a:p>
          <a:p>
            <a:pPr marL="609600" indent="-609600"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Postures</a:t>
            </a:r>
          </a:p>
          <a:p>
            <a:pPr marL="990600" lvl="1" indent="-519113"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They are dangerous in the fact that they may do things that are much more dangerous than the situation demands</a:t>
            </a:r>
          </a:p>
          <a:p>
            <a:pPr marL="609600" indent="-609600"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Psychos</a:t>
            </a:r>
          </a:p>
          <a:p>
            <a:pPr marL="990600" lvl="1" indent="-519113" eaLnBrk="1" hangingPunct="1">
              <a:lnSpc>
                <a:spcPct val="90000"/>
              </a:lnSpc>
            </a:pPr>
            <a:r>
              <a:rPr lang="en-US" sz="2200" b="1" dirty="0">
                <a:solidFill>
                  <a:schemeClr val="bg1"/>
                </a:solidFill>
                <a:effectLst>
                  <a:outerShdw blurRad="254000" dist="190500" dir="2700000" algn="tl" rotWithShape="0">
                    <a:srgbClr val="000000">
                      <a:alpha val="80000"/>
                    </a:srgbClr>
                  </a:outerShdw>
                </a:effectLst>
                <a:cs typeface="Arial"/>
              </a:rPr>
              <a:t>Most dangerous criminal.  They do not have any sane motivation for their violence and they are totally unpredictable.</a:t>
            </a:r>
          </a:p>
        </p:txBody>
      </p:sp>
      <p:sp>
        <p:nvSpPr>
          <p:cNvPr id="4" name="Rounded Rectangle 3"/>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5" name="Rounded Rectangle 4"/>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6" name="Rounded Rectangle 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7" name="Rounded Rectangle 6"/>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0" name="Rounded Rectangle 9"/>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0039452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descr="Rectangle: Click to edit Master text styles&#10;Second level&#10;Third level&#10;Fourth level&#10;Fifth level"/>
          <p:cNvSpPr>
            <a:spLocks noGrp="1" noChangeArrowheads="1"/>
          </p:cNvSpPr>
          <p:nvPr>
            <p:ph idx="1"/>
          </p:nvPr>
        </p:nvSpPr>
        <p:spPr>
          <a:xfrm>
            <a:off x="1150973" y="1562318"/>
            <a:ext cx="7202805" cy="4998176"/>
          </a:xfrm>
        </p:spPr>
        <p:txBody>
          <a:bodyPr>
            <a:normAutofit fontScale="55000" lnSpcReduction="20000"/>
          </a:bodyPr>
          <a:lstStyle/>
          <a:p>
            <a:pPr marL="0" indent="0" eaLnBrk="1" hangingPunct="1">
              <a:lnSpc>
                <a:spcPct val="140000"/>
              </a:lnSpc>
              <a:buNone/>
            </a:pPr>
            <a:r>
              <a:rPr lang="en-GB" b="1" dirty="0">
                <a:solidFill>
                  <a:srgbClr val="FFFFFF"/>
                </a:solidFill>
                <a:effectLst>
                  <a:outerShdw blurRad="254000" dist="190500" dir="2700000" algn="tl" rotWithShape="0">
                    <a:srgbClr val="000000">
                      <a:alpha val="80000"/>
                    </a:srgbClr>
                  </a:outerShdw>
                </a:effectLst>
              </a:rPr>
              <a:t>Project studying poultry in various locations (</a:t>
            </a:r>
            <a:r>
              <a:rPr lang="en-GB" b="1" dirty="0" err="1">
                <a:solidFill>
                  <a:srgbClr val="FFFFFF"/>
                </a:solidFill>
                <a:effectLst>
                  <a:outerShdw blurRad="254000" dist="190500" dir="2700000" algn="tl" rotWithShape="0">
                    <a:srgbClr val="000000">
                      <a:alpha val="80000"/>
                    </a:srgbClr>
                  </a:outerShdw>
                </a:effectLst>
              </a:rPr>
              <a:t>approx</a:t>
            </a:r>
            <a:r>
              <a:rPr lang="en-GB" b="1" dirty="0">
                <a:solidFill>
                  <a:srgbClr val="FFFFFF"/>
                </a:solidFill>
                <a:effectLst>
                  <a:outerShdw blurRad="254000" dist="190500" dir="2700000" algn="tl" rotWithShape="0">
                    <a:srgbClr val="000000">
                      <a:alpha val="80000"/>
                    </a:srgbClr>
                  </a:outerShdw>
                </a:effectLst>
              </a:rPr>
              <a:t> 12 years</a:t>
            </a:r>
            <a:r>
              <a:rPr lang="en-GB" b="1" dirty="0" smtClean="0">
                <a:solidFill>
                  <a:srgbClr val="FFFFFF"/>
                </a:solidFill>
                <a:effectLst>
                  <a:outerShdw blurRad="254000" dist="190500" dir="2700000" algn="tl" rotWithShape="0">
                    <a:srgbClr val="000000">
                      <a:alpha val="80000"/>
                    </a:srgbClr>
                  </a:outerShdw>
                </a:effectLst>
              </a:rPr>
              <a:t>)</a:t>
            </a:r>
            <a:br>
              <a:rPr lang="en-GB" b="1" dirty="0" smtClean="0">
                <a:solidFill>
                  <a:srgbClr val="FFFFFF"/>
                </a:solidFill>
                <a:effectLst>
                  <a:outerShdw blurRad="254000" dist="190500" dir="2700000" algn="tl" rotWithShape="0">
                    <a:srgbClr val="000000">
                      <a:alpha val="80000"/>
                    </a:srgbClr>
                  </a:outerShdw>
                </a:effectLst>
              </a:rPr>
            </a:br>
            <a:endParaRPr lang="en-GB" b="1" dirty="0">
              <a:solidFill>
                <a:srgbClr val="FFFFFF"/>
              </a:solidFill>
              <a:effectLst>
                <a:outerShdw blurRad="254000" dist="190500" dir="2700000" algn="tl" rotWithShape="0">
                  <a:srgbClr val="000000">
                    <a:alpha val="80000"/>
                  </a:srgbClr>
                </a:outerShdw>
              </a:effectLst>
            </a:endParaRPr>
          </a:p>
          <a:p>
            <a:pPr eaLnBrk="1" hangingPunct="1">
              <a:lnSpc>
                <a:spcPct val="140000"/>
              </a:lnSpc>
            </a:pPr>
            <a:r>
              <a:rPr lang="en-GB" b="1" dirty="0">
                <a:solidFill>
                  <a:srgbClr val="FFFFFF"/>
                </a:solidFill>
                <a:effectLst>
                  <a:outerShdw blurRad="254000" dist="190500" dir="2700000" algn="tl" rotWithShape="0">
                    <a:srgbClr val="000000">
                      <a:alpha val="80000"/>
                    </a:srgbClr>
                  </a:outerShdw>
                </a:effectLst>
              </a:rPr>
              <a:t>Member of staff involved in project never used respiratory protection or considered exposure to animal allergens</a:t>
            </a:r>
            <a:br>
              <a:rPr lang="en-GB" b="1" dirty="0">
                <a:solidFill>
                  <a:srgbClr val="FFFFFF"/>
                </a:solidFill>
                <a:effectLst>
                  <a:outerShdw blurRad="254000" dist="190500" dir="2700000" algn="tl" rotWithShape="0">
                    <a:srgbClr val="000000">
                      <a:alpha val="80000"/>
                    </a:srgbClr>
                  </a:outerShdw>
                </a:effectLst>
              </a:rPr>
            </a:br>
            <a:endParaRPr lang="en-GB" b="1" dirty="0">
              <a:solidFill>
                <a:srgbClr val="FFFFFF"/>
              </a:solidFill>
              <a:effectLst>
                <a:outerShdw blurRad="254000" dist="190500" dir="2700000" algn="tl" rotWithShape="0">
                  <a:srgbClr val="000000">
                    <a:alpha val="80000"/>
                  </a:srgbClr>
                </a:outerShdw>
              </a:effectLst>
            </a:endParaRPr>
          </a:p>
          <a:p>
            <a:pPr eaLnBrk="1" hangingPunct="1">
              <a:lnSpc>
                <a:spcPct val="140000"/>
              </a:lnSpc>
            </a:pPr>
            <a:r>
              <a:rPr lang="en-GB" b="1" dirty="0">
                <a:solidFill>
                  <a:srgbClr val="FFFFFF"/>
                </a:solidFill>
                <a:effectLst>
                  <a:outerShdw blurRad="254000" dist="190500" dir="2700000" algn="tl" rotWithShape="0">
                    <a:srgbClr val="000000">
                      <a:alpha val="80000"/>
                    </a:srgbClr>
                  </a:outerShdw>
                </a:effectLst>
              </a:rPr>
              <a:t>Member of staff developed asthma which was later diagnosed as </a:t>
            </a:r>
            <a:r>
              <a:rPr lang="ja-JP" altLang="en-GB" b="1" dirty="0">
                <a:solidFill>
                  <a:srgbClr val="FFFFFF"/>
                </a:solidFill>
                <a:effectLst>
                  <a:outerShdw blurRad="254000" dist="190500" dir="2700000" algn="tl" rotWithShape="0">
                    <a:srgbClr val="000000">
                      <a:alpha val="80000"/>
                    </a:srgbClr>
                  </a:outerShdw>
                </a:effectLst>
              </a:rPr>
              <a:t>“</a:t>
            </a:r>
            <a:r>
              <a:rPr lang="en-GB" b="1" dirty="0">
                <a:solidFill>
                  <a:srgbClr val="FFFFFF"/>
                </a:solidFill>
                <a:effectLst>
                  <a:outerShdw blurRad="254000" dist="190500" dir="2700000" algn="tl" rotWithShape="0">
                    <a:srgbClr val="000000">
                      <a:alpha val="80000"/>
                    </a:srgbClr>
                  </a:outerShdw>
                </a:effectLst>
              </a:rPr>
              <a:t>occupational asthma</a:t>
            </a:r>
            <a:r>
              <a:rPr lang="ja-JP" altLang="en-GB" b="1" dirty="0">
                <a:solidFill>
                  <a:srgbClr val="FFFFFF"/>
                </a:solidFill>
                <a:effectLst>
                  <a:outerShdw blurRad="254000" dist="190500" dir="2700000" algn="tl" rotWithShape="0">
                    <a:srgbClr val="000000">
                      <a:alpha val="80000"/>
                    </a:srgbClr>
                  </a:outerShdw>
                </a:effectLst>
              </a:rPr>
              <a:t>”</a:t>
            </a:r>
            <a:r>
              <a:rPr lang="en-GB" b="1" dirty="0">
                <a:solidFill>
                  <a:srgbClr val="FFFFFF"/>
                </a:solidFill>
                <a:effectLst>
                  <a:outerShdw blurRad="254000" dist="190500" dir="2700000" algn="tl" rotWithShape="0">
                    <a:srgbClr val="000000">
                      <a:alpha val="80000"/>
                    </a:srgbClr>
                  </a:outerShdw>
                </a:effectLst>
              </a:rPr>
              <a:t> i.e. directly connected to the work environment </a:t>
            </a:r>
            <a:endParaRPr lang="en-GB" b="1" dirty="0" smtClean="0">
              <a:solidFill>
                <a:srgbClr val="FFFFFF"/>
              </a:solidFill>
              <a:effectLst>
                <a:outerShdw blurRad="254000" dist="190500" dir="2700000" algn="tl" rotWithShape="0">
                  <a:srgbClr val="000000">
                    <a:alpha val="80000"/>
                  </a:srgbClr>
                </a:outerShdw>
              </a:effectLst>
            </a:endParaRPr>
          </a:p>
          <a:p>
            <a:pPr eaLnBrk="1" hangingPunct="1">
              <a:lnSpc>
                <a:spcPct val="140000"/>
              </a:lnSpc>
            </a:pPr>
            <a:endParaRPr lang="en-GB" b="1" dirty="0">
              <a:solidFill>
                <a:srgbClr val="FFFFFF"/>
              </a:solidFill>
              <a:effectLst>
                <a:outerShdw blurRad="254000" dist="190500" dir="2700000" algn="tl" rotWithShape="0">
                  <a:srgbClr val="000000">
                    <a:alpha val="80000"/>
                  </a:srgbClr>
                </a:outerShdw>
              </a:effectLst>
            </a:endParaRPr>
          </a:p>
          <a:p>
            <a:pPr>
              <a:lnSpc>
                <a:spcPct val="140000"/>
              </a:lnSpc>
            </a:pPr>
            <a:r>
              <a:rPr lang="en-GB" b="1" dirty="0">
                <a:solidFill>
                  <a:srgbClr val="FFFFFF"/>
                </a:solidFill>
                <a:effectLst>
                  <a:outerShdw blurRad="254000" dist="190500" dir="2700000" algn="tl" rotWithShape="0">
                    <a:srgbClr val="000000">
                      <a:alpha val="80000"/>
                    </a:srgbClr>
                  </a:outerShdw>
                </a:effectLst>
              </a:rPr>
              <a:t>The Health and Safety Executive have inspected part of the University following a case of occupational asthma and issued the University with an </a:t>
            </a:r>
            <a:r>
              <a:rPr lang="ja-JP" altLang="en-GB" b="1" dirty="0">
                <a:solidFill>
                  <a:srgbClr val="FFFFFF"/>
                </a:solidFill>
                <a:effectLst>
                  <a:outerShdw blurRad="254000" dist="190500" dir="2700000" algn="tl" rotWithShape="0">
                    <a:srgbClr val="000000">
                      <a:alpha val="80000"/>
                    </a:srgbClr>
                  </a:outerShdw>
                </a:effectLst>
              </a:rPr>
              <a:t>“</a:t>
            </a:r>
            <a:r>
              <a:rPr lang="en-GB" b="1" dirty="0">
                <a:solidFill>
                  <a:srgbClr val="FFFFFF"/>
                </a:solidFill>
                <a:effectLst>
                  <a:outerShdw blurRad="254000" dist="190500" dir="2700000" algn="tl" rotWithShape="0">
                    <a:srgbClr val="000000">
                      <a:alpha val="80000"/>
                    </a:srgbClr>
                  </a:outerShdw>
                </a:effectLst>
              </a:rPr>
              <a:t>Improvement Notice</a:t>
            </a:r>
            <a:r>
              <a:rPr lang="ja-JP" altLang="en-GB" b="1" dirty="0">
                <a:solidFill>
                  <a:srgbClr val="FFFFFF"/>
                </a:solidFill>
                <a:effectLst>
                  <a:outerShdw blurRad="254000" dist="190500" dir="2700000" algn="tl" rotWithShape="0">
                    <a:srgbClr val="000000">
                      <a:alpha val="80000"/>
                    </a:srgbClr>
                  </a:outerShdw>
                </a:effectLst>
              </a:rPr>
              <a:t>”</a:t>
            </a:r>
            <a:r>
              <a:rPr lang="en-GB" b="1" dirty="0">
                <a:solidFill>
                  <a:srgbClr val="FFFFFF"/>
                </a:solidFill>
                <a:effectLst>
                  <a:outerShdw blurRad="254000" dist="190500" dir="2700000" algn="tl" rotWithShape="0">
                    <a:srgbClr val="000000">
                      <a:alpha val="80000"/>
                    </a:srgbClr>
                  </a:outerShdw>
                </a:effectLst>
              </a:rPr>
              <a:t> to improve RISK ASSESSMENTS!!!</a:t>
            </a:r>
          </a:p>
          <a:p>
            <a:pPr eaLnBrk="1" hangingPunct="1">
              <a:lnSpc>
                <a:spcPct val="140000"/>
              </a:lnSpc>
            </a:pPr>
            <a:endParaRPr lang="en-GB" b="1" dirty="0">
              <a:solidFill>
                <a:srgbClr val="FFFFFF"/>
              </a:solidFill>
              <a:effectLst>
                <a:outerShdw blurRad="254000" dist="190500" dir="2700000" algn="tl" rotWithShape="0">
                  <a:srgbClr val="000000">
                    <a:alpha val="80000"/>
                  </a:srgbClr>
                </a:outerShdw>
              </a:effectLst>
            </a:endParaRPr>
          </a:p>
        </p:txBody>
      </p:sp>
      <p:sp>
        <p:nvSpPr>
          <p:cNvPr id="7" name="Rectangle 3" descr="Rectangle: Click to edit Master text styles&#10;Second level&#10;Third level&#10;Fourth level&#10;Fifth level"/>
          <p:cNvSpPr txBox="1">
            <a:spLocks noChangeArrowheads="1"/>
          </p:cNvSpPr>
          <p:nvPr/>
        </p:nvSpPr>
        <p:spPr>
          <a:xfrm>
            <a:off x="-1890076" y="3440217"/>
            <a:ext cx="3041049" cy="20955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40000"/>
              </a:lnSpc>
              <a:buFontTx/>
              <a:buNone/>
            </a:pPr>
            <a:r>
              <a:rPr lang="en-GB" b="1" dirty="0" smtClean="0">
                <a:solidFill>
                  <a:srgbClr val="FFFFFF"/>
                </a:solidFill>
                <a:effectLst>
                  <a:outerShdw blurRad="254000" dist="190500" dir="2700000" algn="tl" rotWithShape="0">
                    <a:srgbClr val="000000">
                      <a:alpha val="80000"/>
                    </a:srgbClr>
                  </a:outerShdw>
                </a:effectLst>
                <a:latin typeface="Arial"/>
              </a:rPr>
              <a:t>    </a:t>
            </a:r>
            <a:endParaRPr lang="en-GB" b="1" dirty="0">
              <a:solidFill>
                <a:srgbClr val="FFFFFF"/>
              </a:solidFill>
              <a:effectLst>
                <a:outerShdw blurRad="254000" dist="190500" dir="2700000" algn="tl" rotWithShape="0">
                  <a:srgbClr val="000000">
                    <a:alpha val="80000"/>
                  </a:srgbClr>
                </a:outerShdw>
              </a:effectLst>
              <a:latin typeface="Arial"/>
            </a:endParaRPr>
          </a:p>
        </p:txBody>
      </p:sp>
      <p:sp>
        <p:nvSpPr>
          <p:cNvPr id="11"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How it can go wrong – Case Study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12" name="Rounded Rectangle 11"/>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3" name="Rounded Rectangle 12"/>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14" name="Rounded Rectangle 13"/>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1" name="Rounded Rectangle 2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0153492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descr="Rectangle: Click to edit Master text styles&#10;Second level&#10;Third level&#10;Fourth level&#10;Fifth level"/>
          <p:cNvSpPr txBox="1">
            <a:spLocks noChangeArrowheads="1"/>
          </p:cNvSpPr>
          <p:nvPr/>
        </p:nvSpPr>
        <p:spPr>
          <a:xfrm>
            <a:off x="-1890076" y="3440217"/>
            <a:ext cx="3041049" cy="20955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40000"/>
              </a:lnSpc>
              <a:buFontTx/>
              <a:buNone/>
            </a:pPr>
            <a:r>
              <a:rPr lang="en-GB" b="1" dirty="0" smtClean="0">
                <a:solidFill>
                  <a:srgbClr val="FFFFFF"/>
                </a:solidFill>
                <a:effectLst>
                  <a:outerShdw blurRad="254000" dist="190500" dir="2700000" algn="tl" rotWithShape="0">
                    <a:srgbClr val="000000">
                      <a:alpha val="80000"/>
                    </a:srgbClr>
                  </a:outerShdw>
                </a:effectLst>
                <a:latin typeface="Arial"/>
              </a:rPr>
              <a:t>    </a:t>
            </a:r>
            <a:endParaRPr lang="en-GB" b="1" dirty="0">
              <a:solidFill>
                <a:srgbClr val="FFFFFF"/>
              </a:solidFill>
              <a:effectLst>
                <a:outerShdw blurRad="254000" dist="190500" dir="2700000" algn="tl" rotWithShape="0">
                  <a:srgbClr val="000000">
                    <a:alpha val="80000"/>
                  </a:srgbClr>
                </a:outerShdw>
              </a:effectLst>
              <a:latin typeface="Arial"/>
            </a:endParaRPr>
          </a:p>
        </p:txBody>
      </p:sp>
      <p:sp>
        <p:nvSpPr>
          <p:cNvPr id="9" name="Rectangle 3" descr="Rectangle: Click to edit Master text styles&#10;Second level&#10;Third level&#10;Fourth level&#10;Fifth level"/>
          <p:cNvSpPr txBox="1">
            <a:spLocks noChangeArrowheads="1"/>
          </p:cNvSpPr>
          <p:nvPr/>
        </p:nvSpPr>
        <p:spPr>
          <a:xfrm>
            <a:off x="4566596" y="1780623"/>
            <a:ext cx="3824111" cy="52558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40000"/>
              </a:lnSpc>
            </a:pPr>
            <a:r>
              <a:rPr lang="en-GB" sz="1600" b="1" dirty="0" smtClean="0">
                <a:solidFill>
                  <a:srgbClr val="FFFFFF"/>
                </a:solidFill>
                <a:effectLst>
                  <a:outerShdw blurRad="254000" dist="190500" dir="2700000" algn="tl" rotWithShape="0">
                    <a:srgbClr val="000000">
                      <a:alpha val="80000"/>
                    </a:srgbClr>
                  </a:outerShdw>
                </a:effectLst>
                <a:latin typeface="Arial"/>
              </a:rPr>
              <a:t>The HSE concluded that although the person involved was working on an individual project, the management of the University should have ensured that appropriate precautions were taken.</a:t>
            </a:r>
            <a:br>
              <a:rPr lang="en-GB" sz="1600" b="1" dirty="0" smtClean="0">
                <a:solidFill>
                  <a:srgbClr val="FFFFFF"/>
                </a:solidFill>
                <a:effectLst>
                  <a:outerShdw blurRad="254000" dist="190500" dir="2700000" algn="tl" rotWithShape="0">
                    <a:srgbClr val="000000">
                      <a:alpha val="80000"/>
                    </a:srgbClr>
                  </a:outerShdw>
                </a:effectLst>
                <a:latin typeface="Arial"/>
              </a:rPr>
            </a:br>
            <a:r>
              <a:rPr lang="en-GB" sz="1600" b="1" dirty="0" smtClean="0">
                <a:solidFill>
                  <a:srgbClr val="FFFFFF"/>
                </a:solidFill>
                <a:effectLst>
                  <a:outerShdw blurRad="254000" dist="190500" dir="2700000" algn="tl" rotWithShape="0">
                    <a:srgbClr val="000000">
                      <a:alpha val="80000"/>
                    </a:srgbClr>
                  </a:outerShdw>
                </a:effectLst>
                <a:latin typeface="Arial"/>
              </a:rPr>
              <a:t/>
            </a:r>
            <a:br>
              <a:rPr lang="en-GB" sz="1600" b="1" dirty="0" smtClean="0">
                <a:solidFill>
                  <a:srgbClr val="FFFFFF"/>
                </a:solidFill>
                <a:effectLst>
                  <a:outerShdw blurRad="254000" dist="190500" dir="2700000" algn="tl" rotWithShape="0">
                    <a:srgbClr val="000000">
                      <a:alpha val="80000"/>
                    </a:srgbClr>
                  </a:outerShdw>
                </a:effectLst>
                <a:latin typeface="Arial"/>
              </a:rPr>
            </a:br>
            <a:r>
              <a:rPr lang="en-GB" sz="1600" b="1" dirty="0" smtClean="0">
                <a:solidFill>
                  <a:srgbClr val="FFFFFF"/>
                </a:solidFill>
                <a:effectLst>
                  <a:outerShdw blurRad="254000" dist="190500" dir="2700000" algn="tl" rotWithShape="0">
                    <a:srgbClr val="000000">
                      <a:alpha val="80000"/>
                    </a:srgbClr>
                  </a:outerShdw>
                </a:effectLst>
                <a:latin typeface="Arial"/>
              </a:rPr>
              <a:t>They also concluded that there was no effective risk management system and that similar hazards may not have been addressed.</a:t>
            </a:r>
            <a:endParaRPr lang="en-GB" sz="1600" b="1" dirty="0">
              <a:solidFill>
                <a:srgbClr val="FFFFFF"/>
              </a:solidFill>
              <a:effectLst>
                <a:outerShdw blurRad="254000" dist="190500" dir="2700000" algn="tl" rotWithShape="0">
                  <a:srgbClr val="000000">
                    <a:alpha val="80000"/>
                  </a:srgbClr>
                </a:outerShdw>
              </a:effectLst>
              <a:latin typeface="Arial"/>
            </a:endParaRPr>
          </a:p>
        </p:txBody>
      </p:sp>
      <p:sp>
        <p:nvSpPr>
          <p:cNvPr id="11"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How it can go wrong – Case Study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12" name="Rounded Rectangle 11"/>
          <p:cNvSpPr/>
          <p:nvPr/>
        </p:nvSpPr>
        <p:spPr>
          <a:xfrm>
            <a:off x="-517302"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3" name="Rounded Rectangle 12"/>
          <p:cNvSpPr/>
          <p:nvPr/>
        </p:nvSpPr>
        <p:spPr>
          <a:xfrm>
            <a:off x="-669682"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14" name="Rounded Rectangle 13"/>
          <p:cNvSpPr/>
          <p:nvPr/>
        </p:nvSpPr>
        <p:spPr>
          <a:xfrm>
            <a:off x="-369551"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1" name="Rounded Rectangle 2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22" name="Rectangle 3" descr="Rectangle: Click to edit Master text styles&#10;Second level&#10;Third level&#10;Fourth level&#10;Fifth level"/>
          <p:cNvSpPr txBox="1">
            <a:spLocks noChangeArrowheads="1"/>
          </p:cNvSpPr>
          <p:nvPr/>
        </p:nvSpPr>
        <p:spPr>
          <a:xfrm>
            <a:off x="1112931" y="1758145"/>
            <a:ext cx="3698957"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buNone/>
            </a:pPr>
            <a:r>
              <a:rPr lang="en-GB" sz="1600" b="1" dirty="0" smtClean="0">
                <a:solidFill>
                  <a:srgbClr val="FFFFFF"/>
                </a:solidFill>
                <a:effectLst>
                  <a:outerShdw blurRad="254000" dist="190500" dir="2700000" algn="tl" rotWithShape="0">
                    <a:srgbClr val="000000">
                      <a:alpha val="80000"/>
                    </a:srgbClr>
                  </a:outerShdw>
                </a:effectLst>
                <a:latin typeface="Arial"/>
              </a:rPr>
              <a:t>Circumstances for Improvement Notice</a:t>
            </a:r>
          </a:p>
          <a:p>
            <a:pPr>
              <a:lnSpc>
                <a:spcPct val="140000"/>
              </a:lnSpc>
            </a:pPr>
            <a:r>
              <a:rPr lang="en-GB" sz="1600" b="1" dirty="0" smtClean="0">
                <a:solidFill>
                  <a:srgbClr val="FFFFFF"/>
                </a:solidFill>
                <a:effectLst>
                  <a:outerShdw blurRad="254000" dist="190500" dir="2700000" algn="tl" rotWithShape="0">
                    <a:srgbClr val="000000">
                      <a:alpha val="80000"/>
                    </a:srgbClr>
                  </a:outerShdw>
                </a:effectLst>
                <a:latin typeface="Arial"/>
              </a:rPr>
              <a:t>The risk assessment for the activity did not consider the possibility of occupational asthma due to exposure to animal allergens, a condition that was foreseeable</a:t>
            </a:r>
            <a:br>
              <a:rPr lang="en-GB" sz="1600" b="1" dirty="0" smtClean="0">
                <a:solidFill>
                  <a:srgbClr val="FFFFFF"/>
                </a:solidFill>
                <a:effectLst>
                  <a:outerShdw blurRad="254000" dist="190500" dir="2700000" algn="tl" rotWithShape="0">
                    <a:srgbClr val="000000">
                      <a:alpha val="80000"/>
                    </a:srgbClr>
                  </a:outerShdw>
                </a:effectLst>
                <a:latin typeface="Arial"/>
              </a:rPr>
            </a:br>
            <a:endParaRPr lang="en-GB" sz="1600" b="1" dirty="0" smtClean="0">
              <a:solidFill>
                <a:srgbClr val="FFFFFF"/>
              </a:solidFill>
              <a:effectLst>
                <a:outerShdw blurRad="254000" dist="190500" dir="2700000" algn="tl" rotWithShape="0">
                  <a:srgbClr val="000000">
                    <a:alpha val="80000"/>
                  </a:srgbClr>
                </a:outerShdw>
              </a:effectLst>
              <a:latin typeface="Arial"/>
            </a:endParaRPr>
          </a:p>
          <a:p>
            <a:pPr>
              <a:lnSpc>
                <a:spcPct val="140000"/>
              </a:lnSpc>
            </a:pPr>
            <a:r>
              <a:rPr lang="en-GB" sz="1600" b="1" dirty="0" smtClean="0">
                <a:solidFill>
                  <a:srgbClr val="FFFFFF"/>
                </a:solidFill>
                <a:effectLst>
                  <a:outerShdw blurRad="254000" dist="190500" dir="2700000" algn="tl" rotWithShape="0">
                    <a:srgbClr val="000000">
                      <a:alpha val="80000"/>
                    </a:srgbClr>
                  </a:outerShdw>
                </a:effectLst>
                <a:latin typeface="Arial"/>
              </a:rPr>
              <a:t>No respiratory protection was considered or provided and no lung function tests were ever carried out (although available)</a:t>
            </a:r>
            <a:endParaRPr lang="en-GB" sz="1600"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2684541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14037502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Tree>
    <p:extLst>
      <p:ext uri="{BB962C8B-B14F-4D97-AF65-F5344CB8AC3E}">
        <p14:creationId xmlns:p14="http://schemas.microsoft.com/office/powerpoint/2010/main" val="717142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SITUATIONAL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1143000" y="4642712"/>
            <a:ext cx="6858000" cy="893578"/>
          </a:xfrm>
          <a:prstGeom prst="rect">
            <a:avLst/>
          </a:prstGeom>
        </p:spPr>
        <p:txBody>
          <a:bodyPr wrap="square">
            <a:spAutoFit/>
          </a:bodyPr>
          <a:lstStyle/>
          <a:p>
            <a:pPr algn="ct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cs typeface="Arial"/>
              </a:rPr>
              <a:t>Ability </a:t>
            </a:r>
            <a:r>
              <a:rPr lang="en-US" sz="2200" b="1" dirty="0">
                <a:solidFill>
                  <a:srgbClr val="FFFFFF"/>
                </a:solidFill>
                <a:effectLst>
                  <a:outerShdw blurRad="254000" dist="190500" dir="2700000" algn="tl" rotWithShape="0">
                    <a:srgbClr val="000000">
                      <a:alpha val="80000"/>
                    </a:srgbClr>
                  </a:outerShdw>
                </a:effectLst>
                <a:latin typeface="Arial"/>
                <a:cs typeface="Arial"/>
              </a:rPr>
              <a:t>to observe </a:t>
            </a:r>
            <a:r>
              <a:rPr lang="en-US" sz="2200" b="1" dirty="0" smtClean="0">
                <a:solidFill>
                  <a:srgbClr val="FFFFFF"/>
                </a:solidFill>
                <a:effectLst>
                  <a:outerShdw blurRad="254000" dist="190500" dir="2700000" algn="tl" rotWithShape="0">
                    <a:srgbClr val="000000">
                      <a:alpha val="80000"/>
                    </a:srgbClr>
                  </a:outerShdw>
                </a:effectLst>
                <a:latin typeface="Arial"/>
                <a:cs typeface="Arial"/>
              </a:rPr>
              <a:t>one’s </a:t>
            </a:r>
            <a:r>
              <a:rPr lang="en-US" sz="2200" b="1" dirty="0">
                <a:solidFill>
                  <a:srgbClr val="FFFFFF"/>
                </a:solidFill>
                <a:effectLst>
                  <a:outerShdw blurRad="254000" dist="190500" dir="2700000" algn="tl" rotWithShape="0">
                    <a:srgbClr val="000000">
                      <a:alpha val="80000"/>
                    </a:srgbClr>
                  </a:outerShdw>
                </a:effectLst>
                <a:latin typeface="Arial"/>
                <a:cs typeface="Arial"/>
              </a:rPr>
              <a:t>surroundings and make detailed assessments about his </a:t>
            </a:r>
            <a:r>
              <a:rPr lang="en-US" sz="2200" b="1" dirty="0" smtClean="0">
                <a:solidFill>
                  <a:srgbClr val="FFFFFF"/>
                </a:solidFill>
                <a:effectLst>
                  <a:outerShdw blurRad="254000" dist="190500" dir="2700000" algn="tl" rotWithShape="0">
                    <a:srgbClr val="000000">
                      <a:alpha val="80000"/>
                    </a:srgbClr>
                  </a:outerShdw>
                </a:effectLst>
                <a:latin typeface="Arial"/>
                <a:cs typeface="Arial"/>
              </a:rPr>
              <a:t>environment</a:t>
            </a:r>
            <a:endParaRPr lang="en-US" sz="22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7" name="Rectangle 3"/>
          <p:cNvSpPr txBox="1">
            <a:spLocks noChangeArrowheads="1"/>
          </p:cNvSpPr>
          <p:nvPr/>
        </p:nvSpPr>
        <p:spPr>
          <a:xfrm>
            <a:off x="1143000" y="6047551"/>
            <a:ext cx="6858000" cy="425147"/>
          </a:xfrm>
          <a:prstGeom prst="rect">
            <a:avLst/>
          </a:prstGeom>
        </p:spPr>
        <p:txBody>
          <a:bodyPr vert="horz" lIns="0" tIns="45720" rIns="18288"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smtClean="0">
                <a:solidFill>
                  <a:schemeClr val="bg1"/>
                </a:solidFill>
                <a:latin typeface="Arial"/>
                <a:cs typeface="Arial"/>
              </a:rPr>
              <a:t>The next series of slides are taken from the Art of Manliness</a:t>
            </a:r>
          </a:p>
        </p:txBody>
      </p:sp>
      <p:pic>
        <p:nvPicPr>
          <p:cNvPr id="8" name="Picture 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8708" y="1817641"/>
            <a:ext cx="4687513" cy="2396583"/>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4" name="Rounded Rectangle 13"/>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6" name="Rounded Rectangle 15"/>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9" name="Rounded Rectangle 18"/>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956615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Why Situational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838200" y="4940449"/>
            <a:ext cx="7772400" cy="1706108"/>
          </a:xfrm>
          <a:prstGeom prst="rect">
            <a:avLst/>
          </a:prstGeom>
        </p:spPr>
        <p:txBody>
          <a:bodyPr wrap="square">
            <a:spAutoFit/>
          </a:bodyPr>
          <a:lstStyle/>
          <a:p>
            <a:pPr algn="ct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cs typeface="Arial"/>
              </a:rPr>
              <a:t>In </a:t>
            </a:r>
            <a:r>
              <a:rPr lang="en-US" sz="2200" b="1" dirty="0">
                <a:solidFill>
                  <a:srgbClr val="FFFFFF"/>
                </a:solidFill>
                <a:effectLst>
                  <a:outerShdw blurRad="254000" dist="190500" dir="2700000" algn="tl" rotWithShape="0">
                    <a:srgbClr val="000000">
                      <a:alpha val="80000"/>
                    </a:srgbClr>
                  </a:outerShdw>
                </a:effectLst>
                <a:latin typeface="Arial"/>
                <a:cs typeface="Arial"/>
              </a:rPr>
              <a:t>a dangerous situation, being aware of a threat even seconds before everyone else can keep you and your loved ones safe.</a:t>
            </a:r>
          </a:p>
          <a:p>
            <a:pPr algn="ctr">
              <a:lnSpc>
                <a:spcPct val="120000"/>
              </a:lnSpc>
            </a:pPr>
            <a:endParaRPr lang="en-US" sz="2200" b="1" dirty="0">
              <a:solidFill>
                <a:srgbClr val="FFFFFF"/>
              </a:solidFill>
              <a:effectLst>
                <a:outerShdw blurRad="254000" dist="190500" dir="2700000" algn="tl" rotWithShape="0">
                  <a:srgbClr val="000000">
                    <a:alpha val="80000"/>
                  </a:srgbClr>
                </a:outerShdw>
              </a:effectLst>
              <a:latin typeface="Arial"/>
              <a:cs typeface="Aria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0000" y="1549200"/>
            <a:ext cx="4346222" cy="325061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89466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OODA Loop</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838200" y="1538233"/>
            <a:ext cx="8305800" cy="4293483"/>
          </a:xfrm>
          <a:prstGeom prst="rect">
            <a:avLst/>
          </a:prstGeom>
        </p:spPr>
        <p:txBody>
          <a:bodyPr wrap="square">
            <a:spAutoFit/>
          </a:bodyPr>
          <a:lstStyle/>
          <a:p>
            <a:pPr>
              <a:lnSpc>
                <a:spcPct val="120000"/>
              </a:lnSpc>
            </a:pPr>
            <a:r>
              <a:rPr lang="en-US" sz="3000" b="1" dirty="0" smtClean="0">
                <a:solidFill>
                  <a:srgbClr val="FFFFFF"/>
                </a:solidFill>
                <a:effectLst>
                  <a:outerShdw blurRad="254000" dist="190500" dir="2700000" algn="tl" rotWithShape="0">
                    <a:srgbClr val="000000">
                      <a:alpha val="80000"/>
                    </a:srgbClr>
                  </a:outerShdw>
                </a:effectLst>
                <a:latin typeface="Arial"/>
                <a:cs typeface="Arial"/>
              </a:rPr>
              <a:t>Developed by pilot and military strategist John Boyd. </a:t>
            </a:r>
          </a:p>
          <a:p>
            <a:pPr>
              <a:lnSpc>
                <a:spcPct val="120000"/>
              </a:lnSpc>
            </a:pPr>
            <a:endParaRPr lang="en-US" sz="3000" b="1" dirty="0" smtClean="0">
              <a:solidFill>
                <a:srgbClr val="FFFFFF"/>
              </a:solidFill>
              <a:effectLst>
                <a:outerShdw blurRad="254000" dist="190500" dir="2700000" algn="tl" rotWithShape="0">
                  <a:srgbClr val="000000">
                    <a:alpha val="80000"/>
                  </a:srgbClr>
                </a:outerShdw>
              </a:effectLst>
              <a:latin typeface="Arial"/>
              <a:cs typeface="Arial"/>
            </a:endParaRPr>
          </a:p>
          <a:p>
            <a:pPr>
              <a:lnSpc>
                <a:spcPct val="120000"/>
              </a:lnSpc>
            </a:pPr>
            <a:r>
              <a:rPr lang="en-US" sz="3000" b="1" dirty="0" smtClean="0">
                <a:solidFill>
                  <a:srgbClr val="E6DA27"/>
                </a:solidFill>
                <a:effectLst>
                  <a:outerShdw blurRad="254000" dist="190500" dir="2700000" algn="tl" rotWithShape="0">
                    <a:srgbClr val="000000">
                      <a:alpha val="80000"/>
                    </a:srgbClr>
                  </a:outerShdw>
                </a:effectLst>
                <a:latin typeface="Arial"/>
                <a:cs typeface="Arial"/>
              </a:rPr>
              <a:t>O</a:t>
            </a:r>
            <a:r>
              <a:rPr lang="en-US" sz="3000" b="1" dirty="0" smtClean="0">
                <a:solidFill>
                  <a:srgbClr val="FFFFFF"/>
                </a:solidFill>
                <a:effectLst>
                  <a:outerShdw blurRad="254000" dist="190500" dir="2700000" algn="tl" rotWithShape="0">
                    <a:srgbClr val="000000">
                      <a:alpha val="80000"/>
                    </a:srgbClr>
                  </a:outerShdw>
                </a:effectLst>
                <a:latin typeface="Arial"/>
                <a:cs typeface="Arial"/>
              </a:rPr>
              <a:t>bserve</a:t>
            </a:r>
          </a:p>
          <a:p>
            <a:pPr>
              <a:lnSpc>
                <a:spcPct val="120000"/>
              </a:lnSpc>
            </a:pPr>
            <a:r>
              <a:rPr lang="en-US" sz="3000" b="1" dirty="0" smtClean="0">
                <a:solidFill>
                  <a:srgbClr val="E6DA27"/>
                </a:solidFill>
                <a:effectLst>
                  <a:outerShdw blurRad="254000" dist="190500" dir="2700000" algn="tl" rotWithShape="0">
                    <a:srgbClr val="000000">
                      <a:alpha val="80000"/>
                    </a:srgbClr>
                  </a:outerShdw>
                </a:effectLst>
                <a:latin typeface="Arial"/>
                <a:cs typeface="Arial"/>
              </a:rPr>
              <a:t>O</a:t>
            </a:r>
            <a:r>
              <a:rPr lang="en-US" sz="3000" b="1" dirty="0" smtClean="0">
                <a:solidFill>
                  <a:srgbClr val="FFFFFF"/>
                </a:solidFill>
                <a:effectLst>
                  <a:outerShdw blurRad="254000" dist="190500" dir="2700000" algn="tl" rotWithShape="0">
                    <a:srgbClr val="000000">
                      <a:alpha val="80000"/>
                    </a:srgbClr>
                  </a:outerShdw>
                </a:effectLst>
                <a:latin typeface="Arial"/>
                <a:cs typeface="Arial"/>
              </a:rPr>
              <a:t>rient</a:t>
            </a:r>
          </a:p>
          <a:p>
            <a:pPr>
              <a:lnSpc>
                <a:spcPct val="120000"/>
              </a:lnSpc>
            </a:pPr>
            <a:r>
              <a:rPr lang="en-US" sz="3000" b="1" dirty="0" smtClean="0">
                <a:solidFill>
                  <a:srgbClr val="E6DA27"/>
                </a:solidFill>
                <a:effectLst>
                  <a:outerShdw blurRad="254000" dist="190500" dir="2700000" algn="tl" rotWithShape="0">
                    <a:srgbClr val="000000">
                      <a:alpha val="80000"/>
                    </a:srgbClr>
                  </a:outerShdw>
                </a:effectLst>
                <a:latin typeface="Arial"/>
                <a:cs typeface="Arial"/>
              </a:rPr>
              <a:t>D</a:t>
            </a:r>
            <a:r>
              <a:rPr lang="en-US" sz="3000" b="1" dirty="0" smtClean="0">
                <a:solidFill>
                  <a:srgbClr val="FFFFFF"/>
                </a:solidFill>
                <a:effectLst>
                  <a:outerShdw blurRad="254000" dist="190500" dir="2700000" algn="tl" rotWithShape="0">
                    <a:srgbClr val="000000">
                      <a:alpha val="80000"/>
                    </a:srgbClr>
                  </a:outerShdw>
                </a:effectLst>
                <a:latin typeface="Arial"/>
                <a:cs typeface="Arial"/>
              </a:rPr>
              <a:t>ecide</a:t>
            </a:r>
          </a:p>
          <a:p>
            <a:pPr>
              <a:lnSpc>
                <a:spcPct val="120000"/>
              </a:lnSpc>
            </a:pPr>
            <a:r>
              <a:rPr lang="en-US" sz="3000" b="1" dirty="0" smtClean="0">
                <a:solidFill>
                  <a:srgbClr val="E6DA27"/>
                </a:solidFill>
                <a:effectLst>
                  <a:outerShdw blurRad="254000" dist="190500" dir="2700000" algn="tl" rotWithShape="0">
                    <a:srgbClr val="000000">
                      <a:alpha val="80000"/>
                    </a:srgbClr>
                  </a:outerShdw>
                </a:effectLst>
                <a:latin typeface="Arial"/>
                <a:cs typeface="Arial"/>
              </a:rPr>
              <a:t>A</a:t>
            </a:r>
            <a:r>
              <a:rPr lang="en-US" sz="3000" b="1" dirty="0" smtClean="0">
                <a:solidFill>
                  <a:srgbClr val="FFFFFF"/>
                </a:solidFill>
                <a:effectLst>
                  <a:outerShdw blurRad="254000" dist="190500" dir="2700000" algn="tl" rotWithShape="0">
                    <a:srgbClr val="000000">
                      <a:alpha val="80000"/>
                    </a:srgbClr>
                  </a:outerShdw>
                </a:effectLst>
                <a:latin typeface="Arial"/>
                <a:cs typeface="Arial"/>
              </a:rPr>
              <a:t>ct</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cs typeface="Aria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0525" y="2388690"/>
            <a:ext cx="4934981" cy="327970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4075129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Observe: Condition Yellow</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pic>
        <p:nvPicPr>
          <p:cNvPr id="4" name="Picture 3"/>
          <p:cNvPicPr>
            <a:picLocks noChangeAspect="1"/>
          </p:cNvPicPr>
          <p:nvPr/>
        </p:nvPicPr>
        <p:blipFill>
          <a:blip r:embed="rId2"/>
          <a:stretch>
            <a:fillRect/>
          </a:stretch>
        </p:blipFill>
        <p:spPr>
          <a:xfrm>
            <a:off x="922866" y="1663969"/>
            <a:ext cx="7267222" cy="329296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ectangle 6"/>
          <p:cNvSpPr/>
          <p:nvPr/>
        </p:nvSpPr>
        <p:spPr>
          <a:xfrm>
            <a:off x="922866" y="5253262"/>
            <a:ext cx="7237144" cy="1200329"/>
          </a:xfrm>
          <a:prstGeom prst="rect">
            <a:avLst/>
          </a:prstGeom>
        </p:spPr>
        <p:txBody>
          <a:bodyPr wrap="square">
            <a:spAutoFit/>
          </a:bodyPr>
          <a:lstStyle/>
          <a:p>
            <a:r>
              <a:rPr lang="en-US" b="1" dirty="0" smtClean="0">
                <a:solidFill>
                  <a:srgbClr val="FFFFFF"/>
                </a:solidFill>
                <a:latin typeface="Arial"/>
              </a:rPr>
              <a:t>Conditions by gun</a:t>
            </a:r>
            <a:r>
              <a:rPr lang="en-US" b="1" dirty="0">
                <a:solidFill>
                  <a:srgbClr val="FFFFFF"/>
                </a:solidFill>
                <a:latin typeface="Arial"/>
              </a:rPr>
              <a:t>-fighting expert Jeff </a:t>
            </a:r>
            <a:r>
              <a:rPr lang="en-US" b="1" dirty="0" smtClean="0">
                <a:solidFill>
                  <a:srgbClr val="FFFFFF"/>
                </a:solidFill>
                <a:latin typeface="Arial"/>
              </a:rPr>
              <a:t>Cooper</a:t>
            </a:r>
          </a:p>
          <a:p>
            <a:endParaRPr lang="en-US" b="1" dirty="0">
              <a:solidFill>
                <a:srgbClr val="FFFFFF"/>
              </a:solidFill>
              <a:latin typeface="Arial"/>
            </a:endParaRPr>
          </a:p>
          <a:p>
            <a:r>
              <a:rPr lang="en-US" b="1" dirty="0" smtClean="0">
                <a:solidFill>
                  <a:srgbClr val="FFFFFF"/>
                </a:solidFill>
                <a:latin typeface="Arial"/>
              </a:rPr>
              <a:t>Each </a:t>
            </a:r>
            <a:r>
              <a:rPr lang="en-US" b="1" dirty="0">
                <a:solidFill>
                  <a:srgbClr val="FFFFFF"/>
                </a:solidFill>
                <a:latin typeface="Arial"/>
              </a:rPr>
              <a:t>color represents a person’s potential state of awareness and </a:t>
            </a:r>
            <a:r>
              <a:rPr lang="en-US" b="1" dirty="0" smtClean="0">
                <a:solidFill>
                  <a:srgbClr val="FFFFFF"/>
                </a:solidFill>
                <a:latin typeface="Arial"/>
              </a:rPr>
              <a:t>focus</a:t>
            </a:r>
            <a:endParaRPr lang="en-US" b="1" dirty="0">
              <a:solidFill>
                <a:srgbClr val="FFFFFF"/>
              </a:solidFill>
              <a:latin typeface="Arial"/>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2350584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Observe: Condition Yellow</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3866442"/>
            <a:ext cx="4763911" cy="239308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40000"/>
              </a:lnSpc>
            </a:pPr>
            <a:r>
              <a:rPr lang="en-US" sz="1900" b="1" dirty="0">
                <a:solidFill>
                  <a:srgbClr val="E6DA27"/>
                </a:solidFill>
                <a:effectLst>
                  <a:outerShdw blurRad="254000" dist="190500" dir="2700000" algn="tl" rotWithShape="0">
                    <a:srgbClr val="000000">
                      <a:alpha val="80000"/>
                    </a:srgbClr>
                  </a:outerShdw>
                </a:effectLst>
                <a:latin typeface="Arial"/>
              </a:rPr>
              <a:t>Relaxed: </a:t>
            </a:r>
          </a:p>
          <a:p>
            <a:pPr algn="l">
              <a:lnSpc>
                <a:spcPct val="140000"/>
              </a:lnSpc>
            </a:pPr>
            <a:r>
              <a:rPr lang="en-US" sz="1900" b="1" dirty="0">
                <a:solidFill>
                  <a:srgbClr val="FFFFFF"/>
                </a:solidFill>
                <a:effectLst>
                  <a:outerShdw blurRad="254000" dist="190500" dir="2700000" algn="tl" rotWithShape="0">
                    <a:srgbClr val="000000">
                      <a:alpha val="80000"/>
                    </a:srgbClr>
                  </a:outerShdw>
                </a:effectLst>
                <a:latin typeface="Arial"/>
              </a:rPr>
              <a:t>You won’t bring any unnecessary attention to yourself</a:t>
            </a:r>
          </a:p>
          <a:p>
            <a:pPr algn="l">
              <a:lnSpc>
                <a:spcPct val="140000"/>
              </a:lnSpc>
            </a:pPr>
            <a:r>
              <a:rPr lang="en-US" sz="1900" b="1" dirty="0">
                <a:solidFill>
                  <a:srgbClr val="FFFFFF"/>
                </a:solidFill>
                <a:effectLst>
                  <a:outerShdw blurRad="254000" dist="190500" dir="2700000" algn="tl" rotWithShape="0">
                    <a:srgbClr val="000000">
                      <a:alpha val="80000"/>
                    </a:srgbClr>
                  </a:outerShdw>
                </a:effectLst>
                <a:latin typeface="Arial"/>
              </a:rPr>
              <a:t>Ensures maintain an open focus </a:t>
            </a:r>
            <a:r>
              <a:rPr lang="en-US" sz="1900" b="1" dirty="0" err="1">
                <a:solidFill>
                  <a:srgbClr val="FFFFFF"/>
                </a:solidFill>
                <a:effectLst>
                  <a:outerShdw blurRad="254000" dist="190500" dir="2700000" algn="tl" rotWithShape="0">
                    <a:srgbClr val="000000">
                      <a:alpha val="80000"/>
                    </a:srgbClr>
                  </a:outerShdw>
                </a:effectLst>
                <a:latin typeface="Arial"/>
              </a:rPr>
              <a:t>allowings</a:t>
            </a:r>
            <a:r>
              <a:rPr lang="en-US" sz="1900" b="1" dirty="0">
                <a:solidFill>
                  <a:srgbClr val="FFFFFF"/>
                </a:solidFill>
                <a:effectLst>
                  <a:outerShdw blurRad="254000" dist="190500" dir="2700000" algn="tl" rotWithShape="0">
                    <a:srgbClr val="000000">
                      <a:alpha val="80000"/>
                    </a:srgbClr>
                  </a:outerShdw>
                </a:effectLst>
                <a:latin typeface="Arial"/>
              </a:rPr>
              <a:t> you to take in more information about what’s going on</a:t>
            </a:r>
          </a:p>
        </p:txBody>
      </p:sp>
      <p:sp>
        <p:nvSpPr>
          <p:cNvPr id="3" name="Rectangle 2"/>
          <p:cNvSpPr/>
          <p:nvPr/>
        </p:nvSpPr>
        <p:spPr>
          <a:xfrm>
            <a:off x="838200" y="1549200"/>
            <a:ext cx="7237144" cy="433452"/>
          </a:xfrm>
          <a:prstGeom prst="rect">
            <a:avLst/>
          </a:prstGeom>
        </p:spPr>
        <p:txBody>
          <a:bodyPr wrap="square">
            <a:spAutoFit/>
          </a:bodyPr>
          <a:lstStyle/>
          <a:p>
            <a:pPr>
              <a:lnSpc>
                <a:spcPct val="120000"/>
              </a:lnSpc>
            </a:pPr>
            <a:r>
              <a:rPr lang="en-US" sz="1900" b="1" dirty="0" smtClean="0">
                <a:solidFill>
                  <a:srgbClr val="FFFFFF"/>
                </a:solidFill>
                <a:effectLst>
                  <a:outerShdw blurRad="254000" dist="190500" dir="2700000" algn="tl" rotWithShape="0">
                    <a:srgbClr val="000000">
                      <a:alpha val="80000"/>
                    </a:srgbClr>
                  </a:outerShdw>
                </a:effectLst>
                <a:latin typeface="Arial"/>
              </a:rPr>
              <a:t>Recommended Condition: </a:t>
            </a:r>
            <a:r>
              <a:rPr lang="en-US" sz="1900" b="1" dirty="0" smtClean="0">
                <a:solidFill>
                  <a:srgbClr val="E6DA27"/>
                </a:solidFill>
                <a:effectLst>
                  <a:outerShdw blurRad="254000" dist="190500" dir="2700000" algn="tl" rotWithShape="0">
                    <a:srgbClr val="000000">
                      <a:alpha val="80000"/>
                    </a:srgbClr>
                  </a:outerShdw>
                </a:effectLst>
                <a:latin typeface="Arial"/>
              </a:rPr>
              <a:t>Condition Yellow</a:t>
            </a:r>
            <a:r>
              <a:rPr lang="en-US" sz="1900" b="1" dirty="0">
                <a:solidFill>
                  <a:srgbClr val="E6DA27"/>
                </a:solidFill>
                <a:effectLst>
                  <a:outerShdw blurRad="254000" dist="190500" dir="2700000" algn="tl" rotWithShape="0">
                    <a:srgbClr val="000000">
                      <a:alpha val="80000"/>
                    </a:srgbClr>
                  </a:outerShdw>
                </a:effectLst>
                <a:latin typeface="Arial"/>
              </a:rPr>
              <a:t> </a:t>
            </a:r>
            <a:r>
              <a:rPr lang="en-US" sz="1900" b="1" dirty="0" smtClean="0">
                <a:solidFill>
                  <a:srgbClr val="E6DA27"/>
                </a:solidFill>
                <a:effectLst>
                  <a:outerShdw blurRad="254000" dist="190500" dir="2700000" algn="tl" rotWithShape="0">
                    <a:srgbClr val="000000">
                      <a:alpha val="80000"/>
                    </a:srgbClr>
                  </a:outerShdw>
                </a:effectLst>
                <a:latin typeface="Arial"/>
              </a:rPr>
              <a:t>(Relaxed alert)</a:t>
            </a:r>
          </a:p>
        </p:txBody>
      </p:sp>
      <p:sp>
        <p:nvSpPr>
          <p:cNvPr id="4" name="Rectangle 3"/>
          <p:cNvSpPr/>
          <p:nvPr/>
        </p:nvSpPr>
        <p:spPr>
          <a:xfrm>
            <a:off x="4327433" y="1964698"/>
            <a:ext cx="3747911" cy="2187778"/>
          </a:xfrm>
          <a:prstGeom prst="rect">
            <a:avLst/>
          </a:prstGeom>
        </p:spPr>
        <p:txBody>
          <a:bodyPr wrap="square">
            <a:spAutoFit/>
          </a:bodyPr>
          <a:lstStyle/>
          <a:p>
            <a:pPr>
              <a:lnSpc>
                <a:spcPct val="120000"/>
              </a:lnSpc>
            </a:pPr>
            <a:r>
              <a:rPr lang="en-US" sz="1900" b="1" dirty="0" smtClean="0">
                <a:solidFill>
                  <a:srgbClr val="E6DA27"/>
                </a:solidFill>
                <a:effectLst>
                  <a:outerShdw blurRad="254000" dist="190500" dir="2700000" algn="tl" rotWithShape="0">
                    <a:srgbClr val="000000">
                      <a:alpha val="80000"/>
                    </a:srgbClr>
                  </a:outerShdw>
                </a:effectLst>
                <a:latin typeface="Arial"/>
              </a:rPr>
              <a:t>Alert</a:t>
            </a:r>
            <a:r>
              <a:rPr lang="en-US" sz="1900" b="1" dirty="0">
                <a:solidFill>
                  <a:srgbClr val="E6DA27"/>
                </a:solidFill>
                <a:effectLst>
                  <a:outerShdw blurRad="254000" dist="190500" dir="2700000" algn="tl" rotWithShape="0">
                    <a:srgbClr val="000000">
                      <a:alpha val="80000"/>
                    </a:srgbClr>
                  </a:outerShdw>
                </a:effectLst>
                <a:latin typeface="Arial"/>
              </a:rPr>
              <a:t>:</a:t>
            </a:r>
          </a:p>
          <a:p>
            <a:pPr>
              <a:lnSpc>
                <a:spcPct val="120000"/>
              </a:lnSpc>
            </a:pPr>
            <a:r>
              <a:rPr lang="en-US" sz="1900" b="1" dirty="0">
                <a:solidFill>
                  <a:srgbClr val="FFFFFF"/>
                </a:solidFill>
                <a:effectLst>
                  <a:outerShdw blurRad="254000" dist="190500" dir="2700000" algn="tl" rotWithShape="0">
                    <a:srgbClr val="000000">
                      <a:alpha val="80000"/>
                    </a:srgbClr>
                  </a:outerShdw>
                </a:effectLst>
                <a:latin typeface="Arial"/>
              </a:rPr>
              <a:t>senses are slightly heightened</a:t>
            </a:r>
          </a:p>
          <a:p>
            <a:pPr>
              <a:lnSpc>
                <a:spcPct val="120000"/>
              </a:lnSpc>
            </a:pPr>
            <a:r>
              <a:rPr lang="en-US" sz="1900" b="1" dirty="0">
                <a:solidFill>
                  <a:srgbClr val="FFFFFF"/>
                </a:solidFill>
                <a:effectLst>
                  <a:outerShdw blurRad="254000" dist="190500" dir="2700000" algn="tl" rotWithShape="0">
                    <a:srgbClr val="000000">
                      <a:alpha val="80000"/>
                    </a:srgbClr>
                  </a:outerShdw>
                </a:effectLst>
                <a:latin typeface="Arial"/>
              </a:rPr>
              <a:t>Can learn a lot about a particular scenario from the sound, sight, smell</a:t>
            </a:r>
          </a:p>
          <a:p>
            <a:pPr>
              <a:lnSpc>
                <a:spcPct val="120000"/>
              </a:lnSpc>
            </a:pPr>
            <a:endParaRPr lang="en-US" sz="1900" b="1" dirty="0">
              <a:solidFill>
                <a:srgbClr val="FFFFFF"/>
              </a:solidFill>
              <a:effectLst>
                <a:outerShdw blurRad="254000" dist="190500" dir="2700000" algn="tl" rotWithShape="0">
                  <a:srgbClr val="000000">
                    <a:alpha val="80000"/>
                  </a:srgbClr>
                </a:outerShdw>
              </a:effectLst>
              <a:latin typeface="Arial"/>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7711" y="2132361"/>
            <a:ext cx="2579955" cy="1719970"/>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6496" y="4349748"/>
            <a:ext cx="2748848" cy="171803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889293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Position of Optimal Observation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685800" y="3830135"/>
            <a:ext cx="7980562" cy="2742290"/>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Whenever you </a:t>
            </a:r>
            <a:r>
              <a:rPr lang="en-US" b="1" dirty="0">
                <a:solidFill>
                  <a:srgbClr val="FFFFFF"/>
                </a:solidFill>
                <a:effectLst>
                  <a:outerShdw blurRad="254000" dist="190500" dir="2700000" algn="tl" rotWithShape="0">
                    <a:srgbClr val="000000">
                      <a:alpha val="80000"/>
                    </a:srgbClr>
                  </a:outerShdw>
                </a:effectLst>
                <a:latin typeface="Arial"/>
              </a:rPr>
              <a:t>enter an environment, put yourself in a position that will allow you to see as much as you can. </a:t>
            </a: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Find a place where you can </a:t>
            </a:r>
            <a:r>
              <a:rPr lang="en-US" b="1" dirty="0">
                <a:solidFill>
                  <a:srgbClr val="FFFFFF"/>
                </a:solidFill>
                <a:effectLst>
                  <a:outerShdw blurRad="254000" dist="190500" dir="2700000" algn="tl" rotWithShape="0">
                    <a:srgbClr val="000000">
                      <a:alpha val="80000"/>
                    </a:srgbClr>
                  </a:outerShdw>
                </a:effectLst>
                <a:latin typeface="Arial"/>
              </a:rPr>
              <a:t>view all or most of the exit points, This position readies you to make a quick </a:t>
            </a:r>
            <a:r>
              <a:rPr lang="en-US" b="1" dirty="0" smtClean="0">
                <a:solidFill>
                  <a:srgbClr val="FFFFFF"/>
                </a:solidFill>
                <a:effectLst>
                  <a:outerShdw blurRad="254000" dist="190500" dir="2700000" algn="tl" rotWithShape="0">
                    <a:srgbClr val="000000">
                      <a:alpha val="80000"/>
                    </a:srgbClr>
                  </a:outerShdw>
                </a:effectLst>
                <a:latin typeface="Arial"/>
              </a:rPr>
              <a:t>getaway</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If possible, put </a:t>
            </a:r>
            <a:r>
              <a:rPr lang="en-US" b="1" dirty="0">
                <a:solidFill>
                  <a:srgbClr val="FFFFFF"/>
                </a:solidFill>
                <a:effectLst>
                  <a:outerShdw blurRad="254000" dist="190500" dir="2700000" algn="tl" rotWithShape="0">
                    <a:srgbClr val="000000">
                      <a:alpha val="80000"/>
                    </a:srgbClr>
                  </a:outerShdw>
                </a:effectLst>
                <a:latin typeface="Arial"/>
              </a:rPr>
              <a:t>your back to the </a:t>
            </a:r>
            <a:r>
              <a:rPr lang="en-US" b="1" dirty="0" smtClean="0">
                <a:solidFill>
                  <a:srgbClr val="FFFFFF"/>
                </a:solidFill>
                <a:effectLst>
                  <a:outerShdw blurRad="254000" dist="190500" dir="2700000" algn="tl" rotWithShape="0">
                    <a:srgbClr val="000000">
                      <a:alpha val="80000"/>
                    </a:srgbClr>
                  </a:outerShdw>
                </a:effectLst>
                <a:latin typeface="Arial"/>
              </a:rPr>
              <a:t>wall, this </a:t>
            </a:r>
            <a:r>
              <a:rPr lang="en-US" b="1" dirty="0">
                <a:solidFill>
                  <a:srgbClr val="FFFFFF"/>
                </a:solidFill>
                <a:effectLst>
                  <a:outerShdw blurRad="254000" dist="190500" dir="2700000" algn="tl" rotWithShape="0">
                    <a:srgbClr val="000000">
                      <a:alpha val="80000"/>
                    </a:srgbClr>
                  </a:outerShdw>
                </a:effectLst>
                <a:latin typeface="Arial"/>
              </a:rPr>
              <a:t>and eliminates the possibility of failing to see a threat materialize behind you.</a:t>
            </a:r>
          </a:p>
          <a:p>
            <a:pPr marL="285750" indent="-285750">
              <a:lnSpc>
                <a:spcPct val="120000"/>
              </a:lnSpc>
              <a:buFont typeface="Arial"/>
              <a:buChar char="•"/>
            </a:pP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5556" y="1549200"/>
            <a:ext cx="3113940" cy="2345186"/>
          </a:xfrm>
          <a:prstGeom prst="rect">
            <a:avLst/>
          </a:prstGeom>
          <a:ln w="76200" cmpd="sng">
            <a:solidFill>
              <a:schemeClr val="bg1"/>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82161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p:txBody>
          <a:bodyPr>
            <a:normAutofit/>
          </a:bodyPr>
          <a:lstStyle/>
          <a:p>
            <a:pPr marL="609600" indent="-609600" eaLnBrk="1" hangingPunct="1">
              <a:lnSpc>
                <a:spcPct val="120000"/>
              </a:lnSpc>
              <a:buFont typeface="Wingdings" charset="0"/>
              <a:buNone/>
            </a:pPr>
            <a:r>
              <a:rPr lang="en-US" sz="2400" b="1" dirty="0">
                <a:solidFill>
                  <a:srgbClr val="FFFFFF"/>
                </a:solidFill>
                <a:effectLst>
                  <a:outerShdw blurRad="254000" dist="190500" dir="2700000" algn="tl" rotWithShape="0">
                    <a:srgbClr val="000000">
                      <a:alpha val="80000"/>
                    </a:srgbClr>
                  </a:outerShdw>
                </a:effectLst>
                <a:cs typeface="Arial"/>
              </a:rPr>
              <a:t>Three basic types</a:t>
            </a:r>
          </a:p>
          <a:p>
            <a:pPr marL="0" indent="0" eaLnBrk="1" hangingPunct="1">
              <a:lnSpc>
                <a:spcPct val="120000"/>
              </a:lnSpc>
              <a:buNone/>
            </a:pPr>
            <a:r>
              <a:rPr lang="en-US" sz="2400" b="1" dirty="0" smtClean="0">
                <a:solidFill>
                  <a:srgbClr val="FFFFFF"/>
                </a:solidFill>
                <a:effectLst>
                  <a:outerShdw blurRad="254000" dist="190500" dir="2700000" algn="tl" rotWithShape="0">
                    <a:srgbClr val="000000">
                      <a:alpha val="80000"/>
                    </a:srgbClr>
                  </a:outerShdw>
                </a:effectLst>
                <a:cs typeface="Arial"/>
              </a:rPr>
              <a:t>1. Control</a:t>
            </a:r>
            <a:endParaRPr lang="en-US" sz="2400" b="1" dirty="0">
              <a:solidFill>
                <a:srgbClr val="FFFFFF"/>
              </a:solidFill>
              <a:effectLst>
                <a:outerShdw blurRad="254000" dist="190500" dir="2700000" algn="tl" rotWithShape="0">
                  <a:srgbClr val="000000">
                    <a:alpha val="80000"/>
                  </a:srgbClr>
                </a:outerShdw>
              </a:effectLst>
              <a:cs typeface="Arial"/>
            </a:endParaRPr>
          </a:p>
          <a:p>
            <a:pPr marL="990600" lvl="1" indent="-519113" eaLnBrk="1" hangingPunct="1">
              <a:lnSpc>
                <a:spcPct val="120000"/>
              </a:lnSpc>
              <a:buFontTx/>
              <a:buChar char="•"/>
            </a:pPr>
            <a:r>
              <a:rPr lang="en-US" sz="2400" b="1" dirty="0">
                <a:solidFill>
                  <a:srgbClr val="FFFFFF"/>
                </a:solidFill>
                <a:effectLst>
                  <a:outerShdw blurRad="254000" dist="190500" dir="2700000" algn="tl" rotWithShape="0">
                    <a:srgbClr val="000000">
                      <a:alpha val="80000"/>
                    </a:srgbClr>
                  </a:outerShdw>
                </a:effectLst>
                <a:cs typeface="Arial"/>
              </a:rPr>
              <a:t>Someone not making threats at that moment but they are unruly or trespassing</a:t>
            </a:r>
          </a:p>
          <a:p>
            <a:pPr marL="990600" lvl="1" indent="-519113" eaLnBrk="1" hangingPunct="1">
              <a:lnSpc>
                <a:spcPct val="120000"/>
              </a:lnSpc>
              <a:buFontTx/>
              <a:buChar char="•"/>
            </a:pPr>
            <a:r>
              <a:rPr lang="en-US" sz="2400" b="1" dirty="0">
                <a:solidFill>
                  <a:srgbClr val="FFFFFF"/>
                </a:solidFill>
                <a:effectLst>
                  <a:outerShdw blurRad="254000" dist="190500" dir="2700000" algn="tl" rotWithShape="0">
                    <a:srgbClr val="000000">
                      <a:alpha val="80000"/>
                    </a:srgbClr>
                  </a:outerShdw>
                </a:effectLst>
                <a:cs typeface="Arial"/>
              </a:rPr>
              <a:t>They are causing a problem or they are refusing to leave</a:t>
            </a:r>
          </a:p>
          <a:p>
            <a:pPr marL="990600" lvl="1" indent="-519113" eaLnBrk="1" hangingPunct="1">
              <a:lnSpc>
                <a:spcPct val="120000"/>
              </a:lnSpc>
              <a:buFontTx/>
              <a:buChar char="•"/>
            </a:pPr>
            <a:r>
              <a:rPr lang="en-US" sz="2400" b="1" dirty="0">
                <a:solidFill>
                  <a:srgbClr val="FFFFFF"/>
                </a:solidFill>
                <a:effectLst>
                  <a:outerShdw blurRad="254000" dist="190500" dir="2700000" algn="tl" rotWithShape="0">
                    <a:srgbClr val="000000">
                      <a:alpha val="80000"/>
                    </a:srgbClr>
                  </a:outerShdw>
                </a:effectLst>
                <a:cs typeface="Arial"/>
              </a:rPr>
              <a:t>The person must be controlled and/or removed</a:t>
            </a:r>
          </a:p>
          <a:p>
            <a:pPr marL="990600" lvl="1" indent="-519113" eaLnBrk="1" hangingPunct="1">
              <a:lnSpc>
                <a:spcPct val="120000"/>
              </a:lnSpc>
              <a:buFontTx/>
              <a:buChar char="•"/>
            </a:pPr>
            <a:r>
              <a:rPr lang="en-US" sz="2400" b="1" dirty="0">
                <a:solidFill>
                  <a:srgbClr val="FFFFFF"/>
                </a:solidFill>
                <a:effectLst>
                  <a:outerShdw blurRad="254000" dist="190500" dir="2700000" algn="tl" rotWithShape="0">
                    <a:srgbClr val="000000">
                      <a:alpha val="80000"/>
                    </a:srgbClr>
                  </a:outerShdw>
                </a:effectLst>
                <a:cs typeface="Arial"/>
              </a:rPr>
              <a:t>Techniques cause pain but not injury while protecting you from retaliation</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Self Defense Situations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232241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Practice Situational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838200" y="1549200"/>
            <a:ext cx="7503062" cy="3407088"/>
          </a:xfrm>
          <a:prstGeom prst="rect">
            <a:avLst/>
          </a:prstGeom>
        </p:spPr>
        <p:txBody>
          <a:bodyPr wrap="square">
            <a:spAutoFit/>
          </a:bodyPr>
          <a:lstStyle/>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Play the A-Game</a:t>
            </a: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W</a:t>
            </a:r>
            <a:r>
              <a:rPr lang="en-US" b="1" dirty="0" smtClean="0">
                <a:solidFill>
                  <a:srgbClr val="FFFFFF"/>
                </a:solidFill>
                <a:effectLst>
                  <a:outerShdw blurRad="254000" dist="190500" dir="2700000" algn="tl" rotWithShape="0">
                    <a:srgbClr val="000000">
                      <a:alpha val="80000"/>
                    </a:srgbClr>
                  </a:outerShdw>
                </a:effectLst>
                <a:latin typeface="Arial"/>
              </a:rPr>
              <a:t>hen </a:t>
            </a:r>
            <a:r>
              <a:rPr lang="en-US" b="1" dirty="0">
                <a:solidFill>
                  <a:srgbClr val="FFFFFF"/>
                </a:solidFill>
                <a:effectLst>
                  <a:outerShdw blurRad="254000" dist="190500" dir="2700000" algn="tl" rotWithShape="0">
                    <a:srgbClr val="000000">
                      <a:alpha val="80000"/>
                    </a:srgbClr>
                  </a:outerShdw>
                </a:effectLst>
                <a:latin typeface="Arial"/>
              </a:rPr>
              <a:t>you go into a business, make note of a few things about your environment: </a:t>
            </a: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the </a:t>
            </a:r>
            <a:r>
              <a:rPr lang="en-US" b="1" dirty="0">
                <a:solidFill>
                  <a:srgbClr val="FFFFFF"/>
                </a:solidFill>
                <a:effectLst>
                  <a:outerShdw blurRad="254000" dist="190500" dir="2700000" algn="tl" rotWithShape="0">
                    <a:srgbClr val="000000">
                      <a:alpha val="80000"/>
                    </a:srgbClr>
                  </a:outerShdw>
                </a:effectLst>
                <a:latin typeface="Arial"/>
              </a:rPr>
              <a:t>number of workers behind the </a:t>
            </a:r>
            <a:r>
              <a:rPr lang="en-US" b="1" dirty="0" smtClean="0">
                <a:solidFill>
                  <a:srgbClr val="FFFFFF"/>
                </a:solidFill>
                <a:effectLst>
                  <a:outerShdw blurRad="254000" dist="190500" dir="2700000" algn="tl" rotWithShape="0">
                    <a:srgbClr val="000000">
                      <a:alpha val="80000"/>
                    </a:srgbClr>
                  </a:outerShdw>
                </a:effectLst>
                <a:latin typeface="Arial"/>
              </a:rPr>
              <a:t>counter</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the </a:t>
            </a:r>
            <a:r>
              <a:rPr lang="en-US" b="1" dirty="0">
                <a:solidFill>
                  <a:srgbClr val="FFFFFF"/>
                </a:solidFill>
                <a:effectLst>
                  <a:outerShdw blurRad="254000" dist="190500" dir="2700000" algn="tl" rotWithShape="0">
                    <a:srgbClr val="000000">
                      <a:alpha val="80000"/>
                    </a:srgbClr>
                  </a:outerShdw>
                </a:effectLst>
                <a:latin typeface="Arial"/>
              </a:rPr>
              <a:t>clothing and gender of the person sitting next to </a:t>
            </a:r>
            <a:r>
              <a:rPr lang="en-US" b="1" dirty="0" smtClean="0">
                <a:solidFill>
                  <a:srgbClr val="FFFFFF"/>
                </a:solidFill>
                <a:effectLst>
                  <a:outerShdw blurRad="254000" dist="190500" dir="2700000" algn="tl" rotWithShape="0">
                    <a:srgbClr val="000000">
                      <a:alpha val="80000"/>
                    </a:srgbClr>
                  </a:outerShdw>
                </a:effectLst>
                <a:latin typeface="Arial"/>
              </a:rPr>
              <a:t>you</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how </a:t>
            </a:r>
            <a:r>
              <a:rPr lang="en-US" b="1" dirty="0">
                <a:solidFill>
                  <a:srgbClr val="FFFFFF"/>
                </a:solidFill>
                <a:effectLst>
                  <a:outerShdw blurRad="254000" dist="190500" dir="2700000" algn="tl" rotWithShape="0">
                    <a:srgbClr val="000000">
                      <a:alpha val="80000"/>
                    </a:srgbClr>
                  </a:outerShdw>
                </a:effectLst>
                <a:latin typeface="Arial"/>
              </a:rPr>
              <a:t>many entry/exits there are, </a:t>
            </a:r>
            <a:r>
              <a:rPr lang="en-US" b="1" dirty="0" smtClean="0">
                <a:solidFill>
                  <a:srgbClr val="FFFFFF"/>
                </a:solidFill>
                <a:effectLst>
                  <a:outerShdw blurRad="254000" dist="190500" dir="2700000" algn="tl" rotWithShape="0">
                    <a:srgbClr val="000000">
                      <a:alpha val="80000"/>
                    </a:srgbClr>
                  </a:outerShdw>
                </a:effectLst>
                <a:latin typeface="Arial"/>
              </a:rPr>
              <a:t>etc.</a:t>
            </a: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When </a:t>
            </a:r>
            <a:r>
              <a:rPr lang="en-US" b="1" dirty="0">
                <a:solidFill>
                  <a:srgbClr val="FFFFFF"/>
                </a:solidFill>
                <a:effectLst>
                  <a:outerShdw blurRad="254000" dist="190500" dir="2700000" algn="tl" rotWithShape="0">
                    <a:srgbClr val="000000">
                      <a:alpha val="80000"/>
                    </a:srgbClr>
                  </a:outerShdw>
                </a:effectLst>
                <a:latin typeface="Arial"/>
              </a:rPr>
              <a:t>you leave and get into the car to head home, ask your kids </a:t>
            </a:r>
            <a:r>
              <a:rPr lang="en-US" b="1" dirty="0" smtClean="0">
                <a:solidFill>
                  <a:srgbClr val="FFFFFF"/>
                </a:solidFill>
                <a:effectLst>
                  <a:outerShdw blurRad="254000" dist="190500" dir="2700000" algn="tl" rotWithShape="0">
                    <a:srgbClr val="000000">
                      <a:alpha val="80000"/>
                    </a:srgbClr>
                  </a:outerShdw>
                </a:effectLst>
                <a:latin typeface="Arial"/>
              </a:rPr>
              <a:t>questions about these</a:t>
            </a: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It trains </a:t>
            </a:r>
            <a:r>
              <a:rPr lang="en-US" b="1" dirty="0">
                <a:solidFill>
                  <a:srgbClr val="FFFFFF"/>
                </a:solidFill>
                <a:effectLst>
                  <a:outerShdw blurRad="254000" dist="190500" dir="2700000" algn="tl" rotWithShape="0">
                    <a:srgbClr val="000000">
                      <a:alpha val="80000"/>
                    </a:srgbClr>
                  </a:outerShdw>
                </a:effectLst>
                <a:latin typeface="Arial"/>
              </a:rPr>
              <a:t>your kids (and you) to be more mindful of </a:t>
            </a:r>
            <a:r>
              <a:rPr lang="en-US" b="1" dirty="0" smtClean="0">
                <a:solidFill>
                  <a:srgbClr val="FFFFFF"/>
                </a:solidFill>
                <a:effectLst>
                  <a:outerShdw blurRad="254000" dist="190500" dir="2700000" algn="tl" rotWithShape="0">
                    <a:srgbClr val="000000">
                      <a:alpha val="80000"/>
                    </a:srgbClr>
                  </a:outerShdw>
                </a:effectLst>
                <a:latin typeface="Arial"/>
              </a:rPr>
              <a:t>surroundings</a:t>
            </a:r>
            <a:r>
              <a:rPr lang="en-US" b="1" dirty="0">
                <a:solidFill>
                  <a:srgbClr val="FFFFFF"/>
                </a:solidFill>
                <a:effectLst>
                  <a:outerShdw blurRad="254000" dist="190500" dir="2700000" algn="tl" rotWithShape="0">
                    <a:srgbClr val="000000">
                      <a:alpha val="80000"/>
                    </a:srgbClr>
                  </a:outerShdw>
                </a:effectLst>
                <a:latin typeface="Arial"/>
              </a:rPr>
              <a:t>.</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sp>
        <p:nvSpPr>
          <p:cNvPr id="7" name="Rectangle 6"/>
          <p:cNvSpPr/>
          <p:nvPr/>
        </p:nvSpPr>
        <p:spPr>
          <a:xfrm>
            <a:off x="2972836" y="4775035"/>
            <a:ext cx="5568065" cy="1412694"/>
          </a:xfrm>
          <a:prstGeom prst="rect">
            <a:avLst/>
          </a:prstGeom>
        </p:spPr>
        <p:txBody>
          <a:bodyPr wrap="square">
            <a:spAutoFit/>
          </a:bodyPr>
          <a:lstStyle/>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Master memorizing things</a:t>
            </a: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You </a:t>
            </a:r>
            <a:r>
              <a:rPr lang="en-US" b="1" dirty="0">
                <a:solidFill>
                  <a:srgbClr val="FFFFFF"/>
                </a:solidFill>
                <a:effectLst>
                  <a:outerShdw blurRad="254000" dist="190500" dir="2700000" algn="tl" rotWithShape="0">
                    <a:srgbClr val="000000">
                      <a:alpha val="80000"/>
                    </a:srgbClr>
                  </a:outerShdw>
                </a:effectLst>
                <a:latin typeface="Arial"/>
              </a:rPr>
              <a:t>can gain this skill by practicing with a deck of cards, or strings of numbers</a:t>
            </a:r>
            <a:r>
              <a:rPr lang="en-US" b="1" dirty="0" smtClean="0">
                <a:solidFill>
                  <a:srgbClr val="FFFFFF"/>
                </a:solidFill>
                <a:effectLst>
                  <a:outerShdw blurRad="254000" dist="190500" dir="2700000" algn="tl" rotWithShape="0">
                    <a:srgbClr val="000000">
                      <a:alpha val="80000"/>
                    </a:srgbClr>
                  </a:outerShdw>
                </a:effectLst>
                <a:latin typeface="Arial"/>
              </a:rPr>
              <a:t>.</a:t>
            </a: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208" y="4919338"/>
            <a:ext cx="1755201" cy="1118941"/>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424367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Orient: Baselines Goals Action Plans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4398752" y="1309312"/>
            <a:ext cx="4158225" cy="4883388"/>
          </a:xfrm>
          <a:prstGeom prst="rect">
            <a:avLst/>
          </a:prstGeom>
        </p:spPr>
        <p:txBody>
          <a:bodyPr wrap="square">
            <a:spAutoFit/>
          </a:bodyPr>
          <a:lstStyle/>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000" b="1" dirty="0">
                <a:solidFill>
                  <a:srgbClr val="FFFFFF"/>
                </a:solidFill>
                <a:effectLst>
                  <a:outerShdw blurRad="254000" dist="190500" dir="2700000" algn="tl" rotWithShape="0">
                    <a:srgbClr val="000000">
                      <a:alpha val="80000"/>
                    </a:srgbClr>
                  </a:outerShdw>
                </a:effectLst>
                <a:latin typeface="Arial"/>
              </a:rPr>
              <a:t>The Orient step provides three things to help us achieve situational awareness: </a:t>
            </a:r>
            <a:endParaRPr lang="en-US" sz="2000"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a:p>
            <a:pPr marL="342900" indent="-342900">
              <a:lnSpc>
                <a:spcPct val="120000"/>
              </a:lnSpc>
              <a:buAutoNum type="arabicParenR"/>
            </a:pPr>
            <a:r>
              <a:rPr lang="en-US" sz="2000" b="1" dirty="0" smtClean="0">
                <a:solidFill>
                  <a:srgbClr val="FFFFFF"/>
                </a:solidFill>
                <a:effectLst>
                  <a:outerShdw blurRad="254000" dist="190500" dir="2700000" algn="tl" rotWithShape="0">
                    <a:srgbClr val="000000">
                      <a:alpha val="80000"/>
                    </a:srgbClr>
                  </a:outerShdw>
                </a:effectLst>
                <a:latin typeface="Arial"/>
              </a:rPr>
              <a:t>baselines </a:t>
            </a:r>
            <a:r>
              <a:rPr lang="en-US" sz="2000" b="1" dirty="0">
                <a:solidFill>
                  <a:srgbClr val="FFFFFF"/>
                </a:solidFill>
                <a:effectLst>
                  <a:outerShdw blurRad="254000" dist="190500" dir="2700000" algn="tl" rotWithShape="0">
                    <a:srgbClr val="000000">
                      <a:alpha val="80000"/>
                    </a:srgbClr>
                  </a:outerShdw>
                </a:effectLst>
                <a:latin typeface="Arial"/>
              </a:rPr>
              <a:t>and anomalies for our particular </a:t>
            </a:r>
            <a:r>
              <a:rPr lang="en-US" sz="2000" b="1" dirty="0" smtClean="0">
                <a:solidFill>
                  <a:srgbClr val="FFFFFF"/>
                </a:solidFill>
                <a:effectLst>
                  <a:outerShdw blurRad="254000" dist="190500" dir="2700000" algn="tl" rotWithShape="0">
                    <a:srgbClr val="000000">
                      <a:alpha val="80000"/>
                    </a:srgbClr>
                  </a:outerShdw>
                </a:effectLst>
                <a:latin typeface="Arial"/>
              </a:rPr>
              <a:t>environment</a:t>
            </a:r>
            <a:endParaRPr lang="en-US" sz="2000" b="1" dirty="0">
              <a:solidFill>
                <a:srgbClr val="FFFFFF"/>
              </a:solidFill>
              <a:effectLst>
                <a:outerShdw blurRad="254000" dist="190500" dir="2700000" algn="tl" rotWithShape="0">
                  <a:srgbClr val="000000">
                    <a:alpha val="80000"/>
                  </a:srgbClr>
                </a:outerShdw>
              </a:effectLst>
              <a:latin typeface="Arial"/>
            </a:endParaRPr>
          </a:p>
          <a:p>
            <a:pPr marL="342900" indent="-342900">
              <a:lnSpc>
                <a:spcPct val="120000"/>
              </a:lnSpc>
              <a:buAutoNum type="arabicParenR"/>
            </a:pPr>
            <a:endParaRPr lang="en-US" sz="2000" b="1" dirty="0" smtClean="0">
              <a:solidFill>
                <a:srgbClr val="FFFFFF"/>
              </a:solidFill>
              <a:effectLst>
                <a:outerShdw blurRad="254000" dist="190500" dir="2700000" algn="tl" rotWithShape="0">
                  <a:srgbClr val="000000">
                    <a:alpha val="80000"/>
                  </a:srgbClr>
                </a:outerShdw>
              </a:effectLst>
              <a:latin typeface="Arial"/>
            </a:endParaRPr>
          </a:p>
          <a:p>
            <a:pPr marL="342900" indent="-342900">
              <a:lnSpc>
                <a:spcPct val="120000"/>
              </a:lnSpc>
              <a:buAutoNum type="arabicParenR"/>
            </a:pPr>
            <a:r>
              <a:rPr lang="en-US" sz="2000" b="1" dirty="0" smtClean="0">
                <a:solidFill>
                  <a:srgbClr val="FFFFFF"/>
                </a:solidFill>
                <a:effectLst>
                  <a:outerShdw blurRad="254000" dist="190500" dir="2700000" algn="tl" rotWithShape="0">
                    <a:srgbClr val="000000">
                      <a:alpha val="80000"/>
                    </a:srgbClr>
                  </a:outerShdw>
                </a:effectLst>
                <a:latin typeface="Arial"/>
              </a:rPr>
              <a:t>mental </a:t>
            </a:r>
            <a:r>
              <a:rPr lang="en-US" sz="2000" b="1" dirty="0">
                <a:solidFill>
                  <a:srgbClr val="FFFFFF"/>
                </a:solidFill>
                <a:effectLst>
                  <a:outerShdw blurRad="254000" dist="190500" dir="2700000" algn="tl" rotWithShape="0">
                    <a:srgbClr val="000000">
                      <a:alpha val="80000"/>
                    </a:srgbClr>
                  </a:outerShdw>
                </a:effectLst>
                <a:latin typeface="Arial"/>
              </a:rPr>
              <a:t>models of human behavior we should look </a:t>
            </a:r>
            <a:r>
              <a:rPr lang="en-US" sz="2000" b="1" dirty="0" smtClean="0">
                <a:solidFill>
                  <a:srgbClr val="FFFFFF"/>
                </a:solidFill>
                <a:effectLst>
                  <a:outerShdw blurRad="254000" dist="190500" dir="2700000" algn="tl" rotWithShape="0">
                    <a:srgbClr val="000000">
                      <a:alpha val="80000"/>
                    </a:srgbClr>
                  </a:outerShdw>
                </a:effectLst>
                <a:latin typeface="Arial"/>
              </a:rPr>
              <a:t>for</a:t>
            </a:r>
            <a:endParaRPr lang="en-US" sz="2000" b="1" dirty="0">
              <a:solidFill>
                <a:srgbClr val="FFFFFF"/>
              </a:solidFill>
              <a:effectLst>
                <a:outerShdw blurRad="254000" dist="190500" dir="2700000" algn="tl" rotWithShape="0">
                  <a:srgbClr val="000000">
                    <a:alpha val="80000"/>
                  </a:srgbClr>
                </a:outerShdw>
              </a:effectLst>
              <a:latin typeface="Arial"/>
            </a:endParaRPr>
          </a:p>
          <a:p>
            <a:pPr marL="342900" indent="-342900">
              <a:lnSpc>
                <a:spcPct val="120000"/>
              </a:lnSpc>
              <a:buAutoNum type="arabicParenR"/>
            </a:pPr>
            <a:endParaRPr lang="en-US" sz="2000" b="1" dirty="0" smtClean="0">
              <a:solidFill>
                <a:srgbClr val="FFFFFF"/>
              </a:solidFill>
              <a:effectLst>
                <a:outerShdw blurRad="254000" dist="190500" dir="2700000" algn="tl" rotWithShape="0">
                  <a:srgbClr val="000000">
                    <a:alpha val="80000"/>
                  </a:srgbClr>
                </a:outerShdw>
              </a:effectLst>
              <a:latin typeface="Arial"/>
            </a:endParaRPr>
          </a:p>
          <a:p>
            <a:pPr marL="342900" indent="-342900">
              <a:lnSpc>
                <a:spcPct val="120000"/>
              </a:lnSpc>
              <a:buAutoNum type="arabicParenR"/>
            </a:pPr>
            <a:r>
              <a:rPr lang="en-US" sz="2000" b="1" dirty="0" smtClean="0">
                <a:solidFill>
                  <a:srgbClr val="FFFFFF"/>
                </a:solidFill>
                <a:effectLst>
                  <a:outerShdw blurRad="254000" dist="190500" dir="2700000" algn="tl" rotWithShape="0">
                    <a:srgbClr val="000000">
                      <a:alpha val="80000"/>
                    </a:srgbClr>
                  </a:outerShdw>
                </a:effectLst>
                <a:latin typeface="Arial"/>
              </a:rPr>
              <a:t>plans </a:t>
            </a:r>
            <a:r>
              <a:rPr lang="en-US" sz="2000" b="1" dirty="0">
                <a:solidFill>
                  <a:srgbClr val="FFFFFF"/>
                </a:solidFill>
                <a:effectLst>
                  <a:outerShdw blurRad="254000" dist="190500" dir="2700000" algn="tl" rotWithShape="0">
                    <a:srgbClr val="000000">
                      <a:alpha val="80000"/>
                    </a:srgbClr>
                  </a:outerShdw>
                </a:effectLst>
                <a:latin typeface="Arial"/>
              </a:rPr>
              <a:t>of action depending on our observations.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3911" y="1862669"/>
            <a:ext cx="3226603" cy="2796656"/>
          </a:xfrm>
          <a:prstGeom prst="rect">
            <a:avLst/>
          </a:prstGeom>
          <a:ln w="76200" cmpd="sng">
            <a:solidFill>
              <a:srgbClr val="FFFFFF"/>
            </a:solidFill>
          </a:ln>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424367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Establish a baseline wherever you go</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676911" y="1549200"/>
            <a:ext cx="7933689" cy="1080296"/>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A</a:t>
            </a:r>
            <a:r>
              <a:rPr lang="en-US" b="1" dirty="0" smtClean="0">
                <a:solidFill>
                  <a:srgbClr val="E6DA27"/>
                </a:solidFill>
                <a:effectLst>
                  <a:outerShdw blurRad="254000" dist="190500" dir="2700000" algn="tl" rotWithShape="0">
                    <a:srgbClr val="000000">
                      <a:alpha val="80000"/>
                    </a:srgbClr>
                  </a:outerShdw>
                </a:effectLst>
                <a:latin typeface="Arial"/>
              </a:rPr>
              <a:t> baseline </a:t>
            </a:r>
            <a:r>
              <a:rPr lang="en-US" b="1" dirty="0" smtClean="0">
                <a:solidFill>
                  <a:srgbClr val="FFFFFF"/>
                </a:solidFill>
                <a:effectLst>
                  <a:outerShdw blurRad="254000" dist="190500" dir="2700000" algn="tl" rotWithShape="0">
                    <a:srgbClr val="000000">
                      <a:alpha val="80000"/>
                    </a:srgbClr>
                  </a:outerShdw>
                </a:effectLst>
                <a:latin typeface="Arial"/>
              </a:rPr>
              <a:t>is what’s </a:t>
            </a:r>
            <a:r>
              <a:rPr lang="en-US" b="1" dirty="0" smtClean="0">
                <a:solidFill>
                  <a:srgbClr val="E6DA27"/>
                </a:solidFill>
                <a:effectLst>
                  <a:outerShdw blurRad="254000" dist="190500" dir="2700000" algn="tl" rotWithShape="0">
                    <a:srgbClr val="000000">
                      <a:alpha val="80000"/>
                    </a:srgbClr>
                  </a:outerShdw>
                </a:effectLst>
                <a:latin typeface="Arial"/>
              </a:rPr>
              <a:t>“normal” </a:t>
            </a:r>
            <a:r>
              <a:rPr lang="en-US" b="1" dirty="0" smtClean="0">
                <a:solidFill>
                  <a:srgbClr val="FFFFFF"/>
                </a:solidFill>
                <a:effectLst>
                  <a:outerShdw blurRad="254000" dist="190500" dir="2700000" algn="tl" rotWithShape="0">
                    <a:srgbClr val="000000">
                      <a:alpha val="80000"/>
                    </a:srgbClr>
                  </a:outerShdw>
                </a:effectLst>
                <a:latin typeface="Arial"/>
              </a:rPr>
              <a:t>in a given situation, and it will differ from person to person and environment to environment.</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5" name="Rectangle 4"/>
          <p:cNvSpPr/>
          <p:nvPr/>
        </p:nvSpPr>
        <p:spPr>
          <a:xfrm>
            <a:off x="3405774" y="2222548"/>
            <a:ext cx="5295375" cy="4071885"/>
          </a:xfrm>
          <a:prstGeom prst="rect">
            <a:avLst/>
          </a:prstGeom>
        </p:spPr>
        <p:txBody>
          <a:bodyPr wrap="square">
            <a:spAutoFit/>
          </a:bodyPr>
          <a:lstStyle/>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E.g.</a:t>
            </a: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Baseline at a small coffee shop:</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people reading a book</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working on their computer</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speaking in hushed tones with their friends</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Baseline at a rock concert:</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loud music</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people looking at the stage</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jumping up and down to the music </a:t>
            </a:r>
          </a:p>
          <a:p>
            <a:pPr marL="742950" lvl="1"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swaying their bodies to the beat</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1854" y="2728806"/>
            <a:ext cx="2261820" cy="1505524"/>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130" y="4660981"/>
            <a:ext cx="2319544" cy="1546363"/>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424367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Establish a baseline wherever you go</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1587259" y="3964664"/>
            <a:ext cx="6187374" cy="2742290"/>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Baseline Questions: What’s going on here? What’s the general mood of the place? What’s the “normal” activity that I should expect here? How do most people behave here most of the time?</a:t>
            </a: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Anomaly Question: What would cause someone or something to stand out?</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p:txBody>
      </p:sp>
      <p:pic>
        <p:nvPicPr>
          <p:cNvPr id="4" name="Picture 3"/>
          <p:cNvPicPr>
            <a:picLocks noChangeAspect="1"/>
          </p:cNvPicPr>
          <p:nvPr/>
        </p:nvPicPr>
        <p:blipFill>
          <a:blip r:embed="rId2"/>
          <a:stretch>
            <a:fillRect/>
          </a:stretch>
        </p:blipFill>
        <p:spPr>
          <a:xfrm>
            <a:off x="1759857" y="1668252"/>
            <a:ext cx="5728351" cy="2339077"/>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7575232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Behavioral Clusters to Look For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1284380" y="1827944"/>
            <a:ext cx="6898137" cy="4068806"/>
          </a:xfrm>
          <a:prstGeom prst="rect">
            <a:avLst/>
          </a:prstGeom>
        </p:spPr>
        <p:txBody>
          <a:bodyPr wrap="square">
            <a:spAutoFit/>
          </a:bodyPr>
          <a:lstStyle/>
          <a:p>
            <a:pPr>
              <a:lnSpc>
                <a:spcPct val="120000"/>
              </a:lnSpc>
            </a:pPr>
            <a:r>
              <a:rPr lang="en-US" sz="2400" b="1" dirty="0" smtClean="0">
                <a:solidFill>
                  <a:srgbClr val="FFFFFF"/>
                </a:solidFill>
                <a:effectLst>
                  <a:outerShdw blurRad="254000" dist="190500" dir="2700000" algn="tl" rotWithShape="0">
                    <a:srgbClr val="000000">
                      <a:alpha val="80000"/>
                    </a:srgbClr>
                  </a:outerShdw>
                </a:effectLst>
                <a:latin typeface="Arial"/>
              </a:rPr>
              <a:t>We are not able to pay attention to everything, so we need to focus on a few things at a time.</a:t>
            </a:r>
          </a:p>
          <a:p>
            <a:pPr>
              <a:lnSpc>
                <a:spcPct val="120000"/>
              </a:lnSpc>
            </a:pPr>
            <a:endParaRPr lang="en-US" sz="24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400" b="1" dirty="0" smtClean="0">
                <a:solidFill>
                  <a:srgbClr val="E6DA27"/>
                </a:solidFill>
                <a:effectLst>
                  <a:outerShdw blurRad="254000" dist="190500" dir="2700000" algn="tl" rotWithShape="0">
                    <a:srgbClr val="000000">
                      <a:alpha val="80000"/>
                    </a:srgbClr>
                  </a:outerShdw>
                </a:effectLst>
                <a:latin typeface="Arial"/>
              </a:rPr>
              <a:t>Rely on heuristics. </a:t>
            </a:r>
            <a:r>
              <a:rPr lang="en-US" sz="2400" b="1" dirty="0" smtClean="0">
                <a:solidFill>
                  <a:srgbClr val="FFFFFF"/>
                </a:solidFill>
                <a:effectLst>
                  <a:outerShdw blurRad="254000" dist="190500" dir="2700000" algn="tl" rotWithShape="0">
                    <a:srgbClr val="000000">
                      <a:alpha val="80000"/>
                    </a:srgbClr>
                  </a:outerShdw>
                </a:effectLst>
                <a:latin typeface="Arial"/>
              </a:rPr>
              <a:t>Heuristics are quick problem-solving and decision-making mental shortcuts our minds use to figure things out when minimal information is available and time is limited.</a:t>
            </a:r>
            <a:endParaRPr lang="en-US" sz="24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endParaRPr lang="en-US" sz="2400" b="1" dirty="0">
              <a:solidFill>
                <a:srgbClr val="FFFFFF"/>
              </a:solidFill>
              <a:effectLst>
                <a:outerShdw blurRad="254000" dist="190500" dir="2700000" algn="tl" rotWithShape="0">
                  <a:srgbClr val="000000">
                    <a:alpha val="80000"/>
                  </a:srgbClr>
                </a:outerShdw>
              </a:effectLst>
              <a:latin typeface="Arial"/>
            </a:endParaRP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424367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Behavioral Clusters to Look For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952461" y="3711372"/>
            <a:ext cx="7748687" cy="2742290"/>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Look for </a:t>
            </a:r>
            <a:r>
              <a:rPr lang="en-US" b="1" dirty="0" smtClean="0">
                <a:solidFill>
                  <a:srgbClr val="E6DA27"/>
                </a:solidFill>
                <a:effectLst>
                  <a:outerShdw blurRad="254000" dist="190500" dir="2700000" algn="tl" rotWithShape="0">
                    <a:srgbClr val="000000">
                      <a:alpha val="80000"/>
                    </a:srgbClr>
                  </a:outerShdw>
                </a:effectLst>
                <a:latin typeface="Arial"/>
              </a:rPr>
              <a:t>kinesics</a:t>
            </a:r>
            <a:r>
              <a:rPr lang="en-US" b="1" dirty="0" smtClean="0">
                <a:solidFill>
                  <a:srgbClr val="FFFFFF"/>
                </a:solidFill>
                <a:effectLst>
                  <a:outerShdw blurRad="254000" dist="190500" dir="2700000" algn="tl" rotWithShape="0">
                    <a:srgbClr val="000000">
                      <a:alpha val="80000"/>
                    </a:srgbClr>
                  </a:outerShdw>
                </a:effectLst>
                <a:latin typeface="Arial"/>
              </a:rPr>
              <a:t> (people’s conscious and subconscious body language)</a:t>
            </a: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Three clusters of body language are of particular interest for situational awareness:</a:t>
            </a:r>
          </a:p>
          <a:p>
            <a:pPr marL="742950" lvl="1"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Dominance/submissive behavior</a:t>
            </a:r>
            <a:endParaRPr lang="en-US" b="1" dirty="0">
              <a:solidFill>
                <a:srgbClr val="FFFFFF"/>
              </a:solidFill>
              <a:effectLst>
                <a:outerShdw blurRad="254000" dist="190500" dir="2700000" algn="tl" rotWithShape="0">
                  <a:srgbClr val="000000">
                    <a:alpha val="80000"/>
                  </a:srgbClr>
                </a:outerShdw>
              </a:effectLst>
              <a:latin typeface="Arial"/>
            </a:endParaRPr>
          </a:p>
          <a:p>
            <a:pPr marL="742950" lvl="1"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Comfortable/uncomfortable behavior</a:t>
            </a:r>
            <a:endParaRPr lang="en-US" b="1" dirty="0">
              <a:solidFill>
                <a:srgbClr val="FFFFFF"/>
              </a:solidFill>
              <a:effectLst>
                <a:outerShdw blurRad="254000" dist="190500" dir="2700000" algn="tl" rotWithShape="0">
                  <a:srgbClr val="000000">
                    <a:alpha val="80000"/>
                  </a:srgbClr>
                </a:outerShdw>
              </a:effectLst>
              <a:latin typeface="Arial"/>
            </a:endParaRPr>
          </a:p>
          <a:p>
            <a:pPr marL="742950" lvl="1"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Interested/uninterested behavior</a:t>
            </a: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3235" y="1582629"/>
            <a:ext cx="3072934" cy="230190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6814638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Dominance/ Submissive </a:t>
            </a:r>
            <a:r>
              <a:rPr lang="en-US" dirty="0" err="1" smtClean="0">
                <a:solidFill>
                  <a:srgbClr val="EBDE32"/>
                </a:solidFill>
                <a:effectLst>
                  <a:outerShdw blurRad="288925" dist="127000" dir="2700000" algn="tl" rotWithShape="0">
                    <a:prstClr val="black">
                      <a:alpha val="90000"/>
                    </a:prstClr>
                  </a:outerShdw>
                </a:effectLst>
                <a:latin typeface="Impact"/>
                <a:cs typeface="Impact"/>
              </a:rPr>
              <a:t>Behaviour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838200" y="1707930"/>
            <a:ext cx="4365019" cy="3074689"/>
          </a:xfrm>
          <a:prstGeom prst="rect">
            <a:avLst/>
          </a:prstGeom>
        </p:spPr>
        <p:txBody>
          <a:bodyPr wrap="square">
            <a:spAutoFit/>
          </a:bodyPr>
          <a:lstStyle/>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Most people: Submissive (</a:t>
            </a:r>
            <a:r>
              <a:rPr lang="en-US" b="1" dirty="0">
                <a:solidFill>
                  <a:srgbClr val="E6DA27"/>
                </a:solidFill>
                <a:effectLst>
                  <a:outerShdw blurRad="254000" dist="190500" dir="2700000" algn="tl" rotWithShape="0">
                    <a:srgbClr val="000000">
                      <a:alpha val="80000"/>
                    </a:srgbClr>
                  </a:outerShdw>
                </a:effectLst>
                <a:latin typeface="Arial"/>
              </a:rPr>
              <a:t>t</a:t>
            </a:r>
            <a:r>
              <a:rPr lang="en-US" b="1" dirty="0" smtClean="0">
                <a:solidFill>
                  <a:srgbClr val="E6DA27"/>
                </a:solidFill>
                <a:effectLst>
                  <a:outerShdw blurRad="254000" dist="190500" dir="2700000" algn="tl" rotWithShape="0">
                    <a:srgbClr val="000000">
                      <a:alpha val="80000"/>
                    </a:srgbClr>
                  </a:outerShdw>
                </a:effectLst>
                <a:latin typeface="Arial"/>
              </a:rPr>
              <a:t>ry </a:t>
            </a:r>
            <a:r>
              <a:rPr lang="en-US" b="1" dirty="0">
                <a:solidFill>
                  <a:srgbClr val="E6DA27"/>
                </a:solidFill>
                <a:effectLst>
                  <a:outerShdw blurRad="254000" dist="190500" dir="2700000" algn="tl" rotWithShape="0">
                    <a:srgbClr val="000000">
                      <a:alpha val="80000"/>
                    </a:srgbClr>
                  </a:outerShdw>
                </a:effectLst>
                <a:latin typeface="Arial"/>
              </a:rPr>
              <a:t>to get </a:t>
            </a:r>
            <a:r>
              <a:rPr lang="en-US" b="1" dirty="0">
                <a:solidFill>
                  <a:schemeClr val="bg1"/>
                </a:solidFill>
                <a:effectLst>
                  <a:outerShdw blurRad="254000" dist="190500" dir="2700000" algn="tl" rotWithShape="0">
                    <a:srgbClr val="000000">
                      <a:alpha val="80000"/>
                    </a:srgbClr>
                  </a:outerShdw>
                </a:effectLst>
                <a:latin typeface="Arial"/>
              </a:rPr>
              <a:t>along with </a:t>
            </a:r>
            <a:r>
              <a:rPr lang="en-US" b="1" dirty="0" smtClean="0">
                <a:solidFill>
                  <a:schemeClr val="bg1"/>
                </a:solidFill>
                <a:effectLst>
                  <a:outerShdw blurRad="254000" dist="190500" dir="2700000" algn="tl" rotWithShape="0">
                    <a:srgbClr val="000000">
                      <a:alpha val="80000"/>
                    </a:srgbClr>
                  </a:outerShdw>
                </a:effectLst>
                <a:latin typeface="Arial"/>
              </a:rPr>
              <a:t>others)</a:t>
            </a:r>
          </a:p>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Anomaly:</a:t>
            </a:r>
            <a:r>
              <a:rPr lang="en-US" b="1" dirty="0">
                <a:solidFill>
                  <a:srgbClr val="E6DA27"/>
                </a:solidFill>
                <a:effectLst>
                  <a:outerShdw blurRad="254000" dist="190500" dir="2700000" algn="tl" rotWithShape="0">
                    <a:srgbClr val="000000">
                      <a:alpha val="80000"/>
                    </a:srgbClr>
                  </a:outerShdw>
                </a:effectLst>
                <a:latin typeface="Arial"/>
              </a:rPr>
              <a:t> </a:t>
            </a:r>
            <a:r>
              <a:rPr lang="en-US" b="1" dirty="0" smtClean="0">
                <a:solidFill>
                  <a:srgbClr val="E6DA27"/>
                </a:solidFill>
                <a:effectLst>
                  <a:outerShdw blurRad="254000" dist="190500" dir="2700000" algn="tl" rotWithShape="0">
                    <a:srgbClr val="000000">
                      <a:alpha val="80000"/>
                    </a:srgbClr>
                  </a:outerShdw>
                </a:effectLst>
                <a:latin typeface="Arial"/>
              </a:rPr>
              <a:t>Dominant behavior,</a:t>
            </a:r>
          </a:p>
          <a:p>
            <a:pPr>
              <a:lnSpc>
                <a:spcPct val="120000"/>
              </a:lnSpc>
            </a:pPr>
            <a:r>
              <a:rPr lang="en-US" b="1" dirty="0" smtClean="0">
                <a:solidFill>
                  <a:schemeClr val="bg1"/>
                </a:solidFill>
                <a:effectLst>
                  <a:outerShdw blurRad="254000" dist="190500" dir="2700000" algn="tl" rotWithShape="0">
                    <a:srgbClr val="000000">
                      <a:alpha val="80000"/>
                    </a:srgbClr>
                  </a:outerShdw>
                </a:effectLst>
                <a:latin typeface="Arial"/>
              </a:rPr>
              <a:t>an </a:t>
            </a:r>
            <a:r>
              <a:rPr lang="en-US" b="1" dirty="0">
                <a:solidFill>
                  <a:schemeClr val="bg1"/>
                </a:solidFill>
                <a:effectLst>
                  <a:outerShdw blurRad="254000" dist="190500" dir="2700000" algn="tl" rotWithShape="0">
                    <a:srgbClr val="000000">
                      <a:alpha val="80000"/>
                    </a:srgbClr>
                  </a:outerShdw>
                </a:effectLst>
                <a:latin typeface="Arial"/>
              </a:rPr>
              <a:t>expression of the limbic system’s fight response” and often manifests itself in </a:t>
            </a:r>
            <a:r>
              <a:rPr lang="en-US" b="1" dirty="0" smtClean="0">
                <a:solidFill>
                  <a:schemeClr val="bg1"/>
                </a:solidFill>
                <a:effectLst>
                  <a:outerShdw blurRad="254000" dist="190500" dir="2700000" algn="tl" rotWithShape="0">
                    <a:srgbClr val="000000">
                      <a:alpha val="80000"/>
                    </a:srgbClr>
                  </a:outerShdw>
                </a:effectLst>
                <a:latin typeface="Arial"/>
              </a:rPr>
              <a:t>gestures </a:t>
            </a:r>
            <a:r>
              <a:rPr lang="en-US" b="1" dirty="0">
                <a:solidFill>
                  <a:schemeClr val="bg1"/>
                </a:solidFill>
                <a:effectLst>
                  <a:outerShdw blurRad="254000" dist="190500" dir="2700000" algn="tl" rotWithShape="0">
                    <a:srgbClr val="000000">
                      <a:alpha val="80000"/>
                    </a:srgbClr>
                  </a:outerShdw>
                </a:effectLst>
                <a:latin typeface="Arial"/>
              </a:rPr>
              <a:t>and postures that make a person look larger to intimidate ‘smaller’ individuals into submission</a:t>
            </a:r>
            <a:r>
              <a:rPr lang="en-US" b="1" dirty="0" smtClean="0">
                <a:solidFill>
                  <a:schemeClr val="bg1"/>
                </a:solidFill>
                <a:effectLst>
                  <a:outerShdw blurRad="254000" dist="190500" dir="2700000" algn="tl" rotWithShape="0">
                    <a:srgbClr val="000000">
                      <a:alpha val="80000"/>
                    </a:srgbClr>
                  </a:outerShdw>
                </a:effectLst>
                <a:latin typeface="Arial"/>
              </a:rPr>
              <a: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03219" y="1929024"/>
            <a:ext cx="2922275" cy="250107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5" name="Rectangle 4"/>
          <p:cNvSpPr/>
          <p:nvPr/>
        </p:nvSpPr>
        <p:spPr>
          <a:xfrm>
            <a:off x="838200" y="4789812"/>
            <a:ext cx="7620000" cy="1525033"/>
          </a:xfrm>
          <a:prstGeom prst="rect">
            <a:avLst/>
          </a:prstGeom>
        </p:spPr>
        <p:txBody>
          <a:bodyPr wrap="square">
            <a:spAutoFit/>
          </a:bodyPr>
          <a:lstStyle/>
          <a:p>
            <a:pPr>
              <a:lnSpc>
                <a:spcPct val="120000"/>
              </a:lnSpc>
            </a:pPr>
            <a:r>
              <a:rPr lang="en-US" b="1" dirty="0">
                <a:solidFill>
                  <a:srgbClr val="E6DA27"/>
                </a:solidFill>
                <a:effectLst>
                  <a:outerShdw blurRad="254000" dist="190500" dir="2700000" algn="tl" rotWithShape="0">
                    <a:srgbClr val="000000">
                      <a:alpha val="80000"/>
                    </a:srgbClr>
                  </a:outerShdw>
                </a:effectLst>
                <a:latin typeface="Arial"/>
                <a:cs typeface="Arial"/>
              </a:rPr>
              <a:t>KEEP AN EYE ON </a:t>
            </a:r>
            <a:r>
              <a:rPr lang="en-US" b="1" dirty="0" smtClean="0">
                <a:solidFill>
                  <a:srgbClr val="E6DA27"/>
                </a:solidFill>
                <a:effectLst>
                  <a:outerShdw blurRad="254000" dist="190500" dir="2700000" algn="tl" rotWithShape="0">
                    <a:srgbClr val="000000">
                      <a:alpha val="80000"/>
                    </a:srgbClr>
                  </a:outerShdw>
                </a:effectLst>
                <a:latin typeface="Arial"/>
                <a:cs typeface="Arial"/>
              </a:rPr>
              <a:t>DOMINANT </a:t>
            </a:r>
            <a:r>
              <a:rPr lang="en-US" b="1" dirty="0">
                <a:solidFill>
                  <a:srgbClr val="E6DA27"/>
                </a:solidFill>
                <a:effectLst>
                  <a:outerShdw blurRad="254000" dist="190500" dir="2700000" algn="tl" rotWithShape="0">
                    <a:srgbClr val="000000">
                      <a:alpha val="80000"/>
                    </a:srgbClr>
                  </a:outerShdw>
                </a:effectLst>
                <a:latin typeface="Arial"/>
                <a:cs typeface="Arial"/>
              </a:rPr>
              <a:t>BEHAVIOR</a:t>
            </a:r>
          </a:p>
          <a:p>
            <a:pPr>
              <a:lnSpc>
                <a:spcPct val="120000"/>
              </a:lnSpc>
            </a:pPr>
            <a:endParaRPr lang="en-US" sz="1500" b="1" dirty="0" smtClean="0">
              <a:solidFill>
                <a:srgbClr val="E6DA27"/>
              </a:solidFill>
              <a:effectLst>
                <a:outerShdw blurRad="254000" dist="190500" dir="2700000" algn="tl" rotWithShape="0">
                  <a:srgbClr val="000000">
                    <a:alpha val="80000"/>
                  </a:srgbClr>
                </a:outerShdw>
              </a:effectLst>
              <a:latin typeface="Arial"/>
            </a:endParaRPr>
          </a:p>
          <a:p>
            <a:pPr>
              <a:lnSpc>
                <a:spcPct val="120000"/>
              </a:lnSpc>
            </a:pPr>
            <a:r>
              <a:rPr lang="en-US" sz="1500" b="1" dirty="0" smtClean="0">
                <a:solidFill>
                  <a:schemeClr val="bg1"/>
                </a:solidFill>
                <a:effectLst>
                  <a:outerShdw blurRad="254000" dist="190500" dir="2700000" algn="tl" rotWithShape="0">
                    <a:srgbClr val="000000">
                      <a:alpha val="80000"/>
                    </a:srgbClr>
                  </a:outerShdw>
                </a:effectLst>
                <a:latin typeface="Arial"/>
              </a:rPr>
              <a:t>Extra note: If </a:t>
            </a:r>
            <a:r>
              <a:rPr lang="en-US" sz="1500" b="1" dirty="0">
                <a:solidFill>
                  <a:schemeClr val="bg1"/>
                </a:solidFill>
                <a:effectLst>
                  <a:outerShdw blurRad="254000" dist="190500" dir="2700000" algn="tl" rotWithShape="0">
                    <a:srgbClr val="000000">
                      <a:alpha val="80000"/>
                    </a:srgbClr>
                  </a:outerShdw>
                </a:effectLst>
                <a:latin typeface="Arial"/>
              </a:rPr>
              <a:t>someone acts in a pushy, authoritative, or overbearing way, it doesn’t necessarily mean they’re a threat; context </a:t>
            </a:r>
            <a:r>
              <a:rPr lang="en-US" sz="1500" b="1" dirty="0" smtClean="0">
                <a:solidFill>
                  <a:schemeClr val="bg1"/>
                </a:solidFill>
                <a:effectLst>
                  <a:outerShdw blurRad="254000" dist="190500" dir="2700000" algn="tl" rotWithShape="0">
                    <a:srgbClr val="000000">
                      <a:alpha val="80000"/>
                    </a:srgbClr>
                  </a:outerShdw>
                </a:effectLst>
                <a:latin typeface="Arial"/>
              </a:rPr>
              <a:t>matters e.g. </a:t>
            </a:r>
            <a:r>
              <a:rPr lang="en-US" sz="1500" b="1" dirty="0">
                <a:solidFill>
                  <a:schemeClr val="bg1"/>
                </a:solidFill>
                <a:effectLst>
                  <a:outerShdw blurRad="254000" dist="190500" dir="2700000" algn="tl" rotWithShape="0">
                    <a:srgbClr val="000000">
                      <a:alpha val="80000"/>
                    </a:srgbClr>
                  </a:outerShdw>
                </a:effectLst>
                <a:latin typeface="Arial"/>
              </a:rPr>
              <a:t>boss to act dominant in relation to their </a:t>
            </a:r>
            <a:r>
              <a:rPr lang="en-US" sz="1500" b="1" dirty="0" smtClean="0">
                <a:solidFill>
                  <a:schemeClr val="bg1"/>
                </a:solidFill>
                <a:effectLst>
                  <a:outerShdw blurRad="254000" dist="190500" dir="2700000" algn="tl" rotWithShape="0">
                    <a:srgbClr val="000000">
                      <a:alpha val="80000"/>
                    </a:srgbClr>
                  </a:outerShdw>
                </a:effectLst>
                <a:latin typeface="Arial"/>
              </a:rPr>
              <a:t>employees</a:t>
            </a:r>
            <a:endParaRPr lang="en-US" sz="1500" b="1" dirty="0">
              <a:solidFill>
                <a:schemeClr val="bg1"/>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24243679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Comfortable/Uncomfortable </a:t>
            </a:r>
            <a:r>
              <a:rPr lang="en-US" dirty="0" err="1" smtClean="0">
                <a:solidFill>
                  <a:srgbClr val="EBDE32"/>
                </a:solidFill>
                <a:effectLst>
                  <a:outerShdw blurRad="288925" dist="127000" dir="2700000" algn="tl" rotWithShape="0">
                    <a:prstClr val="black">
                      <a:alpha val="90000"/>
                    </a:prstClr>
                  </a:outerShdw>
                </a:effectLst>
                <a:latin typeface="Impact"/>
                <a:cs typeface="Impact"/>
              </a:rPr>
              <a:t>Behaviour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4167328" y="1808810"/>
            <a:ext cx="4533821" cy="2742290"/>
          </a:xfrm>
          <a:prstGeom prst="rect">
            <a:avLst/>
          </a:prstGeom>
        </p:spPr>
        <p:txBody>
          <a:bodyPr wrap="square">
            <a:spAutoFit/>
          </a:bodyPr>
          <a:lstStyle/>
          <a:p>
            <a:pPr>
              <a:lnSpc>
                <a:spcPct val="120000"/>
              </a:lnSpc>
            </a:pPr>
            <a:r>
              <a:rPr lang="en-US" b="1" dirty="0">
                <a:solidFill>
                  <a:srgbClr val="E6DA27"/>
                </a:solidFill>
                <a:effectLst>
                  <a:outerShdw blurRad="254000" dist="190500" dir="2700000" algn="tl" rotWithShape="0">
                    <a:srgbClr val="000000">
                      <a:alpha val="80000"/>
                    </a:srgbClr>
                  </a:outerShdw>
                </a:effectLst>
                <a:latin typeface="Arial"/>
                <a:cs typeface="Arial"/>
              </a:rPr>
              <a:t>Most </a:t>
            </a:r>
            <a:r>
              <a:rPr lang="en-US" b="1" dirty="0" smtClean="0">
                <a:solidFill>
                  <a:srgbClr val="E6DA27"/>
                </a:solidFill>
                <a:effectLst>
                  <a:outerShdw blurRad="254000" dist="190500" dir="2700000" algn="tl" rotWithShape="0">
                    <a:srgbClr val="000000">
                      <a:alpha val="80000"/>
                    </a:srgbClr>
                  </a:outerShdw>
                </a:effectLst>
                <a:latin typeface="Arial"/>
                <a:cs typeface="Arial"/>
              </a:rPr>
              <a:t>people: </a:t>
            </a:r>
            <a:r>
              <a:rPr lang="en-US" b="1" dirty="0" err="1" smtClean="0">
                <a:solidFill>
                  <a:srgbClr val="E6DA27"/>
                </a:solidFill>
                <a:effectLst>
                  <a:outerShdw blurRad="254000" dist="190500" dir="2700000" algn="tl" rotWithShape="0">
                    <a:srgbClr val="000000">
                      <a:alpha val="80000"/>
                    </a:srgbClr>
                  </a:outerShdw>
                </a:effectLst>
                <a:latin typeface="Arial"/>
                <a:cs typeface="Arial"/>
              </a:rPr>
              <a:t>Comforable</a:t>
            </a:r>
            <a:endParaRPr lang="en-US" b="1" dirty="0">
              <a:solidFill>
                <a:srgbClr val="E6DA27"/>
              </a:solidFill>
              <a:effectLst>
                <a:outerShdw blurRad="254000" dist="190500" dir="2700000" algn="tl" rotWithShape="0">
                  <a:srgbClr val="000000">
                    <a:alpha val="80000"/>
                  </a:srgbClr>
                </a:outerShdw>
              </a:effectLst>
              <a:latin typeface="Arial"/>
              <a:cs typeface="Arial"/>
            </a:endParaRPr>
          </a:p>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cs typeface="Arial"/>
              </a:rPr>
              <a:t>Anomaly:</a:t>
            </a:r>
            <a:r>
              <a:rPr lang="en-US" b="1" dirty="0">
                <a:solidFill>
                  <a:srgbClr val="E6DA27"/>
                </a:solidFill>
                <a:effectLst>
                  <a:outerShdw blurRad="254000" dist="190500" dir="2700000" algn="tl" rotWithShape="0">
                    <a:srgbClr val="000000">
                      <a:alpha val="80000"/>
                    </a:srgbClr>
                  </a:outerShdw>
                </a:effectLst>
                <a:latin typeface="Arial"/>
                <a:cs typeface="Arial"/>
              </a:rPr>
              <a:t> </a:t>
            </a:r>
            <a:r>
              <a:rPr lang="en-US" b="1" dirty="0" smtClean="0">
                <a:solidFill>
                  <a:srgbClr val="E6DA27"/>
                </a:solidFill>
                <a:effectLst>
                  <a:outerShdw blurRad="254000" dist="190500" dir="2700000" algn="tl" rotWithShape="0">
                    <a:srgbClr val="000000">
                      <a:alpha val="80000"/>
                    </a:srgbClr>
                  </a:outerShdw>
                </a:effectLst>
                <a:latin typeface="Arial"/>
                <a:cs typeface="Arial"/>
              </a:rPr>
              <a:t>Uncomfortable behavior</a:t>
            </a:r>
            <a:endParaRPr lang="en-US" b="1" dirty="0">
              <a:solidFill>
                <a:srgbClr val="E6DA27"/>
              </a:solidFill>
              <a:effectLst>
                <a:outerShdw blurRad="254000" dist="190500" dir="2700000" algn="tl" rotWithShape="0">
                  <a:srgbClr val="000000">
                    <a:alpha val="80000"/>
                  </a:srgbClr>
                </a:outerShdw>
              </a:effectLst>
              <a:latin typeface="Arial"/>
              <a:cs typeface="Arial"/>
            </a:endParaRPr>
          </a:p>
          <a:p>
            <a:pPr>
              <a:lnSpc>
                <a:spcPct val="120000"/>
              </a:lnSpc>
            </a:pPr>
            <a:r>
              <a:rPr lang="en-US" b="1" dirty="0" err="1" smtClean="0">
                <a:solidFill>
                  <a:srgbClr val="FFFFFF"/>
                </a:solidFill>
                <a:effectLst>
                  <a:outerShdw blurRad="254000" dist="190500" dir="2700000" algn="tl" rotWithShape="0">
                    <a:srgbClr val="000000">
                      <a:alpha val="80000"/>
                    </a:srgbClr>
                  </a:outerShdw>
                </a:effectLst>
                <a:latin typeface="Arial"/>
                <a:cs typeface="Arial"/>
              </a:rPr>
              <a:t>Eg</a:t>
            </a:r>
            <a:r>
              <a:rPr lang="en-US" b="1" dirty="0">
                <a:solidFill>
                  <a:srgbClr val="FFFFFF"/>
                </a:solidFill>
                <a:effectLst>
                  <a:outerShdw blurRad="254000" dist="190500" dir="2700000" algn="tl" rotWithShape="0">
                    <a:srgbClr val="000000">
                      <a:alpha val="80000"/>
                    </a:srgbClr>
                  </a:outerShdw>
                </a:effectLst>
                <a:latin typeface="Arial"/>
                <a:cs typeface="Arial"/>
              </a:rPr>
              <a:t> </a:t>
            </a:r>
            <a:r>
              <a:rPr lang="en-US" b="1" dirty="0" smtClean="0">
                <a:solidFill>
                  <a:srgbClr val="FFFFFF"/>
                </a:solidFill>
                <a:effectLst>
                  <a:outerShdw blurRad="254000" dist="190500" dir="2700000" algn="tl" rotWithShape="0">
                    <a:srgbClr val="000000">
                      <a:alpha val="80000"/>
                    </a:srgbClr>
                  </a:outerShdw>
                </a:effectLst>
                <a:latin typeface="Arial"/>
                <a:cs typeface="Arial"/>
              </a:rPr>
              <a:t>This </a:t>
            </a:r>
            <a:r>
              <a:rPr lang="en-US" b="1" dirty="0">
                <a:solidFill>
                  <a:srgbClr val="FFFFFF"/>
                </a:solidFill>
                <a:effectLst>
                  <a:outerShdw blurRad="254000" dist="190500" dir="2700000" algn="tl" rotWithShape="0">
                    <a:srgbClr val="000000">
                      <a:alpha val="80000"/>
                    </a:srgbClr>
                  </a:outerShdw>
                </a:effectLst>
                <a:latin typeface="Arial"/>
                <a:cs typeface="Arial"/>
              </a:rPr>
              <a:t>is when a person looks over their shoulder to see what’s behind them or generally scans their surroundings. People who are comfortable generally don’t do this because they don’t feel any </a:t>
            </a:r>
            <a:r>
              <a:rPr lang="en-US" b="1" dirty="0" smtClean="0">
                <a:solidFill>
                  <a:srgbClr val="FFFFFF"/>
                </a:solidFill>
                <a:effectLst>
                  <a:outerShdw blurRad="254000" dist="190500" dir="2700000" algn="tl" rotWithShape="0">
                    <a:srgbClr val="000000">
                      <a:alpha val="80000"/>
                    </a:srgbClr>
                  </a:outerShdw>
                </a:effectLst>
                <a:latin typeface="Arial"/>
                <a:cs typeface="Arial"/>
              </a:rPr>
              <a:t>threat</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7906" y="2037248"/>
            <a:ext cx="2880215" cy="2294089"/>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5" name="Rectangle 4"/>
          <p:cNvSpPr/>
          <p:nvPr/>
        </p:nvSpPr>
        <p:spPr>
          <a:xfrm>
            <a:off x="771272" y="4551100"/>
            <a:ext cx="7772400" cy="1802032"/>
          </a:xfrm>
          <a:prstGeom prst="rect">
            <a:avLst/>
          </a:prstGeom>
        </p:spPr>
        <p:txBody>
          <a:bodyPr wrap="square">
            <a:spAutoFit/>
          </a:bodyPr>
          <a:lstStyle/>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cs typeface="Arial"/>
              </a:rPr>
              <a:t>KEEP AN EYE ON UNCOMFORTABLE BEHAVIOR</a:t>
            </a:r>
          </a:p>
          <a:p>
            <a:pPr>
              <a:lnSpc>
                <a:spcPct val="120000"/>
              </a:lnSpc>
            </a:pPr>
            <a:endParaRPr lang="en-US" sz="1500" b="1" dirty="0" smtClean="0">
              <a:solidFill>
                <a:srgbClr val="FFFFFF"/>
              </a:solidFill>
              <a:effectLst>
                <a:outerShdw blurRad="254000" dist="190500" dir="2700000" algn="tl" rotWithShape="0">
                  <a:srgbClr val="000000">
                    <a:alpha val="80000"/>
                  </a:srgbClr>
                </a:outerShdw>
              </a:effectLst>
              <a:latin typeface="Arial"/>
              <a:cs typeface="Arial"/>
            </a:endParaRPr>
          </a:p>
          <a:p>
            <a:pPr>
              <a:lnSpc>
                <a:spcPct val="120000"/>
              </a:lnSpc>
            </a:pPr>
            <a:r>
              <a:rPr lang="en-US" sz="1500" b="1" dirty="0" smtClean="0">
                <a:solidFill>
                  <a:srgbClr val="FFFFFF"/>
                </a:solidFill>
                <a:effectLst>
                  <a:outerShdw blurRad="254000" dist="190500" dir="2700000" algn="tl" rotWithShape="0">
                    <a:srgbClr val="000000">
                      <a:alpha val="80000"/>
                    </a:srgbClr>
                  </a:outerShdw>
                </a:effectLst>
                <a:latin typeface="Arial"/>
                <a:cs typeface="Arial"/>
              </a:rPr>
              <a:t>Extra note: Someone </a:t>
            </a:r>
            <a:r>
              <a:rPr lang="en-US" sz="1500" b="1" dirty="0">
                <a:solidFill>
                  <a:srgbClr val="FFFFFF"/>
                </a:solidFill>
                <a:effectLst>
                  <a:outerShdw blurRad="254000" dist="190500" dir="2700000" algn="tl" rotWithShape="0">
                    <a:srgbClr val="000000">
                      <a:alpha val="80000"/>
                    </a:srgbClr>
                  </a:outerShdw>
                </a:effectLst>
                <a:latin typeface="Arial"/>
                <a:cs typeface="Arial"/>
              </a:rPr>
              <a:t>acting comfortable when everyone else is uncomfortable would be an anomaly. </a:t>
            </a:r>
            <a:r>
              <a:rPr lang="en-US" sz="1500" b="1" dirty="0" err="1">
                <a:solidFill>
                  <a:srgbClr val="FFFFFF"/>
                </a:solidFill>
                <a:effectLst>
                  <a:outerShdw blurRad="254000" dist="190500" dir="2700000" algn="tl" rotWithShape="0">
                    <a:srgbClr val="000000">
                      <a:alpha val="80000"/>
                    </a:srgbClr>
                  </a:outerShdw>
                </a:effectLst>
                <a:latin typeface="Arial"/>
                <a:cs typeface="Arial"/>
              </a:rPr>
              <a:t>Eg</a:t>
            </a:r>
            <a:r>
              <a:rPr lang="en-US" sz="1500" b="1" dirty="0">
                <a:solidFill>
                  <a:srgbClr val="FFFFFF"/>
                </a:solidFill>
                <a:effectLst>
                  <a:outerShdw blurRad="254000" dist="190500" dir="2700000" algn="tl" rotWithShape="0">
                    <a:srgbClr val="000000">
                      <a:alpha val="80000"/>
                    </a:srgbClr>
                  </a:outerShdw>
                </a:effectLst>
                <a:latin typeface="Arial"/>
                <a:cs typeface="Arial"/>
              </a:rPr>
              <a:t> Boston Marathon bombers was that they noticed in surveillance footage that the men looked relatively calm (</a:t>
            </a:r>
            <a:r>
              <a:rPr lang="en-US" sz="1500" b="1" dirty="0" err="1">
                <a:solidFill>
                  <a:srgbClr val="FFFFFF"/>
                </a:solidFill>
                <a:effectLst>
                  <a:outerShdw blurRad="254000" dist="190500" dir="2700000" algn="tl" rotWithShape="0">
                    <a:srgbClr val="000000">
                      <a:alpha val="80000"/>
                    </a:srgbClr>
                  </a:outerShdw>
                </a:effectLst>
                <a:latin typeface="Arial"/>
                <a:cs typeface="Arial"/>
              </a:rPr>
              <a:t>cos</a:t>
            </a:r>
            <a:r>
              <a:rPr lang="en-US" sz="1500" b="1" dirty="0">
                <a:solidFill>
                  <a:srgbClr val="FFFFFF"/>
                </a:solidFill>
                <a:effectLst>
                  <a:outerShdw blurRad="254000" dist="190500" dir="2700000" algn="tl" rotWithShape="0">
                    <a:srgbClr val="000000">
                      <a:alpha val="80000"/>
                    </a:srgbClr>
                  </a:outerShdw>
                </a:effectLst>
                <a:latin typeface="Arial"/>
                <a:cs typeface="Arial"/>
              </a:rPr>
              <a:t> they knew it) while everyone else was running around in a panic</a:t>
            </a:r>
          </a:p>
        </p:txBody>
      </p:sp>
    </p:spTree>
    <p:extLst>
      <p:ext uri="{BB962C8B-B14F-4D97-AF65-F5344CB8AC3E}">
        <p14:creationId xmlns:p14="http://schemas.microsoft.com/office/powerpoint/2010/main" val="31746308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Interested/ Uninterested </a:t>
            </a:r>
            <a:r>
              <a:rPr lang="en-US" dirty="0" err="1" smtClean="0">
                <a:solidFill>
                  <a:srgbClr val="EBDE32"/>
                </a:solidFill>
                <a:effectLst>
                  <a:outerShdw blurRad="288925" dist="127000" dir="2700000" algn="tl" rotWithShape="0">
                    <a:prstClr val="black">
                      <a:alpha val="90000"/>
                    </a:prstClr>
                  </a:outerShdw>
                </a:effectLst>
                <a:latin typeface="Impact"/>
                <a:cs typeface="Impact"/>
              </a:rPr>
              <a:t>Behaviour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848904" y="4239834"/>
            <a:ext cx="7609296" cy="2409891"/>
          </a:xfrm>
          <a:prstGeom prst="rect">
            <a:avLst/>
          </a:prstGeom>
        </p:spPr>
        <p:txBody>
          <a:bodyPr wrap="square">
            <a:spAutoFit/>
          </a:bodyPr>
          <a:lstStyle/>
          <a:p>
            <a:pPr>
              <a:lnSpc>
                <a:spcPct val="120000"/>
              </a:lnSpc>
            </a:pPr>
            <a:r>
              <a:rPr lang="en-US" b="1" dirty="0">
                <a:solidFill>
                  <a:srgbClr val="E6DA27"/>
                </a:solidFill>
                <a:effectLst>
                  <a:outerShdw blurRad="254000" dist="12700" dir="2700000" algn="tl" rotWithShape="0">
                    <a:srgbClr val="000000">
                      <a:alpha val="80000"/>
                    </a:srgbClr>
                  </a:outerShdw>
                </a:effectLst>
                <a:latin typeface="Arial"/>
              </a:rPr>
              <a:t>Most </a:t>
            </a:r>
            <a:r>
              <a:rPr lang="en-US" b="1" dirty="0" smtClean="0">
                <a:solidFill>
                  <a:srgbClr val="E6DA27"/>
                </a:solidFill>
                <a:effectLst>
                  <a:outerShdw blurRad="254000" dist="12700" dir="2700000" algn="tl" rotWithShape="0">
                    <a:srgbClr val="000000">
                      <a:alpha val="80000"/>
                    </a:srgbClr>
                  </a:outerShdw>
                </a:effectLst>
                <a:latin typeface="Arial"/>
              </a:rPr>
              <a:t>people: Uninterested</a:t>
            </a:r>
          </a:p>
          <a:p>
            <a:pPr>
              <a:lnSpc>
                <a:spcPct val="120000"/>
              </a:lnSpc>
            </a:pPr>
            <a:r>
              <a:rPr lang="en-US" b="1" dirty="0">
                <a:solidFill>
                  <a:srgbClr val="FFFFFF"/>
                </a:solidFill>
                <a:effectLst>
                  <a:outerShdw blurRad="254000" dist="12700" dir="2700000" algn="tl" rotWithShape="0">
                    <a:srgbClr val="000000">
                      <a:alpha val="80000"/>
                    </a:srgbClr>
                  </a:outerShdw>
                </a:effectLst>
                <a:latin typeface="Arial"/>
              </a:rPr>
              <a:t>(</a:t>
            </a:r>
            <a:r>
              <a:rPr lang="en-US" b="1" dirty="0" smtClean="0">
                <a:solidFill>
                  <a:srgbClr val="FFFFFF"/>
                </a:solidFill>
                <a:effectLst>
                  <a:outerShdw blurRad="254000" dist="12700" dir="2700000" algn="tl" rotWithShape="0">
                    <a:srgbClr val="000000">
                      <a:alpha val="80000"/>
                    </a:srgbClr>
                  </a:outerShdw>
                </a:effectLst>
                <a:latin typeface="Arial"/>
              </a:rPr>
              <a:t>not </a:t>
            </a:r>
            <a:r>
              <a:rPr lang="en-US" b="1" dirty="0">
                <a:solidFill>
                  <a:srgbClr val="FFFFFF"/>
                </a:solidFill>
                <a:effectLst>
                  <a:outerShdw blurRad="254000" dist="12700" dir="2700000" algn="tl" rotWithShape="0">
                    <a:srgbClr val="000000">
                      <a:alpha val="80000"/>
                    </a:srgbClr>
                  </a:outerShdw>
                </a:effectLst>
                <a:latin typeface="Arial"/>
              </a:rPr>
              <a:t>paying attention to their </a:t>
            </a:r>
            <a:r>
              <a:rPr lang="en-US" b="1" dirty="0" smtClean="0">
                <a:solidFill>
                  <a:srgbClr val="FFFFFF"/>
                </a:solidFill>
                <a:effectLst>
                  <a:outerShdw blurRad="254000" dist="12700" dir="2700000" algn="tl" rotWithShape="0">
                    <a:srgbClr val="000000">
                      <a:alpha val="80000"/>
                    </a:srgbClr>
                  </a:outerShdw>
                </a:effectLst>
                <a:latin typeface="Arial"/>
              </a:rPr>
              <a:t>environment, caught </a:t>
            </a:r>
            <a:r>
              <a:rPr lang="en-US" b="1" dirty="0">
                <a:solidFill>
                  <a:srgbClr val="FFFFFF"/>
                </a:solidFill>
                <a:effectLst>
                  <a:outerShdw blurRad="254000" dist="12700" dir="2700000" algn="tl" rotWithShape="0">
                    <a:srgbClr val="000000">
                      <a:alpha val="80000"/>
                    </a:srgbClr>
                  </a:outerShdw>
                </a:effectLst>
                <a:latin typeface="Arial"/>
              </a:rPr>
              <a:t>up in their own </a:t>
            </a:r>
            <a:r>
              <a:rPr lang="en-US" b="1" dirty="0" smtClean="0">
                <a:solidFill>
                  <a:srgbClr val="FFFFFF"/>
                </a:solidFill>
                <a:effectLst>
                  <a:outerShdw blurRad="254000" dist="12700" dir="2700000" algn="tl" rotWithShape="0">
                    <a:srgbClr val="000000">
                      <a:alpha val="80000"/>
                    </a:srgbClr>
                  </a:outerShdw>
                </a:effectLst>
                <a:latin typeface="Arial"/>
              </a:rPr>
              <a:t>thoughts) </a:t>
            </a:r>
            <a:endParaRPr lang="en-US" b="1" dirty="0">
              <a:solidFill>
                <a:srgbClr val="FFFFFF"/>
              </a:solidFill>
              <a:effectLst>
                <a:outerShdw blurRad="254000" dist="12700" dir="2700000" algn="tl" rotWithShape="0">
                  <a:srgbClr val="000000">
                    <a:alpha val="80000"/>
                  </a:srgbClr>
                </a:outerShdw>
              </a:effectLst>
              <a:latin typeface="Arial"/>
            </a:endParaRPr>
          </a:p>
          <a:p>
            <a:pPr>
              <a:lnSpc>
                <a:spcPct val="120000"/>
              </a:lnSpc>
            </a:pPr>
            <a:r>
              <a:rPr lang="en-US" b="1" dirty="0" smtClean="0">
                <a:solidFill>
                  <a:srgbClr val="E6DA27"/>
                </a:solidFill>
                <a:effectLst>
                  <a:outerShdw blurRad="254000" dist="12700" dir="2700000" algn="tl" rotWithShape="0">
                    <a:srgbClr val="000000">
                      <a:alpha val="80000"/>
                    </a:srgbClr>
                  </a:outerShdw>
                </a:effectLst>
                <a:latin typeface="Arial"/>
              </a:rPr>
              <a:t>Anomaly: Interested Behavior </a:t>
            </a:r>
            <a:r>
              <a:rPr lang="en-US" b="1" dirty="0" smtClean="0">
                <a:solidFill>
                  <a:srgbClr val="FFFFFF"/>
                </a:solidFill>
                <a:effectLst>
                  <a:outerShdw blurRad="254000" dist="12700" dir="2700000" algn="tl" rotWithShape="0">
                    <a:srgbClr val="000000">
                      <a:alpha val="80000"/>
                    </a:srgbClr>
                  </a:outerShdw>
                </a:effectLst>
                <a:latin typeface="Arial"/>
              </a:rPr>
              <a:t>(individuals </a:t>
            </a:r>
            <a:r>
              <a:rPr lang="en-US" b="1" dirty="0">
                <a:solidFill>
                  <a:srgbClr val="FFFFFF"/>
                </a:solidFill>
                <a:effectLst>
                  <a:outerShdw blurRad="254000" dist="12700" dir="2700000" algn="tl" rotWithShape="0">
                    <a:srgbClr val="000000">
                      <a:alpha val="80000"/>
                    </a:srgbClr>
                  </a:outerShdw>
                </a:effectLst>
                <a:latin typeface="Arial"/>
              </a:rPr>
              <a:t>who are showing interest in a particular person or </a:t>
            </a:r>
            <a:r>
              <a:rPr lang="en-US" b="1" dirty="0" smtClean="0">
                <a:solidFill>
                  <a:srgbClr val="FFFFFF"/>
                </a:solidFill>
                <a:effectLst>
                  <a:outerShdw blurRad="254000" dist="12700" dir="2700000" algn="tl" rotWithShape="0">
                    <a:srgbClr val="000000">
                      <a:alpha val="80000"/>
                    </a:srgbClr>
                  </a:outerShdw>
                </a:effectLst>
                <a:latin typeface="Arial"/>
              </a:rPr>
              <a:t>object)</a:t>
            </a:r>
            <a:endParaRPr lang="en-US" b="1" dirty="0" smtClean="0">
              <a:solidFill>
                <a:srgbClr val="E6DA27"/>
              </a:solidFill>
              <a:effectLst>
                <a:outerShdw blurRad="254000" dist="12700" dir="2700000" algn="tl" rotWithShape="0">
                  <a:srgbClr val="000000">
                    <a:alpha val="80000"/>
                  </a:srgbClr>
                </a:outerShdw>
              </a:effectLst>
              <a:latin typeface="Arial"/>
            </a:endParaRPr>
          </a:p>
          <a:p>
            <a:pPr>
              <a:lnSpc>
                <a:spcPct val="120000"/>
              </a:lnSpc>
            </a:pPr>
            <a:r>
              <a:rPr lang="en-US" b="1" dirty="0">
                <a:solidFill>
                  <a:srgbClr val="E6DA27"/>
                </a:solidFill>
                <a:effectLst>
                  <a:outerShdw blurRad="254000" dist="190500" dir="2700000" algn="tl" rotWithShape="0">
                    <a:srgbClr val="000000">
                      <a:alpha val="80000"/>
                    </a:srgbClr>
                  </a:outerShdw>
                </a:effectLst>
                <a:latin typeface="Arial"/>
                <a:cs typeface="Arial"/>
              </a:rPr>
              <a:t>KEEP AN EYE ON </a:t>
            </a:r>
            <a:r>
              <a:rPr lang="en-US" b="1" dirty="0" smtClean="0">
                <a:solidFill>
                  <a:srgbClr val="E6DA27"/>
                </a:solidFill>
                <a:effectLst>
                  <a:outerShdw blurRad="254000" dist="190500" dir="2700000" algn="tl" rotWithShape="0">
                    <a:srgbClr val="000000">
                      <a:alpha val="80000"/>
                    </a:srgbClr>
                  </a:outerShdw>
                </a:effectLst>
                <a:latin typeface="Arial"/>
                <a:cs typeface="Arial"/>
              </a:rPr>
              <a:t>INTERESTED </a:t>
            </a:r>
            <a:r>
              <a:rPr lang="en-US" b="1" dirty="0">
                <a:solidFill>
                  <a:srgbClr val="E6DA27"/>
                </a:solidFill>
                <a:effectLst>
                  <a:outerShdw blurRad="254000" dist="190500" dir="2700000" algn="tl" rotWithShape="0">
                    <a:srgbClr val="000000">
                      <a:alpha val="80000"/>
                    </a:srgbClr>
                  </a:outerShdw>
                </a:effectLst>
                <a:latin typeface="Arial"/>
                <a:cs typeface="Arial"/>
              </a:rPr>
              <a:t>BEHAVIOR</a:t>
            </a:r>
          </a:p>
          <a:p>
            <a:pPr>
              <a:lnSpc>
                <a:spcPct val="120000"/>
              </a:lnSpc>
            </a:pPr>
            <a:endParaRPr lang="en-US" b="1" dirty="0" smtClean="0">
              <a:solidFill>
                <a:srgbClr val="FFFFFF"/>
              </a:solidFill>
              <a:effectLst>
                <a:outerShdw blurRad="254000" dist="12700" dir="2700000" algn="tl" rotWithShape="0">
                  <a:srgbClr val="000000">
                    <a:alpha val="80000"/>
                  </a:srgbClr>
                </a:outerShdw>
              </a:effectLst>
              <a:latin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3810" y="1665719"/>
            <a:ext cx="3622008" cy="2410899"/>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0888665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Other Behavioral Threat Indicators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629355" y="1658612"/>
            <a:ext cx="7924801" cy="4404284"/>
          </a:xfrm>
          <a:prstGeom prst="rect">
            <a:avLst/>
          </a:prstGeom>
        </p:spPr>
        <p:txBody>
          <a:bodyPr wrap="square">
            <a:spAutoFit/>
          </a:bodyPr>
          <a:lstStyle/>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Shifty hands</a:t>
            </a: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Ensure person </a:t>
            </a:r>
            <a:r>
              <a:rPr lang="en-US" b="1" dirty="0">
                <a:solidFill>
                  <a:srgbClr val="FFFFFF"/>
                </a:solidFill>
                <a:effectLst>
                  <a:outerShdw blurRad="254000" dist="190500" dir="2700000" algn="tl" rotWithShape="0">
                    <a:srgbClr val="000000">
                      <a:alpha val="80000"/>
                    </a:srgbClr>
                  </a:outerShdw>
                </a:effectLst>
                <a:latin typeface="Arial"/>
              </a:rPr>
              <a:t>is not holding a weapon and is not preparing to </a:t>
            </a:r>
            <a:r>
              <a:rPr lang="en-US" b="1" dirty="0" smtClean="0">
                <a:solidFill>
                  <a:srgbClr val="FFFFFF"/>
                </a:solidFill>
                <a:effectLst>
                  <a:outerShdw blurRad="254000" dist="190500" dir="2700000" algn="tl" rotWithShape="0">
                    <a:srgbClr val="000000">
                      <a:alpha val="80000"/>
                    </a:srgbClr>
                  </a:outerShdw>
                </a:effectLst>
                <a:latin typeface="Arial"/>
              </a:rPr>
              <a:t>strike</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Criminals </a:t>
            </a:r>
            <a:r>
              <a:rPr lang="en-US" b="1" dirty="0">
                <a:solidFill>
                  <a:srgbClr val="FFFFFF"/>
                </a:solidFill>
                <a:effectLst>
                  <a:outerShdw blurRad="254000" dist="190500" dir="2700000" algn="tl" rotWithShape="0">
                    <a:srgbClr val="000000">
                      <a:alpha val="80000"/>
                    </a:srgbClr>
                  </a:outerShdw>
                </a:effectLst>
                <a:latin typeface="Arial"/>
              </a:rPr>
              <a:t>often touch or pat that area on the body where that object is concealed, as if to ensure the object has not been lost or is still hidden from </a:t>
            </a:r>
            <a:r>
              <a:rPr lang="en-US" b="1" dirty="0" smtClean="0">
                <a:solidFill>
                  <a:srgbClr val="FFFFFF"/>
                </a:solidFill>
                <a:effectLst>
                  <a:outerShdw blurRad="254000" dist="190500" dir="2700000" algn="tl" rotWithShape="0">
                    <a:srgbClr val="000000">
                      <a:alpha val="80000"/>
                    </a:srgbClr>
                  </a:outerShdw>
                </a:effectLst>
                <a:latin typeface="Arial"/>
              </a:rPr>
              <a:t>view</a:t>
            </a:r>
          </a:p>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Acting Natural</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People </a:t>
            </a:r>
            <a:r>
              <a:rPr lang="en-US" b="1" dirty="0">
                <a:solidFill>
                  <a:srgbClr val="FFFFFF"/>
                </a:solidFill>
                <a:effectLst>
                  <a:outerShdw blurRad="254000" dist="190500" dir="2700000" algn="tl" rotWithShape="0">
                    <a:srgbClr val="000000">
                      <a:alpha val="80000"/>
                    </a:srgbClr>
                  </a:outerShdw>
                </a:effectLst>
                <a:latin typeface="Arial"/>
              </a:rPr>
              <a:t>“acting natural” will appear distracted and over- or under-exaggerate their </a:t>
            </a:r>
            <a:r>
              <a:rPr lang="en-US" b="1" dirty="0" smtClean="0">
                <a:solidFill>
                  <a:srgbClr val="FFFFFF"/>
                </a:solidFill>
                <a:effectLst>
                  <a:outerShdw blurRad="254000" dist="190500" dir="2700000" algn="tl" rotWithShape="0">
                    <a:srgbClr val="000000">
                      <a:alpha val="80000"/>
                    </a:srgbClr>
                  </a:outerShdw>
                </a:effectLst>
                <a:latin typeface="Arial"/>
              </a:rPr>
              <a:t>movements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E.g. Insurgents </a:t>
            </a:r>
            <a:r>
              <a:rPr lang="en-US" b="1" dirty="0">
                <a:solidFill>
                  <a:srgbClr val="FFFFFF"/>
                </a:solidFill>
                <a:effectLst>
                  <a:outerShdw blurRad="254000" dist="190500" dir="2700000" algn="tl" rotWithShape="0">
                    <a:srgbClr val="000000">
                      <a:alpha val="80000"/>
                    </a:srgbClr>
                  </a:outerShdw>
                </a:effectLst>
                <a:latin typeface="Arial"/>
              </a:rPr>
              <a:t>in Afghanistan will often try to act like farmers, when they’re in fact attempting to collect information on U.S. military patrols. Marine Combat Profilers are trained to look for these “farmers” who appear to be trying too hard.</a:t>
            </a: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917946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p:txBody>
          <a:bodyPr>
            <a:noAutofit/>
          </a:bodyPr>
          <a:lstStyle/>
          <a:p>
            <a:pPr marL="0" indent="0" eaLnBrk="1" hangingPunct="1">
              <a:lnSpc>
                <a:spcPct val="120000"/>
              </a:lnSpc>
              <a:buNone/>
            </a:pPr>
            <a:r>
              <a:rPr lang="en-US" sz="2000" b="1" dirty="0" smtClean="0">
                <a:solidFill>
                  <a:schemeClr val="bg1"/>
                </a:solidFill>
                <a:effectLst>
                  <a:outerShdw blurRad="254000" dist="190500" dir="2700000" algn="tl" rotWithShape="0">
                    <a:srgbClr val="000000">
                      <a:alpha val="80000"/>
                    </a:srgbClr>
                  </a:outerShdw>
                </a:effectLst>
                <a:cs typeface="Arial"/>
              </a:rPr>
              <a:t>2. Defense against an attack</a:t>
            </a:r>
          </a:p>
          <a:p>
            <a:pPr marL="990600" lvl="1" indent="-519113" eaLnBrk="1" hangingPunct="1">
              <a:lnSpc>
                <a:spcPct val="120000"/>
              </a:lnSpc>
              <a:buClr>
                <a:schemeClr val="tx1"/>
              </a:buClr>
              <a:buFont typeface="Arial"/>
              <a:buChar char="•"/>
            </a:pPr>
            <a:r>
              <a:rPr lang="en-US" sz="1800" b="1" dirty="0" smtClean="0">
                <a:solidFill>
                  <a:schemeClr val="bg1"/>
                </a:solidFill>
                <a:effectLst>
                  <a:outerShdw blurRad="254000" dist="190500" dir="2700000" algn="tl" rotWithShape="0">
                    <a:srgbClr val="000000">
                      <a:alpha val="80000"/>
                    </a:srgbClr>
                  </a:outerShdw>
                </a:effectLst>
                <a:cs typeface="Arial"/>
              </a:rPr>
              <a:t>Someone is attacking you to rob you or they just enjoy fighting</a:t>
            </a:r>
          </a:p>
          <a:p>
            <a:pPr marL="990600" lvl="1" indent="-519113" eaLnBrk="1" hangingPunct="1">
              <a:lnSpc>
                <a:spcPct val="120000"/>
              </a:lnSpc>
              <a:buClr>
                <a:schemeClr val="tx1"/>
              </a:buClr>
              <a:buFont typeface="Arial"/>
              <a:buChar char="•"/>
            </a:pPr>
            <a:r>
              <a:rPr lang="en-US" sz="1800" b="1" dirty="0" smtClean="0">
                <a:solidFill>
                  <a:schemeClr val="bg1"/>
                </a:solidFill>
                <a:effectLst>
                  <a:outerShdw blurRad="254000" dist="190500" dir="2700000" algn="tl" rotWithShape="0">
                    <a:srgbClr val="000000">
                      <a:alpha val="80000"/>
                    </a:srgbClr>
                  </a:outerShdw>
                </a:effectLst>
                <a:cs typeface="Arial"/>
              </a:rPr>
              <a:t>Techniques must be powerful and effective</a:t>
            </a:r>
          </a:p>
          <a:p>
            <a:pPr marL="1371600" lvl="2" indent="-461963" eaLnBrk="1" hangingPunct="1">
              <a:lnSpc>
                <a:spcPct val="120000"/>
              </a:lnSpc>
              <a:buClr>
                <a:schemeClr val="tx1"/>
              </a:buClr>
            </a:pPr>
            <a:r>
              <a:rPr lang="en-US" sz="1800" b="1" dirty="0" smtClean="0">
                <a:solidFill>
                  <a:schemeClr val="bg1"/>
                </a:solidFill>
                <a:effectLst>
                  <a:outerShdw blurRad="254000" dist="190500" dir="2700000" algn="tl" rotWithShape="0">
                    <a:srgbClr val="000000">
                      <a:alpha val="80000"/>
                    </a:srgbClr>
                  </a:outerShdw>
                </a:effectLst>
                <a:cs typeface="Arial"/>
              </a:rPr>
              <a:t>may cause serious injury or death</a:t>
            </a:r>
          </a:p>
          <a:p>
            <a:pPr marL="990600" lvl="1" indent="-519113" eaLnBrk="1" hangingPunct="1">
              <a:lnSpc>
                <a:spcPct val="120000"/>
              </a:lnSpc>
              <a:buClr>
                <a:schemeClr val="tx1"/>
              </a:buClr>
              <a:buFontTx/>
              <a:buChar char="•"/>
            </a:pPr>
            <a:endParaRPr lang="en-US" sz="1800" b="1" dirty="0" smtClean="0">
              <a:solidFill>
                <a:schemeClr val="bg1"/>
              </a:solidFill>
              <a:effectLst>
                <a:outerShdw blurRad="254000" dist="190500" dir="2700000" algn="tl" rotWithShape="0">
                  <a:srgbClr val="000000">
                    <a:alpha val="80000"/>
                  </a:srgbClr>
                </a:outerShdw>
              </a:effectLst>
              <a:cs typeface="Arial"/>
            </a:endParaRPr>
          </a:p>
          <a:p>
            <a:pPr marL="0" indent="0" eaLnBrk="1" hangingPunct="1">
              <a:lnSpc>
                <a:spcPct val="120000"/>
              </a:lnSpc>
              <a:buClr>
                <a:schemeClr val="tx1"/>
              </a:buClr>
              <a:buNone/>
            </a:pPr>
            <a:r>
              <a:rPr lang="en-US" sz="2000" b="1" dirty="0" smtClean="0">
                <a:solidFill>
                  <a:schemeClr val="bg1"/>
                </a:solidFill>
                <a:effectLst>
                  <a:outerShdw blurRad="254000" dist="190500" dir="2700000" algn="tl" rotWithShape="0">
                    <a:srgbClr val="000000">
                      <a:alpha val="80000"/>
                    </a:srgbClr>
                  </a:outerShdw>
                </a:effectLst>
                <a:cs typeface="Arial"/>
              </a:rPr>
              <a:t>3. Defense of Life</a:t>
            </a:r>
          </a:p>
          <a:p>
            <a:pPr marL="990600" lvl="1" indent="-519113" eaLnBrk="1" hangingPunct="1">
              <a:lnSpc>
                <a:spcPct val="120000"/>
              </a:lnSpc>
              <a:buClr>
                <a:schemeClr val="tx1"/>
              </a:buClr>
              <a:buFont typeface="Arial"/>
              <a:buChar char="•"/>
            </a:pPr>
            <a:r>
              <a:rPr lang="en-US" sz="1800" b="1" dirty="0" smtClean="0">
                <a:solidFill>
                  <a:schemeClr val="bg1"/>
                </a:solidFill>
                <a:effectLst>
                  <a:outerShdw blurRad="254000" dist="190500" dir="2700000" algn="tl" rotWithShape="0">
                    <a:srgbClr val="000000">
                      <a:alpha val="80000"/>
                    </a:srgbClr>
                  </a:outerShdw>
                </a:effectLst>
                <a:cs typeface="Arial"/>
              </a:rPr>
              <a:t>Someone is trying to seriously injure you or kill you – you are fighting for your life</a:t>
            </a:r>
          </a:p>
          <a:p>
            <a:pPr marL="990600" lvl="1" indent="-519113" eaLnBrk="1" hangingPunct="1">
              <a:lnSpc>
                <a:spcPct val="120000"/>
              </a:lnSpc>
              <a:buClr>
                <a:schemeClr val="tx1"/>
              </a:buClr>
              <a:buFont typeface="Arial"/>
              <a:buChar char="•"/>
            </a:pPr>
            <a:r>
              <a:rPr lang="en-US" sz="1800" b="1" dirty="0" smtClean="0">
                <a:solidFill>
                  <a:schemeClr val="bg1"/>
                </a:solidFill>
                <a:effectLst>
                  <a:outerShdw blurRad="254000" dist="190500" dir="2700000" algn="tl" rotWithShape="0">
                    <a:srgbClr val="000000">
                      <a:alpha val="80000"/>
                    </a:srgbClr>
                  </a:outerShdw>
                </a:effectLst>
                <a:cs typeface="Arial"/>
              </a:rPr>
              <a:t>Techniques are powerful, effective and possibly deadly with no moral, civil or legal consideration</a:t>
            </a:r>
          </a:p>
          <a:p>
            <a:pPr marL="990600" lvl="1" indent="-519113" eaLnBrk="1" hangingPunct="1">
              <a:lnSpc>
                <a:spcPct val="120000"/>
              </a:lnSpc>
              <a:buClr>
                <a:schemeClr val="tx1"/>
              </a:buClr>
              <a:buFont typeface="Arial"/>
              <a:buChar char="•"/>
            </a:pPr>
            <a:r>
              <a:rPr lang="en-US" sz="1800" b="1" dirty="0" smtClean="0">
                <a:solidFill>
                  <a:schemeClr val="bg1"/>
                </a:solidFill>
                <a:effectLst>
                  <a:outerShdw blurRad="254000" dist="190500" dir="2700000" algn="tl" rotWithShape="0">
                    <a:srgbClr val="000000">
                      <a:alpha val="80000"/>
                    </a:srgbClr>
                  </a:outerShdw>
                </a:effectLst>
                <a:cs typeface="Arial"/>
              </a:rPr>
              <a:t>To any witness, your actions were necessary to protect your life</a:t>
            </a:r>
            <a:endParaRPr lang="en-US" sz="1800" b="1" dirty="0">
              <a:solidFill>
                <a:schemeClr val="bg1"/>
              </a:solidFill>
              <a:effectLst>
                <a:outerShdw blurRad="254000" dist="190500" dir="2700000" algn="tl" rotWithShape="0">
                  <a:srgbClr val="000000">
                    <a:alpha val="80000"/>
                  </a:srgbClr>
                </a:outerShdw>
              </a:effectLst>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Self Defense Situations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3646905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Have a plan of action based on what you observe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685801" y="1943513"/>
            <a:ext cx="7772400" cy="3074689"/>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Ask yourself: “</a:t>
            </a:r>
            <a:r>
              <a:rPr lang="en-US" b="1" dirty="0">
                <a:solidFill>
                  <a:srgbClr val="E6DA27"/>
                </a:solidFill>
                <a:effectLst>
                  <a:outerShdw blurRad="254000" dist="190500" dir="2700000" algn="tl" rotWithShape="0">
                    <a:srgbClr val="000000">
                      <a:alpha val="80000"/>
                    </a:srgbClr>
                  </a:outerShdw>
                </a:effectLst>
                <a:latin typeface="Arial"/>
              </a:rPr>
              <a:t>What would I do if I saw an anomaly?</a:t>
            </a:r>
            <a:r>
              <a:rPr lang="en-US" b="1" dirty="0">
                <a:solidFill>
                  <a:srgbClr val="FFFFFF"/>
                </a:solidFill>
                <a:effectLst>
                  <a:outerShdw blurRad="254000" dist="190500" dir="2700000" algn="tl" rotWithShape="0">
                    <a:srgbClr val="000000">
                      <a:alpha val="80000"/>
                    </a:srgbClr>
                  </a:outerShdw>
                </a:effectLst>
                <a:latin typeface="Arial"/>
              </a:rPr>
              <a:t>” </a:t>
            </a:r>
          </a:p>
          <a:p>
            <a:pPr>
              <a:lnSpc>
                <a:spcPct val="120000"/>
              </a:lnSpc>
            </a:pPr>
            <a:endParaRPr lang="en-US" b="1" dirty="0" smtClean="0">
              <a:solidFill>
                <a:srgbClr val="FFFF00"/>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COME UP WITH AN ACTION PLAN</a:t>
            </a:r>
          </a:p>
          <a:p>
            <a:pPr>
              <a:lnSpc>
                <a:spcPct val="120000"/>
              </a:lnSpc>
            </a:pPr>
            <a:endParaRPr lang="en-US" b="1" dirty="0">
              <a:solidFill>
                <a:srgbClr val="E6DA27"/>
              </a:solidFill>
              <a:effectLst>
                <a:outerShdw blurRad="254000" dist="190500" dir="2700000" algn="tl" rotWithShape="0">
                  <a:srgbClr val="000000">
                    <a:alpha val="80000"/>
                  </a:srgbClr>
                </a:outerShdw>
              </a:effectLst>
              <a:latin typeface="Arial"/>
            </a:endParaRPr>
          </a:p>
          <a:p>
            <a:pPr>
              <a:lnSpc>
                <a:spcPct val="120000"/>
              </a:lnSpc>
            </a:pPr>
            <a:r>
              <a:rPr lang="en-US" b="1" dirty="0" err="1" smtClean="0">
                <a:solidFill>
                  <a:srgbClr val="FFFFFF"/>
                </a:solidFill>
                <a:effectLst>
                  <a:outerShdw blurRad="254000" dist="190500" dir="2700000" algn="tl" rotWithShape="0">
                    <a:srgbClr val="000000">
                      <a:alpha val="80000"/>
                    </a:srgbClr>
                  </a:outerShdw>
                </a:effectLst>
                <a:latin typeface="Arial"/>
              </a:rPr>
              <a:t>Eg</a:t>
            </a:r>
            <a:r>
              <a:rPr lang="en-US" b="1" dirty="0" smtClean="0">
                <a:solidFill>
                  <a:srgbClr val="FFFFFF"/>
                </a:solidFill>
                <a:effectLst>
                  <a:outerShdw blurRad="254000" dist="190500" dir="2700000" algn="tl" rotWithShape="0">
                    <a:srgbClr val="000000">
                      <a:alpha val="80000"/>
                    </a:srgbClr>
                  </a:outerShdw>
                </a:effectLst>
                <a:latin typeface="Arial"/>
              </a:rPr>
              <a:t> “</a:t>
            </a:r>
            <a:r>
              <a:rPr lang="en-US" b="1" dirty="0">
                <a:solidFill>
                  <a:srgbClr val="FFFFFF"/>
                </a:solidFill>
                <a:effectLst>
                  <a:outerShdw blurRad="254000" dist="190500" dir="2700000" algn="tl" rotWithShape="0">
                    <a:srgbClr val="000000">
                      <a:alpha val="80000"/>
                    </a:srgbClr>
                  </a:outerShdw>
                </a:effectLst>
                <a:latin typeface="Arial"/>
              </a:rPr>
              <a:t>guy comes in with a gun.” The best course of action in this scenario depends on a few things. And knowing what those few things are requires you to be </a:t>
            </a:r>
            <a:r>
              <a:rPr lang="en-US" b="1" dirty="0" err="1">
                <a:solidFill>
                  <a:srgbClr val="FFFFFF"/>
                </a:solidFill>
                <a:effectLst>
                  <a:outerShdw blurRad="254000" dist="190500" dir="2700000" algn="tl" rotWithShape="0">
                    <a:srgbClr val="000000">
                      <a:alpha val="80000"/>
                    </a:srgbClr>
                  </a:outerShdw>
                </a:effectLst>
                <a:latin typeface="Arial"/>
              </a:rPr>
              <a:t>situationally</a:t>
            </a:r>
            <a:r>
              <a:rPr lang="en-US" b="1" dirty="0">
                <a:solidFill>
                  <a:srgbClr val="FFFFFF"/>
                </a:solidFill>
                <a:effectLst>
                  <a:outerShdw blurRad="254000" dist="190500" dir="2700000" algn="tl" rotWithShape="0">
                    <a:srgbClr val="000000">
                      <a:alpha val="80000"/>
                    </a:srgbClr>
                  </a:outerShdw>
                </a:effectLst>
                <a:latin typeface="Arial"/>
              </a:rPr>
              <a:t> aware. If the robber came in from the front door and you’re near the rear exit, your best action would be to book it out the back door right away</a:t>
            </a:r>
            <a:r>
              <a:rPr lang="en-US" b="1" dirty="0" smtClean="0">
                <a:solidFill>
                  <a:srgbClr val="FFFFFF"/>
                </a:solidFill>
                <a:effectLst>
                  <a:outerShdw blurRad="254000" dist="190500" dir="2700000" algn="tl" rotWithShape="0">
                    <a:srgbClr val="000000">
                      <a:alpha val="80000"/>
                    </a:srgbClr>
                  </a:outerShdw>
                </a:effectLst>
                <a:latin typeface="Arial"/>
              </a:rPr>
              <a:t>.</a:t>
            </a: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917946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Situational Awareness as a Preventive Tactic</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1140069" y="2212594"/>
            <a:ext cx="6811550" cy="3331168"/>
          </a:xfrm>
          <a:prstGeom prst="rect">
            <a:avLst/>
          </a:prstGeom>
        </p:spPr>
        <p:txBody>
          <a:bodyPr wrap="square">
            <a:spAutoFit/>
          </a:bodyPr>
          <a:lstStyle/>
          <a:p>
            <a:pP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rPr>
              <a:t>Extra:  </a:t>
            </a:r>
            <a:r>
              <a:rPr lang="en-US" sz="2200" b="1" dirty="0">
                <a:solidFill>
                  <a:srgbClr val="E6DA27"/>
                </a:solidFill>
                <a:effectLst>
                  <a:outerShdw blurRad="254000" dist="190500" dir="2700000" algn="tl" rotWithShape="0">
                    <a:srgbClr val="000000">
                      <a:alpha val="80000"/>
                    </a:srgbClr>
                  </a:outerShdw>
                </a:effectLst>
                <a:latin typeface="Arial"/>
              </a:rPr>
              <a:t>The less vulnerable </a:t>
            </a:r>
            <a:r>
              <a:rPr lang="en-US" sz="2200" b="1" dirty="0">
                <a:solidFill>
                  <a:srgbClr val="FFFFFF"/>
                </a:solidFill>
                <a:effectLst>
                  <a:outerShdw blurRad="254000" dist="190500" dir="2700000" algn="tl" rotWithShape="0">
                    <a:srgbClr val="000000">
                      <a:alpha val="80000"/>
                    </a:srgbClr>
                  </a:outerShdw>
                </a:effectLst>
                <a:latin typeface="Arial"/>
              </a:rPr>
              <a:t>you look, the less likely someone is going to mess with you</a:t>
            </a:r>
            <a:r>
              <a:rPr lang="en-US" sz="2200" b="1" dirty="0" smtClean="0">
                <a:solidFill>
                  <a:srgbClr val="FFFFFF"/>
                </a:solidFill>
                <a:effectLst>
                  <a:outerShdw blurRad="254000" dist="190500" dir="2700000" algn="tl" rotWithShape="0">
                    <a:srgbClr val="000000">
                      <a:alpha val="80000"/>
                    </a:srgbClr>
                  </a:outerShdw>
                </a:effectLst>
                <a:latin typeface="Arial"/>
              </a:rPr>
              <a:t>.</a:t>
            </a:r>
          </a:p>
          <a:p>
            <a:pPr>
              <a:lnSpc>
                <a:spcPct val="120000"/>
              </a:lnSpc>
            </a:pPr>
            <a:endParaRPr lang="en-US" sz="22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rPr>
              <a:t>E.g. When </a:t>
            </a:r>
            <a:r>
              <a:rPr lang="en-US" sz="2200" b="1" dirty="0">
                <a:solidFill>
                  <a:srgbClr val="FFFFFF"/>
                </a:solidFill>
                <a:effectLst>
                  <a:outerShdw blurRad="254000" dist="190500" dir="2700000" algn="tl" rotWithShape="0">
                    <a:srgbClr val="000000">
                      <a:alpha val="80000"/>
                    </a:srgbClr>
                  </a:outerShdw>
                </a:effectLst>
                <a:latin typeface="Arial"/>
              </a:rPr>
              <a:t>you’re out and about, look alert. Get your nose out of your smartphone. When you’re walking back to your car at night, have your keys at the ready and </a:t>
            </a:r>
            <a:r>
              <a:rPr lang="en-US" sz="2200" b="1" dirty="0">
                <a:solidFill>
                  <a:srgbClr val="E6DA27"/>
                </a:solidFill>
                <a:effectLst>
                  <a:outerShdw blurRad="254000" dist="190500" dir="2700000" algn="tl" rotWithShape="0">
                    <a:srgbClr val="000000">
                      <a:alpha val="80000"/>
                    </a:srgbClr>
                  </a:outerShdw>
                </a:effectLst>
                <a:latin typeface="Arial"/>
              </a:rPr>
              <a:t>constantly scan your surroundings. </a:t>
            </a: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917946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Situational Awareness as a Preventive Tactic</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5" name="Rectangle 4"/>
          <p:cNvSpPr/>
          <p:nvPr/>
        </p:nvSpPr>
        <p:spPr>
          <a:xfrm>
            <a:off x="3637609" y="1940598"/>
            <a:ext cx="4944769" cy="4164729"/>
          </a:xfrm>
          <a:prstGeom prst="rect">
            <a:avLst/>
          </a:prstGeom>
        </p:spPr>
        <p:txBody>
          <a:bodyPr wrap="square">
            <a:spAutoFit/>
          </a:bodyPr>
          <a:lstStyle/>
          <a:p>
            <a:pPr>
              <a:lnSpc>
                <a:spcPct val="120000"/>
              </a:lnSpc>
            </a:pPr>
            <a:r>
              <a:rPr lang="en-US" sz="1700" b="1" dirty="0" smtClean="0">
                <a:solidFill>
                  <a:srgbClr val="E6DA27"/>
                </a:solidFill>
                <a:effectLst>
                  <a:outerShdw blurRad="254000" dist="190500" dir="2700000" algn="tl" rotWithShape="0">
                    <a:srgbClr val="000000">
                      <a:alpha val="80000"/>
                    </a:srgbClr>
                  </a:outerShdw>
                </a:effectLst>
                <a:latin typeface="Arial"/>
              </a:rPr>
              <a:t>Always </a:t>
            </a:r>
            <a:r>
              <a:rPr lang="en-US" sz="1700" b="1" dirty="0">
                <a:solidFill>
                  <a:srgbClr val="E6DA27"/>
                </a:solidFill>
                <a:effectLst>
                  <a:outerShdw blurRad="254000" dist="190500" dir="2700000" algn="tl" rotWithShape="0">
                    <a:srgbClr val="000000">
                      <a:alpha val="80000"/>
                    </a:srgbClr>
                  </a:outerShdw>
                </a:effectLst>
                <a:latin typeface="Arial"/>
              </a:rPr>
              <a:t>keep a tactical flashlight </a:t>
            </a:r>
            <a:r>
              <a:rPr lang="en-US" sz="1700" b="1" dirty="0" smtClean="0">
                <a:solidFill>
                  <a:srgbClr val="E6DA27"/>
                </a:solidFill>
                <a:effectLst>
                  <a:outerShdw blurRad="254000" dist="190500" dir="2700000" algn="tl" rotWithShape="0">
                    <a:srgbClr val="000000">
                      <a:alpha val="80000"/>
                    </a:srgbClr>
                  </a:outerShdw>
                </a:effectLst>
                <a:latin typeface="Arial"/>
              </a:rPr>
              <a:t>and bust it out at night</a:t>
            </a:r>
          </a:p>
          <a:p>
            <a:pPr marL="285750" indent="-285750">
              <a:lnSpc>
                <a:spcPct val="120000"/>
              </a:lnSpc>
              <a:buFont typeface="Arial"/>
              <a:buChar char="•"/>
            </a:pPr>
            <a:r>
              <a:rPr lang="en-US" sz="1700" b="1" dirty="0" smtClean="0">
                <a:solidFill>
                  <a:srgbClr val="FFFFFF"/>
                </a:solidFill>
                <a:effectLst>
                  <a:outerShdw blurRad="254000" dist="190500" dir="2700000" algn="tl" rotWithShape="0">
                    <a:srgbClr val="000000">
                      <a:alpha val="80000"/>
                    </a:srgbClr>
                  </a:outerShdw>
                </a:effectLst>
                <a:latin typeface="Arial"/>
              </a:rPr>
              <a:t>Allows </a:t>
            </a:r>
            <a:r>
              <a:rPr lang="en-US" sz="1700" b="1" dirty="0">
                <a:solidFill>
                  <a:srgbClr val="FFFFFF"/>
                </a:solidFill>
                <a:effectLst>
                  <a:outerShdw blurRad="254000" dist="190500" dir="2700000" algn="tl" rotWithShape="0">
                    <a:srgbClr val="000000">
                      <a:alpha val="80000"/>
                    </a:srgbClr>
                  </a:outerShdw>
                </a:effectLst>
                <a:latin typeface="Arial"/>
              </a:rPr>
              <a:t>you to better observe in the </a:t>
            </a:r>
            <a:r>
              <a:rPr lang="en-US" sz="1700" b="1" dirty="0" smtClean="0">
                <a:solidFill>
                  <a:srgbClr val="FFFFFF"/>
                </a:solidFill>
                <a:effectLst>
                  <a:outerShdw blurRad="254000" dist="190500" dir="2700000" algn="tl" rotWithShape="0">
                    <a:srgbClr val="000000">
                      <a:alpha val="80000"/>
                    </a:srgbClr>
                  </a:outerShdw>
                </a:effectLst>
                <a:latin typeface="Arial"/>
              </a:rPr>
              <a:t>darkness</a:t>
            </a:r>
          </a:p>
          <a:p>
            <a:pPr marL="285750" indent="-285750">
              <a:lnSpc>
                <a:spcPct val="120000"/>
              </a:lnSpc>
              <a:buFont typeface="Arial"/>
              <a:buChar char="•"/>
            </a:pPr>
            <a:r>
              <a:rPr lang="en-US" sz="1700" b="1" dirty="0" smtClean="0">
                <a:solidFill>
                  <a:srgbClr val="FFFFFF"/>
                </a:solidFill>
                <a:effectLst>
                  <a:outerShdw blurRad="254000" dist="190500" dir="2700000" algn="tl" rotWithShape="0">
                    <a:srgbClr val="000000">
                      <a:alpha val="80000"/>
                    </a:srgbClr>
                  </a:outerShdw>
                </a:effectLst>
                <a:latin typeface="Arial"/>
              </a:rPr>
              <a:t>Acts as </a:t>
            </a:r>
            <a:r>
              <a:rPr lang="en-US" sz="1700" b="1" dirty="0">
                <a:solidFill>
                  <a:srgbClr val="FFFFFF"/>
                </a:solidFill>
                <a:effectLst>
                  <a:outerShdw blurRad="254000" dist="190500" dir="2700000" algn="tl" rotWithShape="0">
                    <a:srgbClr val="000000">
                      <a:alpha val="80000"/>
                    </a:srgbClr>
                  </a:outerShdw>
                </a:effectLst>
                <a:latin typeface="Arial"/>
              </a:rPr>
              <a:t>a deterrent to would-be bad guys </a:t>
            </a:r>
            <a:r>
              <a:rPr lang="en-US" sz="1700" b="1" dirty="0" smtClean="0">
                <a:solidFill>
                  <a:srgbClr val="FFFFFF"/>
                </a:solidFill>
                <a:effectLst>
                  <a:outerShdw blurRad="254000" dist="190500" dir="2700000" algn="tl" rotWithShape="0">
                    <a:srgbClr val="000000">
                      <a:alpha val="80000"/>
                    </a:srgbClr>
                  </a:outerShdw>
                </a:effectLst>
                <a:latin typeface="Arial"/>
              </a:rPr>
              <a:t>as </a:t>
            </a:r>
            <a:r>
              <a:rPr lang="en-US" sz="1700" b="1" dirty="0">
                <a:solidFill>
                  <a:srgbClr val="FFFFFF"/>
                </a:solidFill>
                <a:effectLst>
                  <a:outerShdw blurRad="254000" dist="190500" dir="2700000" algn="tl" rotWithShape="0">
                    <a:srgbClr val="000000">
                      <a:alpha val="80000"/>
                    </a:srgbClr>
                  </a:outerShdw>
                </a:effectLst>
                <a:latin typeface="Arial"/>
              </a:rPr>
              <a:t>law enforcement officers are usually the only ones shining flashlights down alleys and under </a:t>
            </a:r>
            <a:r>
              <a:rPr lang="en-US" sz="1700" b="1" dirty="0" smtClean="0">
                <a:solidFill>
                  <a:srgbClr val="FFFFFF"/>
                </a:solidFill>
                <a:effectLst>
                  <a:outerShdw blurRad="254000" dist="190500" dir="2700000" algn="tl" rotWithShape="0">
                    <a:srgbClr val="000000">
                      <a:alpha val="80000"/>
                    </a:srgbClr>
                  </a:outerShdw>
                </a:effectLst>
                <a:latin typeface="Arial"/>
              </a:rPr>
              <a:t>cars</a:t>
            </a:r>
            <a:endParaRPr lang="en-US" sz="1700"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sz="1700" b="1" dirty="0" smtClean="0">
                <a:solidFill>
                  <a:srgbClr val="FFFFFF"/>
                </a:solidFill>
                <a:effectLst>
                  <a:outerShdw blurRad="254000" dist="190500" dir="2700000" algn="tl" rotWithShape="0">
                    <a:srgbClr val="000000">
                      <a:alpha val="80000"/>
                    </a:srgbClr>
                  </a:outerShdw>
                </a:effectLst>
                <a:latin typeface="Arial"/>
              </a:rPr>
              <a:t>Worst </a:t>
            </a:r>
            <a:r>
              <a:rPr lang="en-US" sz="1700" b="1" dirty="0">
                <a:solidFill>
                  <a:srgbClr val="FFFFFF"/>
                </a:solidFill>
                <a:effectLst>
                  <a:outerShdw blurRad="254000" dist="190500" dir="2700000" algn="tl" rotWithShape="0">
                    <a:srgbClr val="000000">
                      <a:alpha val="80000"/>
                    </a:srgbClr>
                  </a:outerShdw>
                </a:effectLst>
                <a:latin typeface="Arial"/>
              </a:rPr>
              <a:t>comes to worst and you do end up getting jumped, </a:t>
            </a:r>
            <a:r>
              <a:rPr lang="en-US" sz="1700" b="1" dirty="0" smtClean="0">
                <a:solidFill>
                  <a:srgbClr val="FFFFFF"/>
                </a:solidFill>
                <a:effectLst>
                  <a:outerShdw blurRad="254000" dist="190500" dir="2700000" algn="tl" rotWithShape="0">
                    <a:srgbClr val="000000">
                      <a:alpha val="80000"/>
                    </a:srgbClr>
                  </a:outerShdw>
                </a:effectLst>
                <a:latin typeface="Arial"/>
              </a:rPr>
              <a:t>use </a:t>
            </a:r>
            <a:r>
              <a:rPr lang="en-US" sz="1700" b="1" dirty="0">
                <a:solidFill>
                  <a:srgbClr val="FFFFFF"/>
                </a:solidFill>
                <a:effectLst>
                  <a:outerShdw blurRad="254000" dist="190500" dir="2700000" algn="tl" rotWithShape="0">
                    <a:srgbClr val="000000">
                      <a:alpha val="80000"/>
                    </a:srgbClr>
                  </a:outerShdw>
                </a:effectLst>
                <a:latin typeface="Arial"/>
              </a:rPr>
              <a:t>the tactical flashlight as a defensive tool by blinding your would-be attacker with the bright beam or even hitting him</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flipV="1">
            <a:off x="276354" y="2784121"/>
            <a:ext cx="3852399" cy="2468946"/>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4120193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Practice Practice Practice!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999861" y="4492625"/>
            <a:ext cx="7269245" cy="1080296"/>
          </a:xfrm>
          <a:prstGeom prst="rect">
            <a:avLst/>
          </a:prstGeom>
        </p:spPr>
        <p:txBody>
          <a:bodyPr wrap="square">
            <a:spAutoFit/>
          </a:bodyPr>
          <a:lstStyle/>
          <a:p>
            <a:pPr>
              <a:lnSpc>
                <a:spcPct val="120000"/>
              </a:lnSpc>
            </a:pPr>
            <a:r>
              <a:rPr lang="en-US" b="1" dirty="0">
                <a:solidFill>
                  <a:srgbClr val="E6DA27"/>
                </a:solidFill>
                <a:effectLst>
                  <a:outerShdw blurRad="254000" dist="190500" dir="2700000" algn="tl" rotWithShape="0">
                    <a:srgbClr val="000000">
                      <a:alpha val="80000"/>
                    </a:srgbClr>
                  </a:outerShdw>
                </a:effectLst>
                <a:latin typeface="Arial"/>
              </a:rPr>
              <a:t>Situational awareness </a:t>
            </a:r>
            <a:r>
              <a:rPr lang="en-US" b="1" dirty="0">
                <a:solidFill>
                  <a:srgbClr val="FFFFFF"/>
                </a:solidFill>
                <a:effectLst>
                  <a:outerShdw blurRad="254000" dist="190500" dir="2700000" algn="tl" rotWithShape="0">
                    <a:srgbClr val="000000">
                      <a:alpha val="80000"/>
                    </a:srgbClr>
                  </a:outerShdw>
                </a:effectLst>
                <a:latin typeface="Arial"/>
              </a:rPr>
              <a:t>is a mindset that you have to </a:t>
            </a:r>
            <a:r>
              <a:rPr lang="en-US" b="1" dirty="0">
                <a:solidFill>
                  <a:srgbClr val="E6DA27"/>
                </a:solidFill>
                <a:effectLst>
                  <a:outerShdw blurRad="254000" dist="190500" dir="2700000" algn="tl" rotWithShape="0">
                    <a:srgbClr val="000000">
                      <a:alpha val="80000"/>
                    </a:srgbClr>
                  </a:outerShdw>
                </a:effectLst>
                <a:latin typeface="Arial"/>
              </a:rPr>
              <a:t>purposefully cultivate.</a:t>
            </a:r>
            <a:r>
              <a:rPr lang="en-US" b="1" dirty="0">
                <a:solidFill>
                  <a:srgbClr val="FFFFFF"/>
                </a:solidFill>
                <a:effectLst>
                  <a:outerShdw blurRad="254000" dist="190500" dir="2700000" algn="tl" rotWithShape="0">
                    <a:srgbClr val="000000">
                      <a:alpha val="80000"/>
                    </a:srgbClr>
                  </a:outerShdw>
                </a:effectLst>
                <a:latin typeface="Arial"/>
              </a:rPr>
              <a:t> You want to get to the point that it’s just something you do without having to think about it. </a:t>
            </a:r>
          </a:p>
        </p:txBody>
      </p:sp>
      <p:pic>
        <p:nvPicPr>
          <p:cNvPr id="4" name="Picture 3"/>
          <p:cNvPicPr>
            <a:picLocks noChangeAspect="1"/>
          </p:cNvPicPr>
          <p:nvPr/>
        </p:nvPicPr>
        <p:blipFill>
          <a:blip r:embed="rId2"/>
          <a:stretch>
            <a:fillRect/>
          </a:stretch>
        </p:blipFill>
        <p:spPr>
          <a:xfrm>
            <a:off x="2810926" y="1827944"/>
            <a:ext cx="3564441" cy="222939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917946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4284678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29754" y="1974782"/>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Tree>
    <p:extLst>
      <p:ext uri="{BB962C8B-B14F-4D97-AF65-F5344CB8AC3E}">
        <p14:creationId xmlns:p14="http://schemas.microsoft.com/office/powerpoint/2010/main" val="2823377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SURVEILLANCE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7" name="Rectangle 3"/>
          <p:cNvSpPr txBox="1">
            <a:spLocks noChangeArrowheads="1"/>
          </p:cNvSpPr>
          <p:nvPr/>
        </p:nvSpPr>
        <p:spPr>
          <a:xfrm>
            <a:off x="1143000" y="6047551"/>
            <a:ext cx="7008169" cy="625610"/>
          </a:xfrm>
          <a:prstGeom prst="rect">
            <a:avLst/>
          </a:prstGeom>
        </p:spPr>
        <p:txBody>
          <a:bodyPr vert="horz" lIns="0" tIns="45720" rIns="18288"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smtClean="0">
                <a:solidFill>
                  <a:schemeClr val="bg1"/>
                </a:solidFill>
                <a:latin typeface="Arial"/>
                <a:cs typeface="Arial"/>
              </a:rPr>
              <a:t>The next series of slides are taken from a Surveillance Awareness Course by FEMA</a:t>
            </a:r>
          </a:p>
        </p:txBody>
      </p:sp>
      <p:sp>
        <p:nvSpPr>
          <p:cNvPr id="3" name="Rectangle 2"/>
          <p:cNvSpPr/>
          <p:nvPr/>
        </p:nvSpPr>
        <p:spPr>
          <a:xfrm>
            <a:off x="530578" y="1652569"/>
            <a:ext cx="5593644" cy="4220643"/>
          </a:xfrm>
          <a:prstGeom prst="rect">
            <a:avLst/>
          </a:prstGeom>
        </p:spPr>
        <p:txBody>
          <a:bodyPr wrap="square">
            <a:spAutoFit/>
          </a:bodyPr>
          <a:lstStyle/>
          <a:p>
            <a:pPr>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rPr>
              <a:t>An employee on the way to work one morning noticed a vehicle with two passengers</a:t>
            </a:r>
            <a:r>
              <a:rPr lang="en-US" sz="1600" b="1" dirty="0" smtClean="0">
                <a:solidFill>
                  <a:srgbClr val="E6DA27"/>
                </a:solidFill>
                <a:effectLst>
                  <a:outerShdw blurRad="254000" dist="190500" dir="2700000" algn="tl" rotWithShape="0">
                    <a:srgbClr val="000000">
                      <a:alpha val="80000"/>
                    </a:srgbClr>
                  </a:outerShdw>
                </a:effectLst>
                <a:latin typeface="Arial"/>
              </a:rPr>
              <a:t> parked in an unauthorized area</a:t>
            </a:r>
            <a:r>
              <a:rPr lang="en-US" sz="1600" b="1" dirty="0" smtClean="0">
                <a:solidFill>
                  <a:srgbClr val="FFFFFF"/>
                </a:solidFill>
                <a:effectLst>
                  <a:outerShdw blurRad="254000" dist="190500" dir="2700000" algn="tl" rotWithShape="0">
                    <a:srgbClr val="000000">
                      <a:alpha val="80000"/>
                    </a:srgbClr>
                  </a:outerShdw>
                </a:effectLst>
                <a:latin typeface="Arial"/>
              </a:rPr>
              <a:t> at the facility. As the employee passed by the car, the passengers </a:t>
            </a:r>
            <a:r>
              <a:rPr lang="en-US" sz="1600" b="1" dirty="0" smtClean="0">
                <a:solidFill>
                  <a:srgbClr val="E6DA27"/>
                </a:solidFill>
                <a:effectLst>
                  <a:outerShdw blurRad="254000" dist="190500" dir="2700000" algn="tl" rotWithShape="0">
                    <a:srgbClr val="000000">
                      <a:alpha val="80000"/>
                    </a:srgbClr>
                  </a:outerShdw>
                </a:effectLst>
                <a:latin typeface="Arial"/>
              </a:rPr>
              <a:t>asked for directions </a:t>
            </a:r>
            <a:r>
              <a:rPr lang="en-US" sz="1600" b="1" dirty="0" smtClean="0">
                <a:solidFill>
                  <a:srgbClr val="FFFFFF"/>
                </a:solidFill>
                <a:effectLst>
                  <a:outerShdw blurRad="254000" dist="190500" dir="2700000" algn="tl" rotWithShape="0">
                    <a:srgbClr val="000000">
                      <a:alpha val="80000"/>
                    </a:srgbClr>
                  </a:outerShdw>
                </a:effectLst>
                <a:latin typeface="Arial"/>
              </a:rPr>
              <a:t>to another building nearby. But, when they left the parking lot, </a:t>
            </a:r>
            <a:r>
              <a:rPr lang="en-US" sz="1600" b="1" dirty="0" smtClean="0">
                <a:solidFill>
                  <a:srgbClr val="E6DA27"/>
                </a:solidFill>
                <a:effectLst>
                  <a:outerShdw blurRad="254000" dist="190500" dir="2700000" algn="tl" rotWithShape="0">
                    <a:srgbClr val="000000">
                      <a:alpha val="80000"/>
                    </a:srgbClr>
                  </a:outerShdw>
                </a:effectLst>
                <a:latin typeface="Arial"/>
              </a:rPr>
              <a:t>they proceeded in a different direction</a:t>
            </a:r>
            <a:r>
              <a:rPr lang="en-US" sz="1600" b="1" dirty="0" smtClean="0">
                <a:solidFill>
                  <a:srgbClr val="FFFFFF"/>
                </a:solidFill>
                <a:effectLst>
                  <a:outerShdw blurRad="254000" dist="190500" dir="2700000" algn="tl" rotWithShape="0">
                    <a:srgbClr val="000000">
                      <a:alpha val="80000"/>
                    </a:srgbClr>
                  </a:outerShdw>
                </a:effectLst>
                <a:latin typeface="Arial"/>
              </a:rPr>
              <a:t>.</a:t>
            </a:r>
          </a:p>
          <a:p>
            <a:pPr>
              <a:lnSpc>
                <a:spcPct val="120000"/>
              </a:lnSpc>
            </a:pPr>
            <a:endParaRPr lang="en-US" sz="1600"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rPr>
              <a:t>A couple of weeks later, the employee saw the same vehicle, </a:t>
            </a:r>
            <a:r>
              <a:rPr lang="en-US" sz="1600" b="1" dirty="0" smtClean="0">
                <a:solidFill>
                  <a:srgbClr val="E6DA27"/>
                </a:solidFill>
                <a:effectLst>
                  <a:outerShdw blurRad="254000" dist="190500" dir="2700000" algn="tl" rotWithShape="0">
                    <a:srgbClr val="000000">
                      <a:alpha val="80000"/>
                    </a:srgbClr>
                  </a:outerShdw>
                </a:effectLst>
                <a:latin typeface="Arial"/>
              </a:rPr>
              <a:t>once again parked in the unauthorized area</a:t>
            </a:r>
            <a:r>
              <a:rPr lang="en-US" sz="1600" b="1" dirty="0" smtClean="0">
                <a:solidFill>
                  <a:srgbClr val="FFFFFF"/>
                </a:solidFill>
                <a:effectLst>
                  <a:outerShdw blurRad="254000" dist="190500" dir="2700000" algn="tl" rotWithShape="0">
                    <a:srgbClr val="000000">
                      <a:alpha val="80000"/>
                    </a:srgbClr>
                  </a:outerShdw>
                </a:effectLst>
                <a:latin typeface="Arial"/>
              </a:rPr>
              <a:t>. The </a:t>
            </a:r>
            <a:r>
              <a:rPr lang="en-US" sz="1600" b="1" dirty="0" smtClean="0">
                <a:solidFill>
                  <a:srgbClr val="E6DA27"/>
                </a:solidFill>
                <a:effectLst>
                  <a:outerShdw blurRad="254000" dist="190500" dir="2700000" algn="tl" rotWithShape="0">
                    <a:srgbClr val="000000">
                      <a:alpha val="80000"/>
                    </a:srgbClr>
                  </a:outerShdw>
                </a:effectLst>
                <a:latin typeface="Arial"/>
              </a:rPr>
              <a:t>driver sped away</a:t>
            </a:r>
            <a:r>
              <a:rPr lang="en-US" sz="1600" b="1" dirty="0" smtClean="0">
                <a:solidFill>
                  <a:srgbClr val="FFFFFF"/>
                </a:solidFill>
                <a:effectLst>
                  <a:outerShdw blurRad="254000" dist="190500" dir="2700000" algn="tl" rotWithShape="0">
                    <a:srgbClr val="000000">
                      <a:alpha val="80000"/>
                    </a:srgbClr>
                  </a:outerShdw>
                </a:effectLst>
                <a:latin typeface="Arial"/>
              </a:rPr>
              <a:t>, but the employee </a:t>
            </a:r>
            <a:r>
              <a:rPr lang="en-US" sz="1600" b="1" dirty="0" smtClean="0">
                <a:solidFill>
                  <a:srgbClr val="E6DA27"/>
                </a:solidFill>
                <a:effectLst>
                  <a:outerShdw blurRad="254000" dist="190500" dir="2700000" algn="tl" rotWithShape="0">
                    <a:srgbClr val="000000">
                      <a:alpha val="80000"/>
                    </a:srgbClr>
                  </a:outerShdw>
                </a:effectLst>
                <a:latin typeface="Arial"/>
              </a:rPr>
              <a:t>took down the license plate information and reported both incidents </a:t>
            </a:r>
            <a:r>
              <a:rPr lang="en-US" sz="1600" b="1" dirty="0" smtClean="0">
                <a:solidFill>
                  <a:srgbClr val="FFFFFF"/>
                </a:solidFill>
                <a:effectLst>
                  <a:outerShdw blurRad="254000" dist="190500" dir="2700000" algn="tl" rotWithShape="0">
                    <a:srgbClr val="000000">
                      <a:alpha val="80000"/>
                    </a:srgbClr>
                  </a:outerShdw>
                </a:effectLst>
                <a:latin typeface="Arial"/>
              </a:rPr>
              <a:t>to security, including a description of the original passengers.</a:t>
            </a:r>
          </a:p>
          <a:p>
            <a:pPr>
              <a:lnSpc>
                <a:spcPct val="120000"/>
              </a:lnSpc>
            </a:pPr>
            <a:endParaRPr lang="en-US" sz="1600" b="1" dirty="0" smtClean="0">
              <a:solidFill>
                <a:srgbClr val="FFFFFF"/>
              </a:solidFill>
              <a:effectLst>
                <a:outerShdw blurRad="254000" dist="190500" dir="2700000" algn="tl" rotWithShape="0">
                  <a:srgbClr val="000000">
                    <a:alpha val="80000"/>
                  </a:srgbClr>
                </a:outerShdw>
              </a:effectLst>
              <a:latin typeface="Aria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14531" y="1836012"/>
            <a:ext cx="2286002" cy="3760056"/>
          </a:xfrm>
          <a:prstGeom prst="rect">
            <a:avLst/>
          </a:prstGeom>
          <a:ln w="76200" cmpd="sng">
            <a:solidFill>
              <a:schemeClr val="bg1"/>
            </a:solidFill>
          </a:ln>
          <a:effectLst>
            <a:outerShdw blurRad="50800" dist="190500" dir="2700000" algn="tl" rotWithShape="0">
              <a:srgbClr val="000000">
                <a:alpha val="71000"/>
              </a:srgbClr>
            </a:outerShdw>
          </a:effectLst>
        </p:spPr>
      </p:pic>
    </p:spTree>
    <p:extLst>
      <p:ext uri="{BB962C8B-B14F-4D97-AF65-F5344CB8AC3E}">
        <p14:creationId xmlns:p14="http://schemas.microsoft.com/office/powerpoint/2010/main" val="3524945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SURVEILLANCE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3299177" y="2136900"/>
            <a:ext cx="5311423" cy="3074689"/>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Three weeks later, a different employee observed a person </a:t>
            </a:r>
            <a:r>
              <a:rPr lang="en-US" b="1" dirty="0" smtClean="0">
                <a:solidFill>
                  <a:srgbClr val="E6DA27"/>
                </a:solidFill>
                <a:effectLst>
                  <a:outerShdw blurRad="254000" dist="190500" dir="2700000" algn="tl" rotWithShape="0">
                    <a:srgbClr val="000000">
                      <a:alpha val="80000"/>
                    </a:srgbClr>
                  </a:outerShdw>
                </a:effectLst>
                <a:latin typeface="Arial"/>
              </a:rPr>
              <a:t>videotaping the same building </a:t>
            </a:r>
            <a:r>
              <a:rPr lang="en-US" b="1" dirty="0" smtClean="0">
                <a:solidFill>
                  <a:srgbClr val="FFFFFF"/>
                </a:solidFill>
                <a:effectLst>
                  <a:outerShdw blurRad="254000" dist="190500" dir="2700000" algn="tl" rotWithShape="0">
                    <a:srgbClr val="000000">
                      <a:alpha val="80000"/>
                    </a:srgbClr>
                  </a:outerShdw>
                </a:effectLst>
                <a:latin typeface="Arial"/>
              </a:rPr>
              <a:t>in an </a:t>
            </a:r>
            <a:r>
              <a:rPr lang="en-US" b="1" dirty="0" smtClean="0">
                <a:solidFill>
                  <a:srgbClr val="E6DA27"/>
                </a:solidFill>
                <a:effectLst>
                  <a:outerShdw blurRad="254000" dist="190500" dir="2700000" algn="tl" rotWithShape="0">
                    <a:srgbClr val="000000">
                      <a:alpha val="80000"/>
                    </a:srgbClr>
                  </a:outerShdw>
                </a:effectLst>
                <a:latin typeface="Arial"/>
              </a:rPr>
              <a:t>unusual manner </a:t>
            </a:r>
            <a:r>
              <a:rPr lang="en-US" b="1" dirty="0" smtClean="0">
                <a:solidFill>
                  <a:srgbClr val="FFFFFF"/>
                </a:solidFill>
                <a:effectLst>
                  <a:outerShdw blurRad="254000" dist="190500" dir="2700000" algn="tl" rotWithShape="0">
                    <a:srgbClr val="000000">
                      <a:alpha val="80000"/>
                    </a:srgbClr>
                  </a:outerShdw>
                </a:effectLst>
                <a:latin typeface="Arial"/>
              </a:rPr>
              <a:t>and reported the incident. Security personnel used the building’s closed-circuit video </a:t>
            </a:r>
            <a:r>
              <a:rPr lang="en-US" b="1" dirty="0" smtClean="0">
                <a:solidFill>
                  <a:srgbClr val="E6DA27"/>
                </a:solidFill>
                <a:effectLst>
                  <a:outerShdw blurRad="254000" dist="190500" dir="2700000" algn="tl" rotWithShape="0">
                    <a:srgbClr val="000000">
                      <a:alpha val="80000"/>
                    </a:srgbClr>
                  </a:outerShdw>
                </a:effectLst>
                <a:latin typeface="Arial"/>
              </a:rPr>
              <a:t>to identify the person.</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The person in the video was a </a:t>
            </a:r>
            <a:r>
              <a:rPr lang="en-US" b="1" dirty="0">
                <a:solidFill>
                  <a:srgbClr val="E6DA27"/>
                </a:solidFill>
                <a:effectLst>
                  <a:outerShdw blurRad="254000" dist="190500" dir="2700000" algn="tl" rotWithShape="0">
                    <a:srgbClr val="000000">
                      <a:alpha val="80000"/>
                    </a:srgbClr>
                  </a:outerShdw>
                </a:effectLst>
                <a:latin typeface="Arial"/>
              </a:rPr>
              <a:t>match to the driver </a:t>
            </a:r>
            <a:r>
              <a:rPr lang="en-US" b="1" dirty="0">
                <a:solidFill>
                  <a:srgbClr val="FFFFFF"/>
                </a:solidFill>
                <a:effectLst>
                  <a:outerShdw blurRad="254000" dist="190500" dir="2700000" algn="tl" rotWithShape="0">
                    <a:srgbClr val="000000">
                      <a:alpha val="80000"/>
                    </a:srgbClr>
                  </a:outerShdw>
                </a:effectLst>
                <a:latin typeface="Arial"/>
              </a:rPr>
              <a:t>of the vehicle previously </a:t>
            </a:r>
            <a:r>
              <a:rPr lang="en-US" b="1" dirty="0" smtClean="0">
                <a:solidFill>
                  <a:srgbClr val="FFFFFF"/>
                </a:solidFill>
                <a:effectLst>
                  <a:outerShdw blurRad="254000" dist="190500" dir="2700000" algn="tl" rotWithShape="0">
                    <a:srgbClr val="000000">
                      <a:alpha val="80000"/>
                    </a:srgbClr>
                  </a:outerShdw>
                </a:effectLst>
                <a:latin typeface="Arial"/>
              </a:rPr>
              <a:t>reported.</a:t>
            </a: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2198311"/>
            <a:ext cx="2303712" cy="3008689"/>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699419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SURVEILLANCE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572266" y="1756921"/>
            <a:ext cx="5636623" cy="3407088"/>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The </a:t>
            </a:r>
            <a:r>
              <a:rPr lang="en-US" b="1" dirty="0" smtClean="0">
                <a:solidFill>
                  <a:srgbClr val="E6DA27"/>
                </a:solidFill>
                <a:effectLst>
                  <a:outerShdw blurRad="254000" dist="190500" dir="2700000" algn="tl" rotWithShape="0">
                    <a:srgbClr val="000000">
                      <a:alpha val="80000"/>
                    </a:srgbClr>
                  </a:outerShdw>
                </a:effectLst>
                <a:latin typeface="Arial"/>
              </a:rPr>
              <a:t>security manager </a:t>
            </a:r>
            <a:r>
              <a:rPr lang="en-US" b="1" dirty="0" smtClean="0">
                <a:solidFill>
                  <a:srgbClr val="FFFFFF"/>
                </a:solidFill>
                <a:effectLst>
                  <a:outerShdw blurRad="254000" dist="190500" dir="2700000" algn="tl" rotWithShape="0">
                    <a:srgbClr val="000000">
                      <a:alpha val="80000"/>
                    </a:srgbClr>
                  </a:outerShdw>
                </a:effectLst>
                <a:latin typeface="Arial"/>
              </a:rPr>
              <a:t>provided this information to </a:t>
            </a:r>
            <a:r>
              <a:rPr lang="en-US" b="1" dirty="0" smtClean="0">
                <a:solidFill>
                  <a:srgbClr val="E6DA27"/>
                </a:solidFill>
                <a:effectLst>
                  <a:outerShdw blurRad="254000" dist="190500" dir="2700000" algn="tl" rotWithShape="0">
                    <a:srgbClr val="000000">
                      <a:alpha val="80000"/>
                    </a:srgbClr>
                  </a:outerShdw>
                </a:effectLst>
                <a:latin typeface="Arial"/>
              </a:rPr>
              <a:t>law enforcement</a:t>
            </a:r>
            <a:r>
              <a:rPr lang="en-US" b="1" dirty="0" smtClean="0">
                <a:solidFill>
                  <a:srgbClr val="FFFFFF"/>
                </a:solidFill>
                <a:effectLst>
                  <a:outerShdw blurRad="254000" dist="190500" dir="2700000" algn="tl" rotWithShape="0">
                    <a:srgbClr val="000000">
                      <a:alpha val="80000"/>
                    </a:srgbClr>
                  </a:outerShdw>
                </a:effectLst>
                <a:latin typeface="Arial"/>
              </a:rPr>
              <a:t>, resulting in an </a:t>
            </a:r>
            <a:r>
              <a:rPr lang="en-US" b="1" dirty="0" smtClean="0">
                <a:solidFill>
                  <a:srgbClr val="E6DA27"/>
                </a:solidFill>
                <a:effectLst>
                  <a:outerShdw blurRad="254000" dist="190500" dir="2700000" algn="tl" rotWithShape="0">
                    <a:srgbClr val="000000">
                      <a:alpha val="80000"/>
                    </a:srgbClr>
                  </a:outerShdw>
                </a:effectLst>
                <a:latin typeface="Arial"/>
              </a:rPr>
              <a:t>investigation</a:t>
            </a:r>
            <a:r>
              <a:rPr lang="en-US" b="1" dirty="0" smtClean="0">
                <a:solidFill>
                  <a:srgbClr val="FFFFFF"/>
                </a:solidFill>
                <a:effectLst>
                  <a:outerShdw blurRad="254000" dist="190500" dir="2700000" algn="tl" rotWithShape="0">
                    <a:srgbClr val="000000">
                      <a:alpha val="80000"/>
                    </a:srgbClr>
                  </a:outerShdw>
                </a:effectLst>
                <a:latin typeface="Arial"/>
              </a:rPr>
              <a:t>. One of the individuals identified during the investigation was </a:t>
            </a:r>
            <a:r>
              <a:rPr lang="en-US" b="1" dirty="0" smtClean="0">
                <a:solidFill>
                  <a:srgbClr val="E6DA27"/>
                </a:solidFill>
                <a:effectLst>
                  <a:outerShdw blurRad="254000" dist="190500" dir="2700000" algn="tl" rotWithShape="0">
                    <a:srgbClr val="000000">
                      <a:alpha val="80000"/>
                    </a:srgbClr>
                  </a:outerShdw>
                </a:effectLst>
                <a:latin typeface="Arial"/>
              </a:rPr>
              <a:t>linked to a known terrorist money-laundering operation.</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Because each of these </a:t>
            </a:r>
            <a:r>
              <a:rPr lang="en-US" b="1" dirty="0" smtClean="0">
                <a:solidFill>
                  <a:srgbClr val="E6DA27"/>
                </a:solidFill>
                <a:effectLst>
                  <a:outerShdw blurRad="254000" dist="190500" dir="2700000" algn="tl" rotWithShape="0">
                    <a:srgbClr val="000000">
                      <a:alpha val="80000"/>
                    </a:srgbClr>
                  </a:outerShdw>
                </a:effectLst>
                <a:latin typeface="Arial"/>
              </a:rPr>
              <a:t>separate incidents was reported</a:t>
            </a:r>
            <a:r>
              <a:rPr lang="en-US" b="1" dirty="0" smtClean="0">
                <a:solidFill>
                  <a:srgbClr val="FFFFFF"/>
                </a:solidFill>
                <a:effectLst>
                  <a:outerShdw blurRad="254000" dist="190500" dir="2700000" algn="tl" rotWithShape="0">
                    <a:srgbClr val="000000">
                      <a:alpha val="80000"/>
                    </a:srgbClr>
                  </a:outerShdw>
                </a:effectLst>
                <a:latin typeface="Arial"/>
              </a:rPr>
              <a:t>, the incidents were able to be linked together as </a:t>
            </a:r>
            <a:r>
              <a:rPr lang="en-US" b="1" dirty="0" smtClean="0">
                <a:solidFill>
                  <a:srgbClr val="E6DA27"/>
                </a:solidFill>
                <a:effectLst>
                  <a:outerShdw blurRad="254000" dist="190500" dir="2700000" algn="tl" rotWithShape="0">
                    <a:srgbClr val="000000">
                      <a:alpha val="80000"/>
                    </a:srgbClr>
                  </a:outerShdw>
                </a:effectLst>
                <a:latin typeface="Arial"/>
              </a:rPr>
              <a:t>indicators of a potential terrorist attack.</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08889" y="1725322"/>
            <a:ext cx="2249311" cy="3407371"/>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895836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Is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536222" y="4012063"/>
            <a:ext cx="8255000" cy="2409891"/>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The </a:t>
            </a:r>
            <a:r>
              <a:rPr lang="en-US" b="1" dirty="0">
                <a:solidFill>
                  <a:srgbClr val="FFFFFF"/>
                </a:solidFill>
                <a:effectLst>
                  <a:outerShdw blurRad="254000" dist="190500" dir="2700000" algn="tl" rotWithShape="0">
                    <a:srgbClr val="000000">
                      <a:alpha val="80000"/>
                    </a:srgbClr>
                  </a:outerShdw>
                </a:effectLst>
                <a:latin typeface="Arial"/>
              </a:rPr>
              <a:t>word </a:t>
            </a:r>
            <a:r>
              <a:rPr lang="en-US" b="1" dirty="0">
                <a:solidFill>
                  <a:srgbClr val="E6DA27"/>
                </a:solidFill>
                <a:effectLst>
                  <a:outerShdw blurRad="254000" dist="190500" dir="2700000" algn="tl" rotWithShape="0">
                    <a:srgbClr val="000000">
                      <a:alpha val="80000"/>
                    </a:srgbClr>
                  </a:outerShdw>
                </a:effectLst>
                <a:latin typeface="Arial"/>
              </a:rPr>
              <a:t>surveillance</a:t>
            </a:r>
            <a:r>
              <a:rPr lang="en-US" b="1" dirty="0">
                <a:solidFill>
                  <a:srgbClr val="FFFFFF"/>
                </a:solidFill>
                <a:effectLst>
                  <a:outerShdw blurRad="254000" dist="190500" dir="2700000" algn="tl" rotWithShape="0">
                    <a:srgbClr val="000000">
                      <a:alpha val="80000"/>
                    </a:srgbClr>
                  </a:outerShdw>
                </a:effectLst>
                <a:latin typeface="Arial"/>
              </a:rPr>
              <a:t> comes from the French word for “</a:t>
            </a:r>
            <a:r>
              <a:rPr lang="en-US" b="1" dirty="0">
                <a:solidFill>
                  <a:srgbClr val="E6DA27"/>
                </a:solidFill>
                <a:effectLst>
                  <a:outerShdw blurRad="254000" dist="190500" dir="2700000" algn="tl" rotWithShape="0">
                    <a:srgbClr val="000000">
                      <a:alpha val="80000"/>
                    </a:srgbClr>
                  </a:outerShdw>
                </a:effectLst>
                <a:latin typeface="Arial"/>
              </a:rPr>
              <a:t>watching </a:t>
            </a:r>
            <a:r>
              <a:rPr lang="en-US" b="1" dirty="0" smtClean="0">
                <a:solidFill>
                  <a:srgbClr val="E6DA27"/>
                </a:solidFill>
                <a:effectLst>
                  <a:outerShdw blurRad="254000" dist="190500" dir="2700000" algn="tl" rotWithShape="0">
                    <a:srgbClr val="000000">
                      <a:alpha val="80000"/>
                    </a:srgbClr>
                  </a:outerShdw>
                </a:effectLst>
                <a:latin typeface="Arial"/>
              </a:rPr>
              <a:t>over</a:t>
            </a:r>
            <a:r>
              <a:rPr lang="en-US" b="1" dirty="0" smtClean="0">
                <a:solidFill>
                  <a:srgbClr val="FFFFFF"/>
                </a:solidFill>
                <a:effectLst>
                  <a:outerShdw blurRad="254000" dist="190500" dir="2700000" algn="tl" rotWithShape="0">
                    <a:srgbClr val="000000">
                      <a:alpha val="80000"/>
                    </a:srgbClr>
                  </a:outerShdw>
                </a:effectLst>
                <a:latin typeface="Arial"/>
              </a:rPr>
              <a:t>”</a:t>
            </a: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E6DA27"/>
                </a:solidFill>
                <a:effectLst>
                  <a:outerShdw blurRad="254000" dist="190500" dir="2700000" algn="tl" rotWithShape="0">
                    <a:srgbClr val="000000">
                      <a:alpha val="80000"/>
                    </a:srgbClr>
                  </a:outerShdw>
                </a:effectLst>
                <a:latin typeface="Arial"/>
              </a:rPr>
              <a:t>Adversarial surveillance </a:t>
            </a:r>
            <a:r>
              <a:rPr lang="en-US" b="1" dirty="0">
                <a:solidFill>
                  <a:srgbClr val="FFFFFF"/>
                </a:solidFill>
                <a:effectLst>
                  <a:outerShdw blurRad="254000" dist="190500" dir="2700000" algn="tl" rotWithShape="0">
                    <a:srgbClr val="000000">
                      <a:alpha val="80000"/>
                    </a:srgbClr>
                  </a:outerShdw>
                </a:effectLst>
                <a:latin typeface="Arial"/>
              </a:rPr>
              <a:t>is conducted to </a:t>
            </a:r>
            <a:r>
              <a:rPr lang="en-US" b="1" dirty="0">
                <a:solidFill>
                  <a:schemeClr val="bg1"/>
                </a:solidFill>
                <a:effectLst>
                  <a:outerShdw blurRad="254000" dist="190500" dir="2700000" algn="tl" rotWithShape="0">
                    <a:srgbClr val="000000">
                      <a:alpha val="80000"/>
                    </a:srgbClr>
                  </a:outerShdw>
                </a:effectLst>
                <a:latin typeface="Arial"/>
              </a:rPr>
              <a:t>gather information about individuals, organizations, businesses, and infrastructure in order to commit </a:t>
            </a:r>
            <a:r>
              <a:rPr lang="en-US" b="1" dirty="0" smtClean="0">
                <a:solidFill>
                  <a:schemeClr val="bg1"/>
                </a:solidFill>
                <a:effectLst>
                  <a:outerShdw blurRad="254000" dist="190500" dir="2700000" algn="tl" rotWithShape="0">
                    <a:srgbClr val="000000">
                      <a:alpha val="80000"/>
                    </a:srgbClr>
                  </a:outerShdw>
                </a:effectLst>
                <a:latin typeface="Arial"/>
              </a:rPr>
              <a:t>terrorism, crimes </a:t>
            </a:r>
            <a:r>
              <a:rPr lang="en-US" b="1" dirty="0">
                <a:solidFill>
                  <a:schemeClr val="bg1"/>
                </a:solidFill>
                <a:effectLst>
                  <a:outerShdw blurRad="254000" dist="190500" dir="2700000" algn="tl" rotWithShape="0">
                    <a:srgbClr val="000000">
                      <a:alpha val="80000"/>
                    </a:srgbClr>
                  </a:outerShdw>
                </a:effectLst>
                <a:latin typeface="Arial"/>
              </a:rPr>
              <a:t>against individuals, espionage, theft, stalking, and destruction of property.</a:t>
            </a:r>
          </a:p>
        </p:txBody>
      </p:sp>
      <p:pic>
        <p:nvPicPr>
          <p:cNvPr id="3" name="Picture 2"/>
          <p:cNvPicPr>
            <a:picLocks noChangeAspect="1"/>
          </p:cNvPicPr>
          <p:nvPr/>
        </p:nvPicPr>
        <p:blipFill>
          <a:blip r:embed="rId2"/>
          <a:stretch>
            <a:fillRect/>
          </a:stretch>
        </p:blipFill>
        <p:spPr>
          <a:xfrm>
            <a:off x="2691694" y="1549200"/>
            <a:ext cx="3771195" cy="2519070"/>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1986546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609600" y="1828800"/>
            <a:ext cx="8074025" cy="4298950"/>
          </a:xfrm>
        </p:spPr>
        <p:txBody>
          <a:bodyPr>
            <a:normAutofit fontScale="85000" lnSpcReduction="10000"/>
          </a:bodyPr>
          <a:lstStyle/>
          <a:p>
            <a:pPr eaLnBrk="1" hangingPunct="1">
              <a:lnSpc>
                <a:spcPct val="140000"/>
              </a:lnSpc>
              <a:buFont typeface="Wingdings" charset="0"/>
              <a:buNone/>
            </a:pPr>
            <a:r>
              <a:rPr lang="en-US" sz="2800" b="1" dirty="0">
                <a:solidFill>
                  <a:srgbClr val="FFFFFF"/>
                </a:solidFill>
                <a:effectLst>
                  <a:outerShdw blurRad="254000" dist="190500" dir="2700000" algn="tl" rotWithShape="0">
                    <a:srgbClr val="000000">
                      <a:alpha val="80000"/>
                    </a:srgbClr>
                  </a:outerShdw>
                </a:effectLst>
                <a:cs typeface="Arial"/>
              </a:rPr>
              <a:t>DO NOT USE ANGER IN SELF DEFENSE!!!</a:t>
            </a:r>
          </a:p>
          <a:p>
            <a:pPr eaLnBrk="1" hangingPunct="1">
              <a:lnSpc>
                <a:spcPct val="140000"/>
              </a:lnSpc>
              <a:buFont typeface="Wingdings" charset="0"/>
              <a:buNone/>
            </a:pPr>
            <a:r>
              <a:rPr lang="en-US" sz="2800" b="1" dirty="0">
                <a:solidFill>
                  <a:srgbClr val="FFFFFF"/>
                </a:solidFill>
                <a:effectLst>
                  <a:outerShdw blurRad="254000" dist="190500" dir="2700000" algn="tl" rotWithShape="0">
                    <a:srgbClr val="000000">
                      <a:alpha val="80000"/>
                    </a:srgbClr>
                  </a:outerShdw>
                </a:effectLst>
                <a:cs typeface="Arial"/>
              </a:rPr>
              <a:t>It will only rob you of control, power and speed.  Because you will not be thinking clearly and your body will be tense.</a:t>
            </a:r>
          </a:p>
          <a:p>
            <a:pPr eaLnBrk="1" hangingPunct="1">
              <a:lnSpc>
                <a:spcPct val="140000"/>
              </a:lnSpc>
              <a:buFont typeface="Wingdings" charset="0"/>
              <a:buNone/>
            </a:pPr>
            <a:endParaRPr lang="en-US" sz="2800" b="1" dirty="0">
              <a:solidFill>
                <a:srgbClr val="FFFFFF"/>
              </a:solidFill>
              <a:effectLst>
                <a:outerShdw blurRad="254000" dist="190500" dir="2700000" algn="tl" rotWithShape="0">
                  <a:srgbClr val="000000">
                    <a:alpha val="80000"/>
                  </a:srgbClr>
                </a:outerShdw>
              </a:effectLst>
              <a:cs typeface="Arial"/>
            </a:endParaRPr>
          </a:p>
          <a:p>
            <a:pPr eaLnBrk="1" hangingPunct="1">
              <a:lnSpc>
                <a:spcPct val="140000"/>
              </a:lnSpc>
              <a:buFont typeface="Wingdings" charset="0"/>
              <a:buNone/>
            </a:pPr>
            <a:r>
              <a:rPr lang="en-US" sz="2800" b="1" dirty="0">
                <a:solidFill>
                  <a:srgbClr val="FFFFFF"/>
                </a:solidFill>
                <a:effectLst>
                  <a:outerShdw blurRad="254000" dist="190500" dir="2700000" algn="tl" rotWithShape="0">
                    <a:srgbClr val="000000">
                      <a:alpha val="80000"/>
                    </a:srgbClr>
                  </a:outerShdw>
                </a:effectLst>
                <a:cs typeface="Arial"/>
              </a:rPr>
              <a:t>You must be prepared to fight as if your life depended on it.  The overpowering desire to do whatever it takes to survive is what self defense is really about.</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Anger and Killer Instinct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261703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Targets of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3739444" y="1297875"/>
            <a:ext cx="4831644" cy="4736683"/>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Primary targets of adversarial </a:t>
            </a:r>
            <a:r>
              <a:rPr lang="en-US" b="1" dirty="0">
                <a:solidFill>
                  <a:srgbClr val="FFFFFF"/>
                </a:solidFill>
                <a:effectLst>
                  <a:outerShdw blurRad="254000" dist="190500" dir="2700000" algn="tl" rotWithShape="0">
                    <a:srgbClr val="000000">
                      <a:alpha val="80000"/>
                    </a:srgbClr>
                  </a:outerShdw>
                </a:effectLst>
                <a:latin typeface="Arial"/>
              </a:rPr>
              <a:t>surveillance are </a:t>
            </a:r>
            <a:r>
              <a:rPr lang="en-US" b="1" dirty="0" smtClean="0">
                <a:solidFill>
                  <a:srgbClr val="FFFFFF"/>
                </a:solidFill>
                <a:effectLst>
                  <a:outerShdw blurRad="254000" dist="190500" dir="2700000" algn="tl" rotWithShape="0">
                    <a:srgbClr val="000000">
                      <a:alpha val="80000"/>
                    </a:srgbClr>
                  </a:outerShdw>
                </a:effectLst>
                <a:latin typeface="Arial"/>
              </a:rPr>
              <a:t>usually critical </a:t>
            </a:r>
            <a:r>
              <a:rPr lang="en-US" b="1" dirty="0">
                <a:solidFill>
                  <a:srgbClr val="FFFFFF"/>
                </a:solidFill>
                <a:effectLst>
                  <a:outerShdw blurRad="254000" dist="190500" dir="2700000" algn="tl" rotWithShape="0">
                    <a:srgbClr val="000000">
                      <a:alpha val="80000"/>
                    </a:srgbClr>
                  </a:outerShdw>
                </a:effectLst>
                <a:latin typeface="Arial"/>
              </a:rPr>
              <a:t>infrastructure assets and systems, as well as the people who frequent those locations</a:t>
            </a: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E.g.</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Stadiums, </a:t>
            </a:r>
            <a:r>
              <a:rPr lang="en-US" b="1" dirty="0">
                <a:solidFill>
                  <a:srgbClr val="FFFFFF"/>
                </a:solidFill>
                <a:effectLst>
                  <a:outerShdw blurRad="254000" dist="190500" dir="2700000" algn="tl" rotWithShape="0">
                    <a:srgbClr val="000000">
                      <a:alpha val="80000"/>
                    </a:srgbClr>
                  </a:outerShdw>
                </a:effectLst>
                <a:latin typeface="Arial"/>
              </a:rPr>
              <a:t>shopping </a:t>
            </a:r>
            <a:r>
              <a:rPr lang="en-US" b="1" dirty="0" smtClean="0">
                <a:solidFill>
                  <a:srgbClr val="FFFFFF"/>
                </a:solidFill>
                <a:effectLst>
                  <a:outerShdw blurRad="254000" dist="190500" dir="2700000" algn="tl" rotWithShape="0">
                    <a:srgbClr val="000000">
                      <a:alpha val="80000"/>
                    </a:srgbClr>
                  </a:outerShdw>
                </a:effectLst>
                <a:latin typeface="Arial"/>
              </a:rPr>
              <a:t>malls (</a:t>
            </a:r>
            <a:r>
              <a:rPr lang="en-US" b="1" dirty="0">
                <a:solidFill>
                  <a:srgbClr val="FFFFFF"/>
                </a:solidFill>
                <a:effectLst>
                  <a:outerShdw blurRad="254000" dist="190500" dir="2700000" algn="tl" rotWithShape="0">
                    <a:srgbClr val="000000">
                      <a:alpha val="80000"/>
                    </a:srgbClr>
                  </a:outerShdw>
                </a:effectLst>
                <a:latin typeface="Arial"/>
              </a:rPr>
              <a:t>places where large numbers of people </a:t>
            </a:r>
            <a:r>
              <a:rPr lang="en-US" b="1" dirty="0" smtClean="0">
                <a:solidFill>
                  <a:srgbClr val="FFFFFF"/>
                </a:solidFill>
                <a:effectLst>
                  <a:outerShdw blurRad="254000" dist="190500" dir="2700000" algn="tl" rotWithShape="0">
                    <a:srgbClr val="000000">
                      <a:alpha val="80000"/>
                    </a:srgbClr>
                  </a:outerShdw>
                </a:effectLst>
                <a:latin typeface="Arial"/>
              </a:rPr>
              <a:t>gather)</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power </a:t>
            </a:r>
            <a:r>
              <a:rPr lang="en-US" b="1" dirty="0">
                <a:solidFill>
                  <a:srgbClr val="FFFFFF"/>
                </a:solidFill>
                <a:effectLst>
                  <a:outerShdw blurRad="254000" dist="190500" dir="2700000" algn="tl" rotWithShape="0">
                    <a:srgbClr val="000000">
                      <a:alpha val="80000"/>
                    </a:srgbClr>
                  </a:outerShdw>
                </a:effectLst>
                <a:latin typeface="Arial"/>
              </a:rPr>
              <a:t>and communications </a:t>
            </a:r>
            <a:r>
              <a:rPr lang="en-US" b="1" dirty="0" smtClean="0">
                <a:solidFill>
                  <a:srgbClr val="FFFFFF"/>
                </a:solidFill>
                <a:effectLst>
                  <a:outerShdw blurRad="254000" dist="190500" dir="2700000" algn="tl" rotWithShape="0">
                    <a:srgbClr val="000000">
                      <a:alpha val="80000"/>
                    </a:srgbClr>
                  </a:outerShdw>
                </a:effectLst>
                <a:latin typeface="Arial"/>
              </a:rPr>
              <a:t>systems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food </a:t>
            </a:r>
            <a:r>
              <a:rPr lang="en-US" b="1" dirty="0">
                <a:solidFill>
                  <a:srgbClr val="FFFFFF"/>
                </a:solidFill>
                <a:effectLst>
                  <a:outerShdw blurRad="254000" dist="190500" dir="2700000" algn="tl" rotWithShape="0">
                    <a:srgbClr val="000000">
                      <a:alpha val="80000"/>
                    </a:srgbClr>
                  </a:outerShdw>
                </a:effectLst>
                <a:latin typeface="Arial"/>
              </a:rPr>
              <a:t>and water </a:t>
            </a:r>
            <a:r>
              <a:rPr lang="en-US" b="1" dirty="0" smtClean="0">
                <a:solidFill>
                  <a:srgbClr val="FFFFFF"/>
                </a:solidFill>
                <a:effectLst>
                  <a:outerShdw blurRad="254000" dist="190500" dir="2700000" algn="tl" rotWithShape="0">
                    <a:srgbClr val="000000">
                      <a:alpha val="80000"/>
                    </a:srgbClr>
                  </a:outerShdw>
                </a:effectLst>
                <a:latin typeface="Arial"/>
              </a:rPr>
              <a:t>supplies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transportation networks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financial </a:t>
            </a:r>
            <a:r>
              <a:rPr lang="en-US" b="1" dirty="0">
                <a:solidFill>
                  <a:srgbClr val="FFFFFF"/>
                </a:solidFill>
                <a:effectLst>
                  <a:outerShdw blurRad="254000" dist="190500" dir="2700000" algn="tl" rotWithShape="0">
                    <a:srgbClr val="000000">
                      <a:alpha val="80000"/>
                    </a:srgbClr>
                  </a:outerShdw>
                </a:effectLst>
                <a:latin typeface="Arial"/>
              </a:rPr>
              <a:t>entities and networks</a:t>
            </a:r>
            <a:r>
              <a:rPr lang="en-US" b="1" dirty="0" smtClean="0">
                <a:solidFill>
                  <a:srgbClr val="FFFFFF"/>
                </a:solidFill>
                <a:effectLst>
                  <a:outerShdw blurRad="254000" dist="190500" dir="2700000" algn="tl" rotWithShape="0">
                    <a:srgbClr val="000000">
                      <a:alpha val="80000"/>
                    </a:srgbClr>
                  </a:outerShdw>
                </a:effectLst>
                <a:latin typeface="Arial"/>
              </a:rPr>
              <a:t>.</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Emergency and law enforcement </a:t>
            </a:r>
            <a:r>
              <a:rPr lang="en-US" b="1" dirty="0" smtClean="0">
                <a:solidFill>
                  <a:srgbClr val="FFFFFF"/>
                </a:solidFill>
                <a:effectLst>
                  <a:outerShdw blurRad="254000" dist="190500" dir="2700000" algn="tl" rotWithShape="0">
                    <a:srgbClr val="000000">
                      <a:alpha val="80000"/>
                    </a:srgbClr>
                  </a:outerShdw>
                </a:effectLst>
                <a:latin typeface="Arial"/>
              </a:rPr>
              <a:t>responders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1685447"/>
            <a:ext cx="2921000" cy="838801"/>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750594"/>
            <a:ext cx="2921000" cy="1947333"/>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800" y="4926369"/>
            <a:ext cx="2921000" cy="1194769"/>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1986546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New York City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838200" y="1291459"/>
            <a:ext cx="7295444" cy="2077492"/>
          </a:xfrm>
          <a:prstGeom prst="rect">
            <a:avLst/>
          </a:prstGeom>
        </p:spPr>
        <p:txBody>
          <a:bodyPr wrap="square">
            <a:spAutoFit/>
          </a:bodyPr>
          <a:lstStyle/>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err="1" smtClean="0">
                <a:solidFill>
                  <a:srgbClr val="FFFFFF"/>
                </a:solidFill>
                <a:effectLst>
                  <a:outerShdw blurRad="254000" dist="190500" dir="2700000" algn="tl" rotWithShape="0">
                    <a:srgbClr val="000000">
                      <a:alpha val="80000"/>
                    </a:srgbClr>
                  </a:outerShdw>
                </a:effectLst>
                <a:latin typeface="Arial"/>
              </a:rPr>
              <a:t>Dhiren</a:t>
            </a:r>
            <a:r>
              <a:rPr lang="en-US" b="1" dirty="0" smtClean="0">
                <a:solidFill>
                  <a:srgbClr val="FFFFFF"/>
                </a:solidFill>
                <a:effectLst>
                  <a:outerShdw blurRad="254000" dist="190500" dir="2700000" algn="tl" rotWithShape="0">
                    <a:srgbClr val="000000">
                      <a:alpha val="80000"/>
                    </a:srgbClr>
                  </a:outerShdw>
                </a:effectLst>
                <a:latin typeface="Arial"/>
              </a:rPr>
              <a:t> </a:t>
            </a:r>
            <a:r>
              <a:rPr lang="en-US" b="1" dirty="0" err="1" smtClean="0">
                <a:solidFill>
                  <a:srgbClr val="FFFFFF"/>
                </a:solidFill>
                <a:effectLst>
                  <a:outerShdw blurRad="254000" dist="190500" dir="2700000" algn="tl" rotWithShape="0">
                    <a:srgbClr val="000000">
                      <a:alpha val="80000"/>
                    </a:srgbClr>
                  </a:outerShdw>
                </a:effectLst>
                <a:latin typeface="Arial"/>
              </a:rPr>
              <a:t>Barot</a:t>
            </a:r>
            <a:r>
              <a:rPr lang="en-US" b="1" dirty="0" smtClean="0">
                <a:solidFill>
                  <a:srgbClr val="FFFFFF"/>
                </a:solidFill>
                <a:effectLst>
                  <a:outerShdw blurRad="254000" dist="190500" dir="2700000" algn="tl" rotWithShape="0">
                    <a:srgbClr val="000000">
                      <a:alpha val="80000"/>
                    </a:srgbClr>
                  </a:outerShdw>
                </a:effectLst>
                <a:latin typeface="Arial"/>
              </a:rPr>
              <a:t>, al-Qaida operative visited New York City in April 2001 and conducted extensive surveillance of various financial targets such as New York Stock </a:t>
            </a:r>
            <a:r>
              <a:rPr lang="en-US" b="1" dirty="0" err="1" smtClean="0">
                <a:solidFill>
                  <a:srgbClr val="FFFFFF"/>
                </a:solidFill>
                <a:effectLst>
                  <a:outerShdw blurRad="254000" dist="190500" dir="2700000" algn="tl" rotWithShape="0">
                    <a:srgbClr val="000000">
                      <a:alpha val="80000"/>
                    </a:srgbClr>
                  </a:outerShdw>
                </a:effectLst>
                <a:latin typeface="Arial"/>
              </a:rPr>
              <a:t>Exchage</a:t>
            </a:r>
            <a:r>
              <a:rPr lang="en-US" b="1" dirty="0" smtClean="0">
                <a:solidFill>
                  <a:srgbClr val="FFFFFF"/>
                </a:solidFill>
                <a:effectLst>
                  <a:outerShdw blurRad="254000" dist="190500" dir="2700000" algn="tl" rotWithShape="0">
                    <a:srgbClr val="000000">
                      <a:alpha val="80000"/>
                    </a:srgbClr>
                  </a:outerShdw>
                </a:effectLst>
                <a:latin typeface="Arial"/>
              </a:rPr>
              <a:t> and International Monetary Fund, among other targets.</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3" name="Picture 2"/>
          <p:cNvPicPr>
            <a:picLocks noChangeAspect="1"/>
          </p:cNvPicPr>
          <p:nvPr/>
        </p:nvPicPr>
        <p:blipFill>
          <a:blip r:embed="rId2"/>
          <a:stretch>
            <a:fillRect/>
          </a:stretch>
        </p:blipFill>
        <p:spPr>
          <a:xfrm>
            <a:off x="4543074" y="3368951"/>
            <a:ext cx="3842971" cy="2572067"/>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5" name="Picture 4"/>
          <p:cNvPicPr>
            <a:picLocks noChangeAspect="1"/>
          </p:cNvPicPr>
          <p:nvPr/>
        </p:nvPicPr>
        <p:blipFill>
          <a:blip r:embed="rId3"/>
          <a:stretch>
            <a:fillRect/>
          </a:stretch>
        </p:blipFill>
        <p:spPr>
          <a:xfrm>
            <a:off x="887834" y="3368951"/>
            <a:ext cx="3426901" cy="2572067"/>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4232872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New York City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148270">
            <a:off x="1588365" y="1970080"/>
            <a:ext cx="1479520" cy="3632825"/>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4" name="Rectangle 3"/>
          <p:cNvSpPr/>
          <p:nvPr/>
        </p:nvSpPr>
        <p:spPr>
          <a:xfrm>
            <a:off x="3809850" y="1912003"/>
            <a:ext cx="4648350" cy="3925177"/>
          </a:xfrm>
          <a:prstGeom prst="rect">
            <a:avLst/>
          </a:prstGeom>
        </p:spPr>
        <p:txBody>
          <a:bodyPr wrap="square">
            <a:spAutoFit/>
          </a:bodyPr>
          <a:lstStyle/>
          <a:p>
            <a:pPr>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rPr>
              <a:t>Barot’s footage included scenes of the World Trade Center towers. While filming, he turned the camera on its side to simulate the buildings falling over, and </a:t>
            </a:r>
            <a:r>
              <a:rPr lang="en-US" sz="1600" b="1" dirty="0" err="1" smtClean="0">
                <a:solidFill>
                  <a:srgbClr val="FFFFFF"/>
                </a:solidFill>
                <a:effectLst>
                  <a:outerShdw blurRad="254000" dist="190500" dir="2700000" algn="tl" rotWithShape="0">
                    <a:srgbClr val="000000">
                      <a:alpha val="80000"/>
                    </a:srgbClr>
                  </a:outerShdw>
                </a:effectLst>
                <a:latin typeface="Arial"/>
              </a:rPr>
              <a:t>Barot</a:t>
            </a:r>
            <a:r>
              <a:rPr lang="en-US" sz="1600" b="1" dirty="0" smtClean="0">
                <a:solidFill>
                  <a:srgbClr val="FFFFFF"/>
                </a:solidFill>
                <a:effectLst>
                  <a:outerShdw blurRad="254000" dist="190500" dir="2700000" algn="tl" rotWithShape="0">
                    <a:srgbClr val="000000">
                      <a:alpha val="80000"/>
                    </a:srgbClr>
                  </a:outerShdw>
                </a:effectLst>
                <a:latin typeface="Arial"/>
              </a:rPr>
              <a:t> or an unseen man mimicked the sound of an explosion.</a:t>
            </a:r>
          </a:p>
          <a:p>
            <a:pPr>
              <a:lnSpc>
                <a:spcPct val="120000"/>
              </a:lnSpc>
            </a:pPr>
            <a:endParaRPr lang="en-US" sz="1600"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rPr>
              <a:t>Despite the eerily foretelling nature of the video, </a:t>
            </a:r>
            <a:r>
              <a:rPr lang="en-US" sz="1600" b="1" dirty="0" err="1" smtClean="0">
                <a:solidFill>
                  <a:srgbClr val="FFFFFF"/>
                </a:solidFill>
                <a:effectLst>
                  <a:outerShdw blurRad="254000" dist="190500" dir="2700000" algn="tl" rotWithShape="0">
                    <a:srgbClr val="000000">
                      <a:alpha val="80000"/>
                    </a:srgbClr>
                  </a:outerShdw>
                </a:effectLst>
                <a:latin typeface="Arial"/>
              </a:rPr>
              <a:t>Barot</a:t>
            </a:r>
            <a:r>
              <a:rPr lang="en-US" sz="1600" b="1" dirty="0" smtClean="0">
                <a:solidFill>
                  <a:srgbClr val="FFFFFF"/>
                </a:solidFill>
                <a:effectLst>
                  <a:outerShdw blurRad="254000" dist="190500" dir="2700000" algn="tl" rotWithShape="0">
                    <a:srgbClr val="000000">
                      <a:alpha val="80000"/>
                    </a:srgbClr>
                  </a:outerShdw>
                </a:effectLst>
                <a:latin typeface="Arial"/>
              </a:rPr>
              <a:t> is not believed to have had prior knowledge of the 9/11 attacks.</a:t>
            </a:r>
          </a:p>
          <a:p>
            <a:pPr>
              <a:lnSpc>
                <a:spcPct val="120000"/>
              </a:lnSpc>
            </a:pPr>
            <a:endParaRPr lang="en-US" sz="1600"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1600" b="1" dirty="0" err="1" smtClean="0">
                <a:solidFill>
                  <a:srgbClr val="FFFFFF"/>
                </a:solidFill>
                <a:effectLst>
                  <a:outerShdw blurRad="254000" dist="190500" dir="2700000" algn="tl" rotWithShape="0">
                    <a:srgbClr val="000000">
                      <a:alpha val="80000"/>
                    </a:srgbClr>
                  </a:outerShdw>
                </a:effectLst>
                <a:latin typeface="Arial"/>
              </a:rPr>
              <a:t>Barot</a:t>
            </a:r>
            <a:r>
              <a:rPr lang="en-US" sz="1600" b="1" dirty="0" smtClean="0">
                <a:solidFill>
                  <a:srgbClr val="FFFFFF"/>
                </a:solidFill>
                <a:effectLst>
                  <a:outerShdw blurRad="254000" dist="190500" dir="2700000" algn="tl" rotWithShape="0">
                    <a:srgbClr val="000000">
                      <a:alpha val="80000"/>
                    </a:srgbClr>
                  </a:outerShdw>
                </a:effectLst>
                <a:latin typeface="Arial"/>
              </a:rPr>
              <a:t> was sentenced to life in prison after pleading guilty to conspiracy to murder in October 2006.</a:t>
            </a:r>
          </a:p>
        </p:txBody>
      </p:sp>
    </p:spTree>
    <p:extLst>
      <p:ext uri="{BB962C8B-B14F-4D97-AF65-F5344CB8AC3E}">
        <p14:creationId xmlns:p14="http://schemas.microsoft.com/office/powerpoint/2010/main" val="1620242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Pre-Attack Preparation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3886200" y="1591779"/>
            <a:ext cx="4572000" cy="4736683"/>
          </a:xfrm>
          <a:prstGeom prst="rect">
            <a:avLst/>
          </a:prstGeom>
        </p:spPr>
        <p:txBody>
          <a:bodyPr>
            <a:spAutoFit/>
          </a:bodyPr>
          <a:lstStyle/>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During pre-attack preparation, terrorist activities are most vulnerable to detection and can best be halted. Depending on the scope of the attack, preparation may occur over a period of months and, in some cases, years.</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Examples of pre-incident preparation activities include:</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Surveillance</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Security </a:t>
            </a:r>
            <a:r>
              <a:rPr lang="en-US" b="1" dirty="0" smtClean="0">
                <a:solidFill>
                  <a:srgbClr val="FFFFFF"/>
                </a:solidFill>
                <a:effectLst>
                  <a:outerShdw blurRad="254000" dist="190500" dir="2700000" algn="tl" rotWithShape="0">
                    <a:srgbClr val="000000">
                      <a:alpha val="80000"/>
                    </a:srgbClr>
                  </a:outerShdw>
                </a:effectLst>
                <a:latin typeface="Arial"/>
              </a:rPr>
              <a:t>tests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Acquisition of supplies and </a:t>
            </a:r>
            <a:r>
              <a:rPr lang="en-US" b="1" dirty="0" smtClean="0">
                <a:solidFill>
                  <a:srgbClr val="FFFFFF"/>
                </a:solidFill>
                <a:effectLst>
                  <a:outerShdw blurRad="254000" dist="190500" dir="2700000" algn="tl" rotWithShape="0">
                    <a:srgbClr val="000000">
                      <a:alpha val="80000"/>
                    </a:srgbClr>
                  </a:outerShdw>
                </a:effectLst>
                <a:latin typeface="Arial"/>
              </a:rPr>
              <a:t>materials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Practice or test </a:t>
            </a:r>
            <a:r>
              <a:rPr lang="en-US" b="1" dirty="0" smtClean="0">
                <a:solidFill>
                  <a:srgbClr val="FFFFFF"/>
                </a:solidFill>
                <a:effectLst>
                  <a:outerShdw blurRad="254000" dist="190500" dir="2700000" algn="tl" rotWithShape="0">
                    <a:srgbClr val="000000">
                      <a:alpha val="80000"/>
                    </a:srgbClr>
                  </a:outerShdw>
                </a:effectLst>
                <a:latin typeface="Arial"/>
              </a:rPr>
              <a:t>runs</a:t>
            </a: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827944"/>
            <a:ext cx="2752475" cy="3385140"/>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8833931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Information Collected Through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838200" y="2093117"/>
            <a:ext cx="5346462" cy="3739486"/>
          </a:xfrm>
          <a:prstGeom prst="rect">
            <a:avLst/>
          </a:prstGeom>
        </p:spPr>
        <p:txBody>
          <a:bodyPr wrap="square">
            <a:spAutoFit/>
          </a:bodyPr>
          <a:lstStyle/>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The following types of information have been collected through adversarial surveillance:</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 </a:t>
            </a:r>
            <a:r>
              <a:rPr lang="en-US" b="1" dirty="0" smtClean="0">
                <a:solidFill>
                  <a:srgbClr val="FFFFFF"/>
                </a:solidFill>
                <a:effectLst>
                  <a:outerShdw blurRad="254000" dist="190500" dir="2700000" algn="tl" rotWithShape="0">
                    <a:srgbClr val="000000">
                      <a:alpha val="80000"/>
                    </a:srgbClr>
                  </a:outerShdw>
                </a:effectLst>
                <a:latin typeface="Arial"/>
              </a:rPr>
              <a:t>location</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Routine </a:t>
            </a:r>
            <a:r>
              <a:rPr lang="en-US" b="1" dirty="0">
                <a:solidFill>
                  <a:srgbClr val="FFFFFF"/>
                </a:solidFill>
                <a:effectLst>
                  <a:outerShdw blurRad="254000" dist="190500" dir="2700000" algn="tl" rotWithShape="0">
                    <a:srgbClr val="000000">
                      <a:alpha val="80000"/>
                    </a:srgbClr>
                  </a:outerShdw>
                </a:effectLst>
                <a:latin typeface="Arial"/>
              </a:rPr>
              <a:t>activities of employees, suppliers, customers, and visitors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Numbers </a:t>
            </a:r>
            <a:r>
              <a:rPr lang="en-US" b="1" dirty="0">
                <a:solidFill>
                  <a:srgbClr val="FFFFFF"/>
                </a:solidFill>
                <a:effectLst>
                  <a:outerShdw blurRad="254000" dist="190500" dir="2700000" algn="tl" rotWithShape="0">
                    <a:srgbClr val="000000">
                      <a:alpha val="80000"/>
                    </a:srgbClr>
                  </a:outerShdw>
                </a:effectLst>
                <a:latin typeface="Arial"/>
              </a:rPr>
              <a:t>of security personnel and cameras</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Facility layout, including access and egress </a:t>
            </a:r>
            <a:r>
              <a:rPr lang="en-US" b="1" dirty="0" smtClean="0">
                <a:solidFill>
                  <a:srgbClr val="FFFFFF"/>
                </a:solidFill>
                <a:effectLst>
                  <a:outerShdw blurRad="254000" dist="190500" dir="2700000" algn="tl" rotWithShape="0">
                    <a:srgbClr val="000000">
                      <a:alpha val="80000"/>
                    </a:srgbClr>
                  </a:outerShdw>
                </a:effectLst>
                <a:latin typeface="Arial"/>
              </a:rPr>
              <a:t>routes, vulnerabilities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Event</a:t>
            </a:r>
            <a:r>
              <a:rPr lang="en-US" b="1" dirty="0">
                <a:solidFill>
                  <a:srgbClr val="FFFFFF"/>
                </a:solidFill>
                <a:effectLst>
                  <a:outerShdw blurRad="254000" dist="190500" dir="2700000" algn="tl" rotWithShape="0">
                    <a:srgbClr val="000000">
                      <a:alpha val="80000"/>
                    </a:srgbClr>
                  </a:outerShdw>
                </a:effectLst>
                <a:latin typeface="Arial"/>
              </a:rPr>
              <a:t>-specific data (relating to special events</a:t>
            </a:r>
            <a:r>
              <a:rPr lang="en-US" b="1" dirty="0" smtClean="0">
                <a:solidFill>
                  <a:srgbClr val="FFFFFF"/>
                </a:solidFill>
                <a:effectLst>
                  <a:outerShdw blurRad="254000" dist="190500" dir="2700000" algn="tl" rotWithShape="0">
                    <a:srgbClr val="000000">
                      <a:alpha val="80000"/>
                    </a:srgbClr>
                  </a:outerShdw>
                </a:effectLst>
                <a:latin typeface="Arial"/>
              </a:rPr>
              <a:t>)</a:t>
            </a: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4662" y="2198372"/>
            <a:ext cx="2304144" cy="3634231"/>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251931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Information Collected Through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4" name="Rectangle 3"/>
          <p:cNvSpPr/>
          <p:nvPr/>
        </p:nvSpPr>
        <p:spPr>
          <a:xfrm>
            <a:off x="2958406" y="1827944"/>
            <a:ext cx="5652194" cy="4404284"/>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Security/visitor processes and procedures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Security equipment, including badges and uniforms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Information about maintenance and cleaning personnel or procedures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Crowd data (i.e., when potential targets are the most crowded)</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Access requirements for restricted or employee-only areas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Parking facility access and operations</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Other relevant information</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5" name="Picture 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2347435"/>
            <a:ext cx="1861631" cy="3352800"/>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57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Surveillance Activities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2714977" y="1549200"/>
            <a:ext cx="5743223" cy="4736683"/>
          </a:xfrm>
          <a:prstGeom prst="rect">
            <a:avLst/>
          </a:prstGeom>
        </p:spPr>
        <p:txBody>
          <a:bodyPr wrap="square">
            <a:spAutoFit/>
          </a:bodyPr>
          <a:lstStyle/>
          <a:p>
            <a:pPr>
              <a:lnSpc>
                <a:spcPct val="120000"/>
              </a:lnSpc>
            </a:pPr>
            <a:r>
              <a:rPr lang="en-US" b="1" dirty="0">
                <a:solidFill>
                  <a:srgbClr val="FFFFFF"/>
                </a:solidFill>
                <a:effectLst>
                  <a:outerShdw blurRad="254000" dist="152400" dir="2700000" algn="tl" rotWithShape="0">
                    <a:srgbClr val="000000">
                      <a:alpha val="80000"/>
                    </a:srgbClr>
                  </a:outerShdw>
                </a:effectLst>
                <a:latin typeface="Arial"/>
              </a:rPr>
              <a:t>Surveillance activities include the following:</a:t>
            </a:r>
          </a:p>
          <a:p>
            <a:pPr>
              <a:lnSpc>
                <a:spcPct val="120000"/>
              </a:lnSpc>
            </a:pPr>
            <a:endParaRPr lang="en-US" b="1" dirty="0">
              <a:solidFill>
                <a:srgbClr val="FFFFFF"/>
              </a:solidFill>
              <a:effectLst>
                <a:outerShdw blurRad="254000" dist="1524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Drawing maps or diagrams</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Observing employees and facilities using vision-enhancing devices (e.g., binoculars, still and video cameras, and night vision goggles)</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Soliciting employees for information</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Taking notes about security and routines</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Charting crowd patterns</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Pocketing documents</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Photographing security equipment, badges, or apparel</a:t>
            </a:r>
          </a:p>
          <a:p>
            <a:pPr marL="285750" indent="-285750">
              <a:lnSpc>
                <a:spcPct val="120000"/>
              </a:lnSpc>
              <a:buFont typeface="Arial"/>
              <a:buChar char="•"/>
            </a:pPr>
            <a:r>
              <a:rPr lang="en-US" b="1" dirty="0">
                <a:solidFill>
                  <a:srgbClr val="FFFFFF"/>
                </a:solidFill>
                <a:effectLst>
                  <a:outerShdw blurRad="254000" dist="152400" dir="2700000" algn="tl" rotWithShape="0">
                    <a:srgbClr val="000000">
                      <a:alpha val="80000"/>
                    </a:srgbClr>
                  </a:outerShdw>
                </a:effectLst>
                <a:latin typeface="Arial"/>
              </a:rPr>
              <a:t>Observing security responses after attempting unauthorized access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1727250"/>
            <a:ext cx="1796375" cy="2146284"/>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251931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Surveillance Activities Can Be Detected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838200" y="4190939"/>
            <a:ext cx="7501467" cy="2296013"/>
          </a:xfrm>
          <a:prstGeom prst="rect">
            <a:avLst/>
          </a:prstGeom>
        </p:spPr>
        <p:txBody>
          <a:bodyPr wrap="square">
            <a:spAutoFit/>
          </a:bodyPr>
          <a:lstStyle/>
          <a:p>
            <a:pPr algn="ctr">
              <a:lnSpc>
                <a:spcPct val="120000"/>
              </a:lnSpc>
            </a:pPr>
            <a:r>
              <a:rPr lang="en-US" sz="2400" b="1" dirty="0" smtClean="0">
                <a:solidFill>
                  <a:srgbClr val="FFFFFF"/>
                </a:solidFill>
                <a:effectLst>
                  <a:outerShdw blurRad="254000" dist="190500" dir="2700000" algn="tl" rotWithShape="0">
                    <a:srgbClr val="000000">
                      <a:alpha val="80000"/>
                    </a:srgbClr>
                  </a:outerShdw>
                </a:effectLst>
                <a:latin typeface="Arial"/>
              </a:rPr>
              <a:t>As mentioned earlier, </a:t>
            </a:r>
            <a:r>
              <a:rPr lang="en-US" sz="2400" b="1" dirty="0" smtClean="0">
                <a:solidFill>
                  <a:srgbClr val="E6DA27"/>
                </a:solidFill>
                <a:effectLst>
                  <a:outerShdw blurRad="254000" dist="190500" dir="2700000" algn="tl" rotWithShape="0">
                    <a:srgbClr val="000000">
                      <a:alpha val="80000"/>
                    </a:srgbClr>
                  </a:outerShdw>
                </a:effectLst>
                <a:latin typeface="Arial"/>
              </a:rPr>
              <a:t>surveillance takes </a:t>
            </a:r>
            <a:r>
              <a:rPr lang="en-US" sz="2400" b="1" dirty="0">
                <a:solidFill>
                  <a:srgbClr val="E6DA27"/>
                </a:solidFill>
                <a:effectLst>
                  <a:outerShdw blurRad="254000" dist="190500" dir="2700000" algn="tl" rotWithShape="0">
                    <a:srgbClr val="000000">
                      <a:alpha val="80000"/>
                    </a:srgbClr>
                  </a:outerShdw>
                </a:effectLst>
                <a:latin typeface="Arial"/>
              </a:rPr>
              <a:t>time</a:t>
            </a:r>
            <a:r>
              <a:rPr lang="en-US" sz="2400" b="1" dirty="0">
                <a:solidFill>
                  <a:srgbClr val="FFFFFF"/>
                </a:solidFill>
                <a:effectLst>
                  <a:outerShdw blurRad="254000" dist="190500" dir="2700000" algn="tl" rotWithShape="0">
                    <a:srgbClr val="000000">
                      <a:alpha val="80000"/>
                    </a:srgbClr>
                  </a:outerShdw>
                </a:effectLst>
                <a:latin typeface="Arial"/>
              </a:rPr>
              <a:t>. Surveillance may take place over several days, weeks, or </a:t>
            </a:r>
            <a:r>
              <a:rPr lang="en-US" sz="2400" b="1" dirty="0" smtClean="0">
                <a:solidFill>
                  <a:srgbClr val="FFFFFF"/>
                </a:solidFill>
                <a:effectLst>
                  <a:outerShdw blurRad="254000" dist="190500" dir="2700000" algn="tl" rotWithShape="0">
                    <a:srgbClr val="000000">
                      <a:alpha val="80000"/>
                    </a:srgbClr>
                  </a:outerShdw>
                </a:effectLst>
                <a:latin typeface="Arial"/>
              </a:rPr>
              <a:t>longer. It </a:t>
            </a:r>
            <a:r>
              <a:rPr lang="en-US" sz="2400" b="1" dirty="0">
                <a:solidFill>
                  <a:srgbClr val="FFFFFF"/>
                </a:solidFill>
                <a:effectLst>
                  <a:outerShdw blurRad="254000" dist="190500" dir="2700000" algn="tl" rotWithShape="0">
                    <a:srgbClr val="000000">
                      <a:alpha val="80000"/>
                    </a:srgbClr>
                  </a:outerShdw>
                </a:effectLst>
                <a:latin typeface="Arial"/>
              </a:rPr>
              <a:t>may involve repeated visits</a:t>
            </a:r>
            <a:r>
              <a:rPr lang="en-US" sz="2400" b="1" dirty="0" smtClean="0">
                <a:solidFill>
                  <a:srgbClr val="FFFFFF"/>
                </a:solidFill>
                <a:effectLst>
                  <a:outerShdw blurRad="254000" dist="190500" dir="2700000" algn="tl" rotWithShape="0">
                    <a:srgbClr val="000000">
                      <a:alpha val="80000"/>
                    </a:srgbClr>
                  </a:outerShdw>
                </a:effectLst>
                <a:latin typeface="Arial"/>
              </a:rPr>
              <a:t>.</a:t>
            </a:r>
            <a:endParaRPr lang="en-US" sz="2400" b="1" dirty="0" smtClean="0">
              <a:solidFill>
                <a:srgbClr val="E6DA27"/>
              </a:solidFill>
              <a:effectLst>
                <a:outerShdw blurRad="254000" dist="190500" dir="2700000" algn="tl" rotWithShape="0">
                  <a:srgbClr val="000000">
                    <a:alpha val="80000"/>
                  </a:srgbClr>
                </a:outerShdw>
              </a:effectLst>
              <a:latin typeface="Arial"/>
            </a:endParaRPr>
          </a:p>
          <a:p>
            <a:pPr algn="ctr">
              <a:lnSpc>
                <a:spcPct val="120000"/>
              </a:lnSpc>
            </a:pPr>
            <a:r>
              <a:rPr lang="en-US" sz="2400" b="1" dirty="0" smtClean="0">
                <a:solidFill>
                  <a:srgbClr val="E6DA27"/>
                </a:solidFill>
                <a:effectLst>
                  <a:outerShdw blurRad="254000" dist="190500" dir="2700000" algn="tl" rotWithShape="0">
                    <a:srgbClr val="000000">
                      <a:alpha val="80000"/>
                    </a:srgbClr>
                  </a:outerShdw>
                </a:effectLst>
                <a:latin typeface="Arial"/>
              </a:rPr>
              <a:t>Surveillance can be detected!</a:t>
            </a:r>
          </a:p>
          <a:p>
            <a:pPr algn="ctr">
              <a:lnSpc>
                <a:spcPct val="120000"/>
              </a:lnSpc>
            </a:pPr>
            <a:endParaRPr lang="en-US" sz="2400" b="1" dirty="0">
              <a:solidFill>
                <a:srgbClr val="FFFFFF"/>
              </a:solidFill>
              <a:effectLst>
                <a:outerShdw blurRad="254000" dist="190500" dir="2700000" algn="tl" rotWithShape="0">
                  <a:srgbClr val="000000">
                    <a:alpha val="80000"/>
                  </a:srgbClr>
                </a:outerShdw>
              </a:effectLst>
              <a:latin typeface="Arial"/>
            </a:endParaRPr>
          </a:p>
        </p:txBody>
      </p:sp>
      <p:pic>
        <p:nvPicPr>
          <p:cNvPr id="6" name="Picture 5"/>
          <p:cNvPicPr>
            <a:picLocks noChangeAspect="1"/>
          </p:cNvPicPr>
          <p:nvPr/>
        </p:nvPicPr>
        <p:blipFill>
          <a:blip r:embed="rId2"/>
          <a:stretch>
            <a:fillRect/>
          </a:stretch>
        </p:blipFill>
        <p:spPr>
          <a:xfrm>
            <a:off x="2958404" y="1871235"/>
            <a:ext cx="3218169" cy="2145446"/>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2519316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Trained and Untrained Operatives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830110" y="4194514"/>
            <a:ext cx="7083778" cy="2077492"/>
          </a:xfrm>
          <a:prstGeom prst="rect">
            <a:avLst/>
          </a:prstGeom>
        </p:spPr>
        <p:txBody>
          <a:bodyPr wrap="square">
            <a:spAutoFit/>
          </a:bodyPr>
          <a:lstStyle/>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Experience </a:t>
            </a:r>
            <a:r>
              <a:rPr lang="en-US" b="1" dirty="0">
                <a:solidFill>
                  <a:srgbClr val="FFFFFF"/>
                </a:solidFill>
                <a:effectLst>
                  <a:outerShdw blurRad="254000" dist="190500" dir="2700000" algn="tl" rotWithShape="0">
                    <a:srgbClr val="000000">
                      <a:alpha val="80000"/>
                    </a:srgbClr>
                  </a:outerShdw>
                </a:effectLst>
                <a:latin typeface="Arial"/>
              </a:rPr>
              <a:t>has shown us that individuals involved in planning terrorism are not always well-trained or </a:t>
            </a:r>
            <a:r>
              <a:rPr lang="en-US" b="1" dirty="0" smtClean="0">
                <a:solidFill>
                  <a:srgbClr val="FFFFFF"/>
                </a:solidFill>
                <a:effectLst>
                  <a:outerShdw blurRad="254000" dist="190500" dir="2700000" algn="tl" rotWithShape="0">
                    <a:srgbClr val="000000">
                      <a:alpha val="80000"/>
                    </a:srgbClr>
                  </a:outerShdw>
                </a:effectLst>
                <a:latin typeface="Arial"/>
              </a:rPr>
              <a:t>equipped.</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Operatives </a:t>
            </a:r>
            <a:r>
              <a:rPr lang="en-US" b="1" dirty="0">
                <a:solidFill>
                  <a:srgbClr val="FFFFFF"/>
                </a:solidFill>
                <a:effectLst>
                  <a:outerShdw blurRad="254000" dist="190500" dir="2700000" algn="tl" rotWithShape="0">
                    <a:srgbClr val="000000">
                      <a:alpha val="80000"/>
                    </a:srgbClr>
                  </a:outerShdw>
                </a:effectLst>
                <a:latin typeface="Arial"/>
              </a:rPr>
              <a:t>who are not highly trained are more vulnerable to detection by employees, passers-by, and others.</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sp>
        <p:nvSpPr>
          <p:cNvPr id="4" name="Rectangle 3"/>
          <p:cNvSpPr/>
          <p:nvPr/>
        </p:nvSpPr>
        <p:spPr>
          <a:xfrm>
            <a:off x="830110" y="1446042"/>
            <a:ext cx="4121474" cy="3074689"/>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Surveillance </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Can be individual or team</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Use variety of sophisticated surveillance equipment and multiple forms of transportation</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may act as families or tourists to gain access to and probe selected targets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8782" y="2017745"/>
            <a:ext cx="3156929" cy="2104619"/>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726071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How to Detect Adversarial Surveillance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1010188" y="2033897"/>
            <a:ext cx="7215624" cy="3775393"/>
          </a:xfrm>
          <a:prstGeom prst="rect">
            <a:avLst/>
          </a:prstGeom>
        </p:spPr>
        <p:txBody>
          <a:bodyPr wrap="square">
            <a:spAutoFit/>
          </a:bodyPr>
          <a:lstStyle/>
          <a:p>
            <a:pPr>
              <a:lnSpc>
                <a:spcPct val="120000"/>
              </a:lnSpc>
            </a:pPr>
            <a:r>
              <a:rPr lang="en-US" sz="2000" b="1" dirty="0" smtClean="0">
                <a:solidFill>
                  <a:srgbClr val="FFFFFF"/>
                </a:solidFill>
                <a:effectLst>
                  <a:outerShdw blurRad="254000" dist="190500" dir="2700000" algn="tl" rotWithShape="0">
                    <a:srgbClr val="000000">
                      <a:alpha val="80000"/>
                    </a:srgbClr>
                  </a:outerShdw>
                </a:effectLst>
                <a:latin typeface="Arial"/>
              </a:rPr>
              <a:t>1) </a:t>
            </a:r>
            <a:r>
              <a:rPr lang="en-US" sz="2000" b="1" dirty="0" smtClean="0">
                <a:solidFill>
                  <a:srgbClr val="E6DA27"/>
                </a:solidFill>
                <a:effectLst>
                  <a:outerShdw blurRad="254000" dist="190500" dir="2700000" algn="tl" rotWithShape="0">
                    <a:srgbClr val="000000">
                      <a:alpha val="80000"/>
                    </a:srgbClr>
                  </a:outerShdw>
                </a:effectLst>
                <a:latin typeface="Arial"/>
              </a:rPr>
              <a:t>Take </a:t>
            </a:r>
            <a:r>
              <a:rPr lang="en-US" sz="2000" b="1" dirty="0">
                <a:solidFill>
                  <a:srgbClr val="E6DA27"/>
                </a:solidFill>
                <a:effectLst>
                  <a:outerShdw blurRad="254000" dist="190500" dir="2700000" algn="tl" rotWithShape="0">
                    <a:srgbClr val="000000">
                      <a:alpha val="80000"/>
                    </a:srgbClr>
                  </a:outerShdw>
                </a:effectLst>
                <a:latin typeface="Arial"/>
              </a:rPr>
              <a:t>note </a:t>
            </a:r>
            <a:r>
              <a:rPr lang="en-US" sz="2000" b="1" dirty="0">
                <a:solidFill>
                  <a:srgbClr val="FFFFFF"/>
                </a:solidFill>
                <a:effectLst>
                  <a:outerShdw blurRad="254000" dist="190500" dir="2700000" algn="tl" rotWithShape="0">
                    <a:srgbClr val="000000">
                      <a:alpha val="80000"/>
                    </a:srgbClr>
                  </a:outerShdw>
                </a:effectLst>
                <a:latin typeface="Arial"/>
              </a:rPr>
              <a:t>of activities you observe that are typically associated with </a:t>
            </a:r>
            <a:r>
              <a:rPr lang="en-US" sz="2000" b="1" dirty="0" smtClean="0">
                <a:solidFill>
                  <a:srgbClr val="FFFFFF"/>
                </a:solidFill>
                <a:effectLst>
                  <a:outerShdw blurRad="254000" dist="190500" dir="2700000" algn="tl" rotWithShape="0">
                    <a:srgbClr val="000000">
                      <a:alpha val="80000"/>
                    </a:srgbClr>
                  </a:outerShdw>
                </a:effectLst>
                <a:latin typeface="Arial"/>
              </a:rPr>
              <a:t>surveillance</a:t>
            </a:r>
          </a:p>
          <a:p>
            <a:pPr marL="285750" indent="-285750">
              <a:lnSpc>
                <a:spcPct val="120000"/>
              </a:lnSpc>
              <a:buFont typeface="Arial"/>
              <a:buChar char="•"/>
            </a:pPr>
            <a:r>
              <a:rPr lang="en-US" sz="2000" b="1" dirty="0" smtClean="0">
                <a:solidFill>
                  <a:srgbClr val="FFFFFF"/>
                </a:solidFill>
                <a:effectLst>
                  <a:outerShdw blurRad="254000" dist="190500" dir="2700000" algn="tl" rotWithShape="0">
                    <a:srgbClr val="000000">
                      <a:alpha val="80000"/>
                    </a:srgbClr>
                  </a:outerShdw>
                </a:effectLst>
                <a:latin typeface="Arial"/>
              </a:rPr>
              <a:t>watching </a:t>
            </a:r>
            <a:r>
              <a:rPr lang="en-US" sz="2000" b="1" dirty="0">
                <a:solidFill>
                  <a:srgbClr val="FFFFFF"/>
                </a:solidFill>
                <a:effectLst>
                  <a:outerShdw blurRad="254000" dist="190500" dir="2700000" algn="tl" rotWithShape="0">
                    <a:srgbClr val="000000">
                      <a:alpha val="80000"/>
                    </a:srgbClr>
                  </a:outerShdw>
                </a:effectLst>
                <a:latin typeface="Arial"/>
              </a:rPr>
              <a:t>a location or recording information about it over </a:t>
            </a:r>
            <a:r>
              <a:rPr lang="en-US" sz="2000" b="1" dirty="0" smtClean="0">
                <a:solidFill>
                  <a:srgbClr val="FFFFFF"/>
                </a:solidFill>
                <a:effectLst>
                  <a:outerShdw blurRad="254000" dist="190500" dir="2700000" algn="tl" rotWithShape="0">
                    <a:srgbClr val="000000">
                      <a:alpha val="80000"/>
                    </a:srgbClr>
                  </a:outerShdw>
                </a:effectLst>
                <a:latin typeface="Arial"/>
              </a:rPr>
              <a:t>time</a:t>
            </a:r>
            <a:endParaRPr lang="en-US" sz="2000"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endParaRPr lang="en-US" sz="20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000" b="1" dirty="0" smtClean="0">
                <a:solidFill>
                  <a:srgbClr val="FFFFFF"/>
                </a:solidFill>
                <a:effectLst>
                  <a:outerShdw blurRad="254000" dist="190500" dir="2700000" algn="tl" rotWithShape="0">
                    <a:srgbClr val="000000">
                      <a:alpha val="80000"/>
                    </a:srgbClr>
                  </a:outerShdw>
                </a:effectLst>
                <a:latin typeface="Arial"/>
              </a:rPr>
              <a:t>2)</a:t>
            </a:r>
            <a:r>
              <a:rPr lang="en-US" sz="2000" b="1" dirty="0" smtClean="0">
                <a:solidFill>
                  <a:srgbClr val="E6DA27"/>
                </a:solidFill>
                <a:effectLst>
                  <a:outerShdw blurRad="254000" dist="190500" dir="2700000" algn="tl" rotWithShape="0">
                    <a:srgbClr val="000000">
                      <a:alpha val="80000"/>
                    </a:srgbClr>
                  </a:outerShdw>
                </a:effectLst>
                <a:latin typeface="Arial"/>
              </a:rPr>
              <a:t> Evaluate </a:t>
            </a:r>
            <a:r>
              <a:rPr lang="en-US" sz="2000" b="1" dirty="0">
                <a:solidFill>
                  <a:srgbClr val="FFFFFF"/>
                </a:solidFill>
                <a:effectLst>
                  <a:outerShdw blurRad="254000" dist="190500" dir="2700000" algn="tl" rotWithShape="0">
                    <a:srgbClr val="000000">
                      <a:alpha val="80000"/>
                    </a:srgbClr>
                  </a:outerShdw>
                </a:effectLst>
                <a:latin typeface="Arial"/>
              </a:rPr>
              <a:t>any surveillance-related activities that you observe to determine if they </a:t>
            </a:r>
            <a:r>
              <a:rPr lang="en-US" sz="2000" b="1" dirty="0">
                <a:solidFill>
                  <a:srgbClr val="E6DA27"/>
                </a:solidFill>
                <a:effectLst>
                  <a:outerShdw blurRad="254000" dist="190500" dir="2700000" algn="tl" rotWithShape="0">
                    <a:srgbClr val="000000">
                      <a:alpha val="80000"/>
                    </a:srgbClr>
                  </a:outerShdw>
                </a:effectLst>
                <a:latin typeface="Arial"/>
              </a:rPr>
              <a:t>seem unusual or noteworthy. </a:t>
            </a:r>
            <a:r>
              <a:rPr lang="en-US" sz="2000" b="1" dirty="0">
                <a:solidFill>
                  <a:srgbClr val="FFFFFF"/>
                </a:solidFill>
                <a:effectLst>
                  <a:outerShdw blurRad="254000" dist="190500" dir="2700000" algn="tl" rotWithShape="0">
                    <a:srgbClr val="000000">
                      <a:alpha val="80000"/>
                    </a:srgbClr>
                  </a:outerShdw>
                </a:effectLst>
                <a:latin typeface="Arial"/>
              </a:rPr>
              <a:t>Often, you will find that surveillance activities will appear </a:t>
            </a:r>
            <a:r>
              <a:rPr lang="en-US" sz="2000" b="1" dirty="0">
                <a:solidFill>
                  <a:srgbClr val="E6DA27"/>
                </a:solidFill>
                <a:effectLst>
                  <a:outerShdw blurRad="254000" dist="190500" dir="2700000" algn="tl" rotWithShape="0">
                    <a:srgbClr val="000000">
                      <a:alpha val="80000"/>
                    </a:srgbClr>
                  </a:outerShdw>
                </a:effectLst>
                <a:latin typeface="Arial"/>
              </a:rPr>
              <a:t>unusual and out of place.</a:t>
            </a:r>
          </a:p>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3726071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p:txBody>
          <a:bodyPr>
            <a:normAutofit fontScale="77500" lnSpcReduction="20000"/>
          </a:bodyPr>
          <a:lstStyle/>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Discussions</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Disagreements (verbal or written)</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Arguments (verbal or written)</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Lawsuits</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Police assistance required</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Unarmed fistfights</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Armed attacks</a:t>
            </a:r>
          </a:p>
          <a:p>
            <a:pPr marL="609600" indent="-609600" eaLnBrk="1" hangingPunct="1">
              <a:lnSpc>
                <a:spcPct val="140000"/>
              </a:lnSpc>
              <a:buFontTx/>
              <a:buAutoNum type="arabicPeriod"/>
            </a:pPr>
            <a:r>
              <a:rPr lang="en-US" b="1" dirty="0" smtClean="0">
                <a:solidFill>
                  <a:srgbClr val="FFFFFF"/>
                </a:solidFill>
                <a:effectLst>
                  <a:outerShdw blurRad="254000" dist="190500" dir="2700000" algn="tl" rotWithShape="0">
                    <a:srgbClr val="000000">
                      <a:alpha val="80000"/>
                    </a:srgbClr>
                  </a:outerShdw>
                </a:effectLst>
                <a:cs typeface="Arial"/>
              </a:rPr>
              <a:t>Life or death struggle (armed or unarmed)</a:t>
            </a:r>
            <a:endParaRPr lang="en-US" b="1" dirty="0">
              <a:solidFill>
                <a:srgbClr val="FFFFFF"/>
              </a:solidFill>
              <a:effectLst>
                <a:outerShdw blurRad="254000" dist="190500" dir="2700000" algn="tl" rotWithShape="0">
                  <a:srgbClr val="000000">
                    <a:alpha val="80000"/>
                  </a:srgbClr>
                </a:outerShdw>
              </a:effectLst>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Confrontations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8" name="Rounded Rectangle 7"/>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4902383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Look for Unusual Activities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4096697128"/>
              </p:ext>
            </p:extLst>
          </p:nvPr>
        </p:nvGraphicFramePr>
        <p:xfrm>
          <a:off x="685800" y="1713758"/>
          <a:ext cx="7924800" cy="4412157"/>
        </p:xfrm>
        <a:graphic>
          <a:graphicData uri="http://schemas.openxmlformats.org/drawingml/2006/table">
            <a:tbl>
              <a:tblPr firstRow="1" bandRow="1">
                <a:tableStyleId>{073A0DAA-6AF3-43AB-8588-CEC1D06C72B9}</a:tableStyleId>
              </a:tblPr>
              <a:tblGrid>
                <a:gridCol w="3962400"/>
                <a:gridCol w="3962400"/>
              </a:tblGrid>
              <a:tr h="388798">
                <a:tc>
                  <a:txBody>
                    <a:bodyPr/>
                    <a:lstStyle/>
                    <a:p>
                      <a:r>
                        <a:rPr lang="en-US" dirty="0" smtClean="0">
                          <a:solidFill>
                            <a:schemeClr val="bg1"/>
                          </a:solidFill>
                          <a:latin typeface="Arial"/>
                        </a:rPr>
                        <a:t>Normal Activities</a:t>
                      </a:r>
                    </a:p>
                  </a:txBody>
                  <a:tcPr/>
                </a:tc>
                <a:tc>
                  <a:txBody>
                    <a:bodyPr/>
                    <a:lstStyle/>
                    <a:p>
                      <a:r>
                        <a:rPr lang="en-US" dirty="0" smtClean="0">
                          <a:solidFill>
                            <a:srgbClr val="FFFFFF"/>
                          </a:solidFill>
                          <a:latin typeface="Arial"/>
                        </a:rPr>
                        <a:t>Unusual Activities </a:t>
                      </a:r>
                      <a:endParaRPr lang="en-US" dirty="0">
                        <a:solidFill>
                          <a:srgbClr val="FFFFFF"/>
                        </a:solidFill>
                      </a:endParaRPr>
                    </a:p>
                  </a:txBody>
                  <a:tcPr/>
                </a:tc>
              </a:tr>
              <a:tr h="1245676">
                <a:tc>
                  <a:txBody>
                    <a:bodyPr/>
                    <a:lstStyle/>
                    <a:p>
                      <a:r>
                        <a:rPr lang="en-US" dirty="0" smtClean="0">
                          <a:solidFill>
                            <a:schemeClr val="tx1"/>
                          </a:solidFill>
                          <a:latin typeface="Arial"/>
                        </a:rPr>
                        <a:t>A photographer or videographer working on assignment will </a:t>
                      </a:r>
                      <a:r>
                        <a:rPr lang="en-US" b="1" dirty="0" smtClean="0">
                          <a:solidFill>
                            <a:schemeClr val="tx1"/>
                          </a:solidFill>
                          <a:latin typeface="Arial"/>
                        </a:rPr>
                        <a:t>take photographs openly</a:t>
                      </a:r>
                      <a:r>
                        <a:rPr lang="en-US" dirty="0" smtClean="0">
                          <a:solidFill>
                            <a:schemeClr val="tx1"/>
                          </a:solidFill>
                          <a:latin typeface="Arial"/>
                        </a:rPr>
                        <a:t>, use professional equipment, and make efficient use of time.</a:t>
                      </a:r>
                    </a:p>
                  </a:txBody>
                  <a:tcPr/>
                </a:tc>
                <a:tc>
                  <a:txBody>
                    <a:bodyPr/>
                    <a:lstStyle/>
                    <a:p>
                      <a:r>
                        <a:rPr lang="en-US" dirty="0" smtClean="0">
                          <a:solidFill>
                            <a:schemeClr val="tx1"/>
                          </a:solidFill>
                          <a:latin typeface="Arial"/>
                        </a:rPr>
                        <a:t>A person conducting surveillance may </a:t>
                      </a:r>
                      <a:r>
                        <a:rPr lang="en-US" b="1" dirty="0" smtClean="0">
                          <a:solidFill>
                            <a:schemeClr val="tx1"/>
                          </a:solidFill>
                          <a:latin typeface="Arial"/>
                        </a:rPr>
                        <a:t>try to hide his or her activities</a:t>
                      </a:r>
                      <a:r>
                        <a:rPr lang="en-US" dirty="0" smtClean="0">
                          <a:solidFill>
                            <a:schemeClr val="tx1"/>
                          </a:solidFill>
                          <a:latin typeface="Arial"/>
                        </a:rPr>
                        <a:t>, use a cell phone or low-end camera, and make repeated visits.</a:t>
                      </a:r>
                    </a:p>
                    <a:p>
                      <a:endParaRPr lang="en-US" dirty="0" smtClean="0">
                        <a:solidFill>
                          <a:schemeClr val="tx1"/>
                        </a:solidFill>
                        <a:latin typeface="Arial"/>
                      </a:endParaRPr>
                    </a:p>
                  </a:txBody>
                  <a:tcPr/>
                </a:tc>
              </a:tr>
              <a:tr h="1245676">
                <a:tc>
                  <a:txBody>
                    <a:bodyPr/>
                    <a:lstStyle/>
                    <a:p>
                      <a:r>
                        <a:rPr lang="en-US" dirty="0" smtClean="0">
                          <a:solidFill>
                            <a:schemeClr val="tx1"/>
                          </a:solidFill>
                          <a:latin typeface="Arial"/>
                        </a:rPr>
                        <a:t>A tourist usually will take </a:t>
                      </a:r>
                      <a:r>
                        <a:rPr lang="en-US" b="1" dirty="0" smtClean="0">
                          <a:solidFill>
                            <a:schemeClr val="tx1"/>
                          </a:solidFill>
                          <a:latin typeface="Arial"/>
                        </a:rPr>
                        <a:t>photographs of everything </a:t>
                      </a:r>
                      <a:r>
                        <a:rPr lang="en-US" dirty="0" smtClean="0">
                          <a:solidFill>
                            <a:schemeClr val="tx1"/>
                          </a:solidFill>
                          <a:latin typeface="Arial"/>
                        </a:rPr>
                        <a:t>that is notable in the area, and will include companions in them.	</a:t>
                      </a:r>
                    </a:p>
                    <a:p>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Arial"/>
                        </a:rPr>
                        <a:t>An individual conducting surveillance may </a:t>
                      </a:r>
                      <a:r>
                        <a:rPr lang="en-US" b="1" dirty="0" smtClean="0">
                          <a:solidFill>
                            <a:schemeClr val="tx1"/>
                          </a:solidFill>
                          <a:latin typeface="Arial"/>
                        </a:rPr>
                        <a:t>focus attention on one location</a:t>
                      </a:r>
                      <a:r>
                        <a:rPr lang="en-US" dirty="0" smtClean="0">
                          <a:solidFill>
                            <a:schemeClr val="tx1"/>
                          </a:solidFill>
                          <a:latin typeface="Arial"/>
                        </a:rPr>
                        <a:t>, and in particular building entrances, windows, or security personnel or features. If there are companions or others included, they usually are not the focus of a photo or video.</a:t>
                      </a:r>
                    </a:p>
                  </a:txBody>
                  <a:tcPr/>
                </a:tc>
              </a:tr>
            </a:tbl>
          </a:graphicData>
        </a:graphic>
      </p:graphicFrame>
    </p:spTree>
    <p:extLst>
      <p:ext uri="{BB962C8B-B14F-4D97-AF65-F5344CB8AC3E}">
        <p14:creationId xmlns:p14="http://schemas.microsoft.com/office/powerpoint/2010/main" val="3726071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Evaluating Unusual Activities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671366" y="1703230"/>
            <a:ext cx="5310700" cy="4239623"/>
          </a:xfrm>
          <a:prstGeom prst="rect">
            <a:avLst/>
          </a:prstGeom>
        </p:spPr>
        <p:txBody>
          <a:bodyPr wrap="square">
            <a:spAutoFit/>
          </a:bodyPr>
          <a:lstStyle/>
          <a:p>
            <a:pPr>
              <a:lnSpc>
                <a:spcPct val="120000"/>
              </a:lnSpc>
            </a:pPr>
            <a:r>
              <a:rPr lang="en-US" sz="1500" b="1" dirty="0" smtClean="0">
                <a:solidFill>
                  <a:srgbClr val="E6DA27"/>
                </a:solidFill>
                <a:effectLst>
                  <a:outerShdw blurRad="254000" dist="190500" dir="2700000" algn="tl" rotWithShape="0">
                    <a:srgbClr val="000000">
                      <a:alpha val="80000"/>
                    </a:srgbClr>
                  </a:outerShdw>
                </a:effectLst>
                <a:latin typeface="Arial"/>
              </a:rPr>
              <a:t>Assess and evaluate </a:t>
            </a:r>
            <a:r>
              <a:rPr lang="en-US" sz="1500" b="1" dirty="0" smtClean="0">
                <a:solidFill>
                  <a:srgbClr val="FFFFFF"/>
                </a:solidFill>
                <a:effectLst>
                  <a:outerShdw blurRad="254000" dist="190500" dir="2700000" algn="tl" rotWithShape="0">
                    <a:srgbClr val="000000">
                      <a:alpha val="80000"/>
                    </a:srgbClr>
                  </a:outerShdw>
                </a:effectLst>
                <a:latin typeface="Arial"/>
              </a:rPr>
              <a:t>the totality of observed actions and behaviors as well as other relevant circumstances</a:t>
            </a:r>
          </a:p>
          <a:p>
            <a:pPr marL="285750" indent="-285750">
              <a:lnSpc>
                <a:spcPct val="120000"/>
              </a:lnSpc>
              <a:buFont typeface="Arial"/>
              <a:buChar char="•"/>
            </a:pPr>
            <a:r>
              <a:rPr lang="en-US" sz="1500" b="1" dirty="0" smtClean="0">
                <a:solidFill>
                  <a:srgbClr val="FFFFFF"/>
                </a:solidFill>
                <a:effectLst>
                  <a:outerShdw blurRad="254000" dist="190500" dir="2700000" algn="tl" rotWithShape="0">
                    <a:srgbClr val="000000">
                      <a:alpha val="80000"/>
                    </a:srgbClr>
                  </a:outerShdw>
                </a:effectLst>
                <a:latin typeface="Arial"/>
              </a:rPr>
              <a:t>a </a:t>
            </a:r>
            <a:r>
              <a:rPr lang="en-US" sz="1500" b="1" dirty="0">
                <a:solidFill>
                  <a:srgbClr val="FFFFFF"/>
                </a:solidFill>
                <a:effectLst>
                  <a:outerShdw blurRad="254000" dist="190500" dir="2700000" algn="tl" rotWithShape="0">
                    <a:srgbClr val="000000">
                      <a:alpha val="80000"/>
                    </a:srgbClr>
                  </a:outerShdw>
                </a:effectLst>
                <a:latin typeface="Arial"/>
              </a:rPr>
              <a:t>person may be interested in building doors or entrances for a variety of innocent </a:t>
            </a:r>
            <a:r>
              <a:rPr lang="en-US" sz="1500" b="1" dirty="0" smtClean="0">
                <a:solidFill>
                  <a:srgbClr val="FFFFFF"/>
                </a:solidFill>
                <a:effectLst>
                  <a:outerShdw blurRad="254000" dist="190500" dir="2700000" algn="tl" rotWithShape="0">
                    <a:srgbClr val="000000">
                      <a:alpha val="80000"/>
                    </a:srgbClr>
                  </a:outerShdw>
                </a:effectLst>
                <a:latin typeface="Arial"/>
              </a:rPr>
              <a:t>reasons</a:t>
            </a:r>
          </a:p>
          <a:p>
            <a:pPr>
              <a:lnSpc>
                <a:spcPct val="120000"/>
              </a:lnSpc>
            </a:pPr>
            <a:endParaRPr lang="en-US" sz="1500"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1500" b="1" dirty="0" smtClean="0">
                <a:solidFill>
                  <a:srgbClr val="FFFFFF"/>
                </a:solidFill>
                <a:effectLst>
                  <a:outerShdw blurRad="254000" dist="190500" dir="2700000" algn="tl" rotWithShape="0">
                    <a:srgbClr val="000000">
                      <a:alpha val="80000"/>
                    </a:srgbClr>
                  </a:outerShdw>
                </a:effectLst>
                <a:latin typeface="Arial"/>
              </a:rPr>
              <a:t>However</a:t>
            </a:r>
            <a:r>
              <a:rPr lang="en-US" sz="1500" b="1" dirty="0">
                <a:solidFill>
                  <a:srgbClr val="FFFFFF"/>
                </a:solidFill>
                <a:effectLst>
                  <a:outerShdw blurRad="254000" dist="190500" dir="2700000" algn="tl" rotWithShape="0">
                    <a:srgbClr val="000000">
                      <a:alpha val="80000"/>
                    </a:srgbClr>
                  </a:outerShdw>
                </a:effectLst>
                <a:latin typeface="Arial"/>
              </a:rPr>
              <a:t>, the person’s behavior is suspicious and should be reported if </a:t>
            </a:r>
            <a:r>
              <a:rPr lang="en-US" sz="1500" b="1" dirty="0" smtClean="0">
                <a:solidFill>
                  <a:srgbClr val="FFFFFF"/>
                </a:solidFill>
                <a:effectLst>
                  <a:outerShdw blurRad="254000" dist="190500" dir="2700000" algn="tl" rotWithShape="0">
                    <a:srgbClr val="000000">
                      <a:alpha val="80000"/>
                    </a:srgbClr>
                  </a:outerShdw>
                </a:effectLst>
                <a:latin typeface="Arial"/>
              </a:rPr>
              <a:t>he displays unusual behaviors:</a:t>
            </a:r>
            <a:endParaRPr lang="en-US" sz="15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endParaRPr lang="en-US" sz="1500"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sz="1500" b="1" dirty="0">
                <a:solidFill>
                  <a:srgbClr val="FFFFFF"/>
                </a:solidFill>
                <a:effectLst>
                  <a:outerShdw blurRad="254000" dist="190500" dir="2700000" algn="tl" rotWithShape="0">
                    <a:srgbClr val="000000">
                      <a:alpha val="80000"/>
                    </a:srgbClr>
                  </a:outerShdw>
                </a:effectLst>
                <a:latin typeface="Arial"/>
              </a:rPr>
              <a:t>Making repeated visits to the same location to record or document something about the doors or </a:t>
            </a:r>
            <a:r>
              <a:rPr lang="en-US" sz="1500" b="1" dirty="0" smtClean="0">
                <a:solidFill>
                  <a:srgbClr val="FFFFFF"/>
                </a:solidFill>
                <a:effectLst>
                  <a:outerShdw blurRad="254000" dist="190500" dir="2700000" algn="tl" rotWithShape="0">
                    <a:srgbClr val="000000">
                      <a:alpha val="80000"/>
                    </a:srgbClr>
                  </a:outerShdw>
                </a:effectLst>
                <a:latin typeface="Arial"/>
              </a:rPr>
              <a:t>entrances</a:t>
            </a:r>
            <a:endParaRPr lang="en-US" sz="1500"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sz="1500" b="1" dirty="0">
                <a:solidFill>
                  <a:srgbClr val="FFFFFF"/>
                </a:solidFill>
                <a:effectLst>
                  <a:outerShdw blurRad="254000" dist="190500" dir="2700000" algn="tl" rotWithShape="0">
                    <a:srgbClr val="000000">
                      <a:alpha val="80000"/>
                    </a:srgbClr>
                  </a:outerShdw>
                </a:effectLst>
                <a:latin typeface="Arial"/>
              </a:rPr>
              <a:t>Attempting to disguise an interest in the </a:t>
            </a:r>
            <a:r>
              <a:rPr lang="en-US" sz="1500" b="1" dirty="0" smtClean="0">
                <a:solidFill>
                  <a:srgbClr val="FFFFFF"/>
                </a:solidFill>
                <a:effectLst>
                  <a:outerShdw blurRad="254000" dist="190500" dir="2700000" algn="tl" rotWithShape="0">
                    <a:srgbClr val="000000">
                      <a:alpha val="80000"/>
                    </a:srgbClr>
                  </a:outerShdw>
                </a:effectLst>
                <a:latin typeface="Arial"/>
              </a:rPr>
              <a:t>doors </a:t>
            </a:r>
            <a:r>
              <a:rPr lang="en-US" sz="1500" b="1" dirty="0">
                <a:solidFill>
                  <a:srgbClr val="FFFFFF"/>
                </a:solidFill>
                <a:effectLst>
                  <a:outerShdw blurRad="254000" dist="190500" dir="2700000" algn="tl" rotWithShape="0">
                    <a:srgbClr val="000000">
                      <a:alpha val="80000"/>
                    </a:srgbClr>
                  </a:outerShdw>
                </a:effectLst>
                <a:latin typeface="Arial"/>
              </a:rPr>
              <a:t>or </a:t>
            </a:r>
            <a:r>
              <a:rPr lang="en-US" sz="1500" b="1" dirty="0" smtClean="0">
                <a:solidFill>
                  <a:srgbClr val="FFFFFF"/>
                </a:solidFill>
                <a:effectLst>
                  <a:outerShdw blurRad="254000" dist="190500" dir="2700000" algn="tl" rotWithShape="0">
                    <a:srgbClr val="000000">
                      <a:alpha val="80000"/>
                    </a:srgbClr>
                  </a:outerShdw>
                </a:effectLst>
                <a:latin typeface="Arial"/>
              </a:rPr>
              <a:t>entrances</a:t>
            </a:r>
            <a:endParaRPr lang="en-US" sz="1500"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sz="1500" b="1" dirty="0">
                <a:solidFill>
                  <a:srgbClr val="FFFFFF"/>
                </a:solidFill>
                <a:effectLst>
                  <a:outerShdw blurRad="254000" dist="190500" dir="2700000" algn="tl" rotWithShape="0">
                    <a:srgbClr val="000000">
                      <a:alpha val="80000"/>
                    </a:srgbClr>
                  </a:outerShdw>
                </a:effectLst>
                <a:latin typeface="Arial"/>
              </a:rPr>
              <a:t>Displaying more of an interest in alarm and security features or in restricted or employee-only </a:t>
            </a:r>
            <a:r>
              <a:rPr lang="en-US" sz="1500" b="1" dirty="0" smtClean="0">
                <a:solidFill>
                  <a:srgbClr val="FFFFFF"/>
                </a:solidFill>
                <a:effectLst>
                  <a:outerShdw blurRad="254000" dist="190500" dir="2700000" algn="tl" rotWithShape="0">
                    <a:srgbClr val="000000">
                      <a:alpha val="80000"/>
                    </a:srgbClr>
                  </a:outerShdw>
                </a:effectLst>
                <a:latin typeface="Arial"/>
              </a:rPr>
              <a:t>entrance</a:t>
            </a:r>
            <a:endParaRPr lang="en-US" sz="1500" b="1" dirty="0">
              <a:solidFill>
                <a:srgbClr val="FFFFFF"/>
              </a:solidFill>
              <a:effectLst>
                <a:outerShdw blurRad="254000" dist="190500" dir="2700000" algn="tl" rotWithShape="0">
                  <a:srgbClr val="000000">
                    <a:alpha val="80000"/>
                  </a:srgbClr>
                </a:outerShdw>
              </a:effectLst>
              <a:latin typeface="Aria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1537" y="1962521"/>
            <a:ext cx="2153813" cy="3217315"/>
          </a:xfrm>
          <a:prstGeom prst="rect">
            <a:avLst/>
          </a:prstGeom>
          <a:ln w="76200" cmpd="sng">
            <a:solidFill>
              <a:srgbClr val="FFFFFF"/>
            </a:solidFill>
          </a:ln>
          <a:effectLst>
            <a:outerShdw blurRad="254000" dist="177800" dir="2700000" algn="tl" rotWithShape="0">
              <a:srgbClr val="000000">
                <a:alpha val="80000"/>
              </a:srgbClr>
            </a:outerShdw>
          </a:effectLst>
        </p:spPr>
      </p:pic>
    </p:spTree>
    <p:extLst>
      <p:ext uri="{BB962C8B-B14F-4D97-AF65-F5344CB8AC3E}">
        <p14:creationId xmlns:p14="http://schemas.microsoft.com/office/powerpoint/2010/main" val="3726071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Scenarios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968079" y="1704046"/>
            <a:ext cx="7193166" cy="2924903"/>
          </a:xfrm>
          <a:prstGeom prst="rect">
            <a:avLst/>
          </a:prstGeom>
        </p:spPr>
        <p:txBody>
          <a:bodyPr wrap="square">
            <a:spAutoFit/>
          </a:bodyPr>
          <a:lstStyle/>
          <a:p>
            <a:pPr>
              <a:lnSpc>
                <a:spcPct val="120000"/>
              </a:lnSpc>
            </a:pPr>
            <a:r>
              <a:rPr lang="en-US" sz="2200" b="1" dirty="0">
                <a:solidFill>
                  <a:srgbClr val="FFFFFF"/>
                </a:solidFill>
                <a:effectLst>
                  <a:outerShdw blurRad="254000" dist="190500" dir="2700000" algn="tl" rotWithShape="0">
                    <a:srgbClr val="000000">
                      <a:alpha val="80000"/>
                    </a:srgbClr>
                  </a:outerShdw>
                </a:effectLst>
                <a:latin typeface="Arial"/>
              </a:rPr>
              <a:t>Instructions: Review each of the following scenarios and identify what is unusual about it.</a:t>
            </a:r>
          </a:p>
          <a:p>
            <a:pPr>
              <a:lnSpc>
                <a:spcPct val="120000"/>
              </a:lnSpc>
            </a:pPr>
            <a:endParaRPr lang="en-US" sz="22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200" b="1" dirty="0">
                <a:solidFill>
                  <a:srgbClr val="FFFFFF"/>
                </a:solidFill>
                <a:effectLst>
                  <a:outerShdw blurRad="254000" dist="190500" dir="2700000" algn="tl" rotWithShape="0">
                    <a:srgbClr val="000000">
                      <a:alpha val="80000"/>
                    </a:srgbClr>
                  </a:outerShdw>
                </a:effectLst>
                <a:latin typeface="Arial"/>
              </a:rPr>
              <a:t>In each of the following </a:t>
            </a:r>
            <a:r>
              <a:rPr lang="en-US" sz="2200" b="1" dirty="0" smtClean="0">
                <a:solidFill>
                  <a:srgbClr val="FFFFFF"/>
                </a:solidFill>
                <a:effectLst>
                  <a:outerShdw blurRad="254000" dist="190500" dir="2700000" algn="tl" rotWithShape="0">
                    <a:srgbClr val="000000">
                      <a:alpha val="80000"/>
                    </a:srgbClr>
                  </a:outerShdw>
                </a:effectLst>
                <a:latin typeface="Arial"/>
              </a:rPr>
              <a:t>scenarios someone has observed </a:t>
            </a:r>
            <a:r>
              <a:rPr lang="en-US" sz="2200" b="1" dirty="0">
                <a:solidFill>
                  <a:srgbClr val="FFFFFF"/>
                </a:solidFill>
                <a:effectLst>
                  <a:outerShdw blurRad="254000" dist="190500" dir="2700000" algn="tl" rotWithShape="0">
                    <a:srgbClr val="000000">
                      <a:alpha val="80000"/>
                    </a:srgbClr>
                  </a:outerShdw>
                </a:effectLst>
                <a:latin typeface="Arial"/>
              </a:rPr>
              <a:t>an unusual activity that could involve adversarial surveillance at that location.</a:t>
            </a:r>
          </a:p>
          <a:p>
            <a:pPr>
              <a:lnSpc>
                <a:spcPct val="120000"/>
              </a:lnSpc>
            </a:pPr>
            <a:endParaRPr lang="en-US" sz="2200"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8367357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Scenarios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838200" y="1824059"/>
            <a:ext cx="7620000" cy="3775393"/>
          </a:xfrm>
          <a:prstGeom prst="rect">
            <a:avLst/>
          </a:prstGeom>
        </p:spPr>
        <p:txBody>
          <a:bodyPr wrap="square">
            <a:spAutoFit/>
          </a:bodyPr>
          <a:lstStyle/>
          <a:p>
            <a:pPr>
              <a:lnSpc>
                <a:spcPct val="120000"/>
              </a:lnSpc>
            </a:pPr>
            <a:r>
              <a:rPr lang="en-US" sz="2000" b="1" dirty="0" smtClean="0">
                <a:solidFill>
                  <a:srgbClr val="FFFFFF"/>
                </a:solidFill>
                <a:effectLst>
                  <a:outerShdw blurRad="254000" dist="190500" dir="2700000" algn="tl" rotWithShape="0">
                    <a:srgbClr val="000000">
                      <a:alpha val="80000"/>
                    </a:srgbClr>
                  </a:outerShdw>
                </a:effectLst>
                <a:latin typeface="Arial"/>
              </a:rPr>
              <a:t>Scenario </a:t>
            </a:r>
            <a:r>
              <a:rPr lang="en-US" sz="2000" b="1" dirty="0">
                <a:solidFill>
                  <a:srgbClr val="FFFFFF"/>
                </a:solidFill>
                <a:effectLst>
                  <a:outerShdw blurRad="254000" dist="190500" dir="2700000" algn="tl" rotWithShape="0">
                    <a:srgbClr val="000000">
                      <a:alpha val="80000"/>
                    </a:srgbClr>
                  </a:outerShdw>
                </a:effectLst>
                <a:latin typeface="Arial"/>
              </a:rPr>
              <a:t>1: Photography From a Parked Car</a:t>
            </a:r>
          </a:p>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000" b="1" dirty="0">
                <a:solidFill>
                  <a:srgbClr val="FFFFFF"/>
                </a:solidFill>
                <a:effectLst>
                  <a:outerShdw blurRad="254000" dist="190500" dir="2700000" algn="tl" rotWithShape="0">
                    <a:srgbClr val="000000">
                      <a:alpha val="80000"/>
                    </a:srgbClr>
                  </a:outerShdw>
                </a:effectLst>
                <a:latin typeface="Arial"/>
              </a:rPr>
              <a:t>Ray is crossing the street toward his workplace in the morning and sees someone taking photos of the building entrance with a </a:t>
            </a:r>
            <a:r>
              <a:rPr lang="en-US" sz="2000" b="1" dirty="0" smtClean="0">
                <a:solidFill>
                  <a:srgbClr val="FFFFFF"/>
                </a:solidFill>
                <a:effectLst>
                  <a:outerShdw blurRad="254000" dist="190500" dir="2700000" algn="tl" rotWithShape="0">
                    <a:srgbClr val="000000">
                      <a:alpha val="80000"/>
                    </a:srgbClr>
                  </a:outerShdw>
                </a:effectLst>
                <a:latin typeface="Arial"/>
              </a:rPr>
              <a:t>camera.</a:t>
            </a:r>
            <a:r>
              <a:rPr lang="en-US" sz="2000" b="1" dirty="0">
                <a:solidFill>
                  <a:srgbClr val="FFFFFF"/>
                </a:solidFill>
                <a:effectLst>
                  <a:outerShdw blurRad="254000" dist="190500" dir="2700000" algn="tl" rotWithShape="0">
                    <a:srgbClr val="000000">
                      <a:alpha val="80000"/>
                    </a:srgbClr>
                  </a:outerShdw>
                </a:effectLst>
                <a:latin typeface="Arial"/>
              </a:rPr>
              <a:t> </a:t>
            </a:r>
            <a:r>
              <a:rPr lang="en-US" sz="2000" b="1" dirty="0" smtClean="0">
                <a:solidFill>
                  <a:srgbClr val="FFFFFF"/>
                </a:solidFill>
                <a:effectLst>
                  <a:outerShdw blurRad="254000" dist="190500" dir="2700000" algn="tl" rotWithShape="0">
                    <a:srgbClr val="000000">
                      <a:alpha val="80000"/>
                    </a:srgbClr>
                  </a:outerShdw>
                </a:effectLst>
                <a:latin typeface="Arial"/>
              </a:rPr>
              <a:t>The </a:t>
            </a:r>
            <a:r>
              <a:rPr lang="en-US" sz="2000" b="1" dirty="0">
                <a:solidFill>
                  <a:srgbClr val="FFFFFF"/>
                </a:solidFill>
                <a:effectLst>
                  <a:outerShdw blurRad="254000" dist="190500" dir="2700000" algn="tl" rotWithShape="0">
                    <a:srgbClr val="000000">
                      <a:alpha val="80000"/>
                    </a:srgbClr>
                  </a:outerShdw>
                </a:effectLst>
                <a:latin typeface="Arial"/>
              </a:rPr>
              <a:t>person taking the photos is sitting inside a car that is parked across the street from the building. The car window is closed and the person is hunched over inside the car.</a:t>
            </a:r>
          </a:p>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000" b="1" dirty="0">
                <a:solidFill>
                  <a:srgbClr val="FFFFFF"/>
                </a:solidFill>
                <a:effectLst>
                  <a:outerShdw blurRad="254000" dist="190500" dir="2700000" algn="tl" rotWithShape="0">
                    <a:srgbClr val="000000">
                      <a:alpha val="80000"/>
                    </a:srgbClr>
                  </a:outerShdw>
                </a:effectLst>
                <a:latin typeface="Arial"/>
              </a:rPr>
              <a:t>Question: What is unusual about this person’s activities</a:t>
            </a:r>
            <a:r>
              <a:rPr lang="en-US" sz="2000" b="1" dirty="0" smtClean="0">
                <a:solidFill>
                  <a:srgbClr val="FFFFFF"/>
                </a:solidFill>
                <a:effectLst>
                  <a:outerShdw blurRad="254000" dist="190500" dir="2700000" algn="tl" rotWithShape="0">
                    <a:srgbClr val="000000">
                      <a:alpha val="80000"/>
                    </a:srgbClr>
                  </a:outerShdw>
                </a:effectLst>
                <a:latin typeface="Arial"/>
              </a:rPr>
              <a:t>?</a:t>
            </a:r>
            <a:endParaRPr lang="en-US" sz="2000"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18714282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Scenarios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838200" y="1631895"/>
            <a:ext cx="7404719" cy="4736683"/>
          </a:xfrm>
          <a:prstGeom prst="rect">
            <a:avLst/>
          </a:prstGeom>
        </p:spPr>
        <p:txBody>
          <a:bodyPr wrap="square">
            <a:spAutoFit/>
          </a:bodyPr>
          <a:lstStyle/>
          <a:p>
            <a:pPr>
              <a:lnSpc>
                <a:spcPct val="120000"/>
              </a:lnSpc>
            </a:pPr>
            <a:r>
              <a:rPr lang="en-US" b="1" dirty="0" smtClean="0">
                <a:solidFill>
                  <a:srgbClr val="FFFFFF"/>
                </a:solidFill>
                <a:effectLst>
                  <a:outerShdw blurRad="254000" dist="177800" dir="2700000" algn="tl" rotWithShape="0">
                    <a:srgbClr val="000000">
                      <a:alpha val="80000"/>
                    </a:srgbClr>
                  </a:outerShdw>
                </a:effectLst>
                <a:latin typeface="Arial"/>
              </a:rPr>
              <a:t>Scenario 2: Pacing Off Distances</a:t>
            </a:r>
          </a:p>
          <a:p>
            <a:pPr>
              <a:lnSpc>
                <a:spcPct val="120000"/>
              </a:lnSpc>
            </a:pPr>
            <a:endParaRPr lang="en-US" b="1" dirty="0" smtClean="0">
              <a:solidFill>
                <a:srgbClr val="FFFFFF"/>
              </a:solidFill>
              <a:effectLst>
                <a:outerShdw blurRad="254000" dist="1778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77800" dir="2700000" algn="tl" rotWithShape="0">
                    <a:srgbClr val="000000">
                      <a:alpha val="80000"/>
                    </a:srgbClr>
                  </a:outerShdw>
                </a:effectLst>
                <a:latin typeface="Arial"/>
              </a:rPr>
              <a:t>Ella is walking from her car in the employee parking lot. There is a young man in front of her taking long strides. When he reaches the parking lot gate, he stops and writes something in a small notebook. The young man starts walking again alongside the parking lot fence from one end to the other, stopping again at the end to write in his notebook. When he turns around and sees Ella watching, he quickly puts the notebook in his pocket and rapidly walks away.</a:t>
            </a:r>
          </a:p>
          <a:p>
            <a:pPr>
              <a:lnSpc>
                <a:spcPct val="120000"/>
              </a:lnSpc>
            </a:pPr>
            <a:endParaRPr lang="en-US" b="1" dirty="0" smtClean="0">
              <a:solidFill>
                <a:srgbClr val="FFFFFF"/>
              </a:solidFill>
              <a:effectLst>
                <a:outerShdw blurRad="254000" dist="1778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77800" dir="2700000" algn="tl" rotWithShape="0">
                    <a:srgbClr val="000000">
                      <a:alpha val="80000"/>
                    </a:srgbClr>
                  </a:outerShdw>
                </a:effectLst>
                <a:latin typeface="Arial"/>
              </a:rPr>
              <a:t>Question: What is unusual about this person’s activities?</a:t>
            </a:r>
          </a:p>
          <a:p>
            <a:pPr>
              <a:lnSpc>
                <a:spcPct val="120000"/>
              </a:lnSpc>
            </a:pPr>
            <a:endParaRPr lang="en-US" b="1" dirty="0" smtClean="0">
              <a:solidFill>
                <a:srgbClr val="FFFFFF"/>
              </a:solidFill>
              <a:effectLst>
                <a:outerShdw blurRad="254000" dist="177800" dir="2700000" algn="tl" rotWithShape="0">
                  <a:srgbClr val="000000">
                    <a:alpha val="80000"/>
                  </a:srgbClr>
                </a:outerShdw>
              </a:effectLst>
              <a:latin typeface="Arial"/>
            </a:endParaRPr>
          </a:p>
          <a:p>
            <a:pPr>
              <a:lnSpc>
                <a:spcPct val="120000"/>
              </a:lnSpc>
            </a:pPr>
            <a:endParaRPr lang="en-US" b="1" dirty="0" smtClean="0">
              <a:solidFill>
                <a:srgbClr val="FFFFFF"/>
              </a:solidFill>
              <a:effectLst>
                <a:outerShdw blurRad="254000" dist="177800" dir="2700000" algn="tl" rotWithShape="0">
                  <a:srgbClr val="000000">
                    <a:alpha val="80000"/>
                  </a:srgbClr>
                </a:outerShdw>
              </a:effectLst>
              <a:latin typeface="Arial"/>
            </a:endParaRPr>
          </a:p>
        </p:txBody>
      </p:sp>
    </p:spTree>
    <p:extLst>
      <p:ext uri="{BB962C8B-B14F-4D97-AF65-F5344CB8AC3E}">
        <p14:creationId xmlns:p14="http://schemas.microsoft.com/office/powerpoint/2010/main" val="24989095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Scenarios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966894" y="1410284"/>
            <a:ext cx="7316643" cy="4404284"/>
          </a:xfrm>
          <a:prstGeom prst="rect">
            <a:avLst/>
          </a:prstGeom>
        </p:spPr>
        <p:txBody>
          <a:bodyPr wrap="square">
            <a:spAutoFit/>
          </a:bodyPr>
          <a:lstStyle/>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Scenario 3: Going Through the Trash</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Marcus is walking behind his workplace when he notices a woman reaching inside a company recycling container. Her attire is much too casual for an employee. There is a stopped car nearby with someone in the driver’s seat and the engine running.</a:t>
            </a:r>
            <a:r>
              <a:rPr lang="en-US" b="1" dirty="0">
                <a:solidFill>
                  <a:srgbClr val="FFFFFF"/>
                </a:solidFill>
                <a:effectLst>
                  <a:outerShdw blurRad="254000" dist="190500" dir="2700000" algn="tl" rotWithShape="0">
                    <a:srgbClr val="000000">
                      <a:alpha val="80000"/>
                    </a:srgbClr>
                  </a:outerShdw>
                </a:effectLst>
                <a:latin typeface="Arial"/>
              </a:rPr>
              <a:t> </a:t>
            </a:r>
            <a:r>
              <a:rPr lang="en-US" b="1" dirty="0" smtClean="0">
                <a:solidFill>
                  <a:srgbClr val="FFFFFF"/>
                </a:solidFill>
                <a:effectLst>
                  <a:outerShdw blurRad="254000" dist="190500" dir="2700000" algn="tl" rotWithShape="0">
                    <a:srgbClr val="000000">
                      <a:alpha val="80000"/>
                    </a:srgbClr>
                  </a:outerShdw>
                </a:effectLst>
                <a:latin typeface="Arial"/>
              </a:rPr>
              <a:t>The woman pulls out a handful of papers, pages through them, and puts one inside a messenger bag. She sees Marcus, then jams the other papers inside her bag, walks rapidly to the car with her head averted, and gets inside. The car speeds away.</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Question: What is unusual about these activities?</a:t>
            </a:r>
            <a:endParaRPr lang="en-US"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14103498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Activities That Should Always be reported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3348054" y="1984234"/>
            <a:ext cx="5137524" cy="4071885"/>
          </a:xfrm>
          <a:prstGeom prst="rect">
            <a:avLst/>
          </a:prstGeom>
        </p:spPr>
        <p:txBody>
          <a:bodyPr wrap="square">
            <a:spAutoFit/>
          </a:bodyPr>
          <a:lstStyle/>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Illegal activities </a:t>
            </a: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Questioning </a:t>
            </a:r>
            <a:r>
              <a:rPr lang="en-US" b="1" dirty="0">
                <a:solidFill>
                  <a:srgbClr val="FFFFFF"/>
                </a:solidFill>
                <a:effectLst>
                  <a:outerShdw blurRad="254000" dist="190500" dir="2700000" algn="tl" rotWithShape="0">
                    <a:srgbClr val="000000">
                      <a:alpha val="80000"/>
                    </a:srgbClr>
                  </a:outerShdw>
                </a:effectLst>
                <a:latin typeface="Arial"/>
              </a:rPr>
              <a:t>employees about security personnel, processes, procedures, and equipment.</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Security tests, attempts to access employee-only or non-public areas, or an increase in alarms or events that require a security or law enforcement response.</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Systems access attempts.</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Thefts or attempted thefts of IDs, badges, or uniforms; smart phones, laptops, or other equipment; or vehicles.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451" y="2279983"/>
            <a:ext cx="2403859" cy="3380427"/>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726071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Avoid Aiding and Abetting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1053482" y="1770218"/>
            <a:ext cx="7172330" cy="4071885"/>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The following activities also may be associated with gathering information about a potential target:</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Questioning </a:t>
            </a:r>
            <a:r>
              <a:rPr lang="en-US" b="1" dirty="0">
                <a:solidFill>
                  <a:srgbClr val="FFFFFF"/>
                </a:solidFill>
                <a:effectLst>
                  <a:outerShdw blurRad="254000" dist="190500" dir="2700000" algn="tl" rotWithShape="0">
                    <a:srgbClr val="000000">
                      <a:alpha val="80000"/>
                    </a:srgbClr>
                  </a:outerShdw>
                </a:effectLst>
                <a:latin typeface="Arial"/>
              </a:rPr>
              <a:t>about building entrances where there may be no security, such as loading docks or the “back door.”</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Asking or expecting an employee to hold a door open that requires a key, code, or badge to enter.</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You can avoid situations where you might become an unwilling participant in surveillance activities by refusing to answer questions related to building access or allowing an unauthorized person access to restricted areas. If the person persists, inform a manager or security immediately.</a:t>
            </a:r>
          </a:p>
        </p:txBody>
      </p:sp>
    </p:spTree>
    <p:extLst>
      <p:ext uri="{BB962C8B-B14F-4D97-AF65-F5344CB8AC3E}">
        <p14:creationId xmlns:p14="http://schemas.microsoft.com/office/powerpoint/2010/main" val="246817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Surveillance and Location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472563" y="1827944"/>
            <a:ext cx="8138037" cy="4144724"/>
          </a:xfrm>
          <a:prstGeom prst="rect">
            <a:avLst/>
          </a:prstGeom>
        </p:spPr>
        <p:txBody>
          <a:bodyPr wrap="square">
            <a:spAutoFit/>
          </a:bodyPr>
          <a:lstStyle/>
          <a:p>
            <a:pPr>
              <a:lnSpc>
                <a:spcPct val="120000"/>
              </a:lnSpc>
            </a:pPr>
            <a:r>
              <a:rPr lang="en-US" sz="2000" b="1" dirty="0">
                <a:solidFill>
                  <a:srgbClr val="FFFFFF"/>
                </a:solidFill>
                <a:effectLst>
                  <a:outerShdw blurRad="254000" dist="190500" dir="2700000" algn="tl" rotWithShape="0">
                    <a:srgbClr val="000000">
                      <a:alpha val="80000"/>
                    </a:srgbClr>
                  </a:outerShdw>
                </a:effectLst>
                <a:latin typeface="Arial"/>
              </a:rPr>
              <a:t>Persons engaged in surveillance may change location in order to appear less conspicuous and avoid detection. The locations selected typically provide access to information needed for planning an attack or other crime.</a:t>
            </a:r>
          </a:p>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000" b="1" dirty="0">
                <a:solidFill>
                  <a:srgbClr val="FFFFFF"/>
                </a:solidFill>
                <a:effectLst>
                  <a:outerShdw blurRad="254000" dist="190500" dir="2700000" algn="tl" rotWithShape="0">
                    <a:srgbClr val="000000">
                      <a:alpha val="80000"/>
                    </a:srgbClr>
                  </a:outerShdw>
                </a:effectLst>
                <a:latin typeface="Arial"/>
              </a:rPr>
              <a:t>You may see the same person conducting surveillance </a:t>
            </a:r>
            <a:r>
              <a:rPr lang="en-US" sz="2000" b="1" dirty="0">
                <a:solidFill>
                  <a:srgbClr val="E6DA27"/>
                </a:solidFill>
                <a:effectLst>
                  <a:outerShdw blurRad="254000" dist="190500" dir="2700000" algn="tl" rotWithShape="0">
                    <a:srgbClr val="000000">
                      <a:alpha val="80000"/>
                    </a:srgbClr>
                  </a:outerShdw>
                </a:effectLst>
                <a:latin typeface="Arial"/>
              </a:rPr>
              <a:t>at different locations </a:t>
            </a:r>
            <a:r>
              <a:rPr lang="en-US" sz="2000" b="1" dirty="0">
                <a:solidFill>
                  <a:srgbClr val="FFFFFF"/>
                </a:solidFill>
                <a:effectLst>
                  <a:outerShdw blurRad="254000" dist="190500" dir="2700000" algn="tl" rotWithShape="0">
                    <a:srgbClr val="000000">
                      <a:alpha val="80000"/>
                    </a:srgbClr>
                  </a:outerShdw>
                </a:effectLst>
                <a:latin typeface="Arial"/>
              </a:rPr>
              <a:t>over a period of time. For example, that person may appear outside the front of your building, inside the building, or in places where you and your coworkers gather, such as a local coffee shop or eatery.</a:t>
            </a:r>
          </a:p>
          <a:p>
            <a:pPr>
              <a:lnSpc>
                <a:spcPct val="120000"/>
              </a:lnSpc>
            </a:pPr>
            <a:endParaRPr lang="en-US" sz="2000"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246817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Unusual </a:t>
            </a:r>
            <a:r>
              <a:rPr lang="en-US" dirty="0" err="1" smtClean="0">
                <a:solidFill>
                  <a:srgbClr val="EBDE32"/>
                </a:solidFill>
                <a:effectLst>
                  <a:outerShdw blurRad="288925" dist="127000" dir="2700000" algn="tl" rotWithShape="0">
                    <a:prstClr val="black">
                      <a:alpha val="90000"/>
                    </a:prstClr>
                  </a:outerShdw>
                </a:effectLst>
                <a:latin typeface="Impact"/>
                <a:cs typeface="Impact"/>
              </a:rPr>
              <a:t>Behaviour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3349534" y="1827944"/>
            <a:ext cx="5195250" cy="4143698"/>
          </a:xfrm>
          <a:prstGeom prst="rect">
            <a:avLst/>
          </a:prstGeom>
        </p:spPr>
        <p:txBody>
          <a:bodyPr wrap="square">
            <a:spAutoFit/>
          </a:bodyPr>
          <a:lstStyle/>
          <a:p>
            <a:pPr marL="285750" indent="-285750">
              <a:lnSpc>
                <a:spcPct val="120000"/>
              </a:lnSpc>
              <a:buFont typeface="Arial"/>
              <a:buChar char="•"/>
            </a:pPr>
            <a:r>
              <a:rPr lang="en-US" sz="2200" b="1" dirty="0" smtClean="0">
                <a:solidFill>
                  <a:srgbClr val="FFFFFF"/>
                </a:solidFill>
                <a:effectLst>
                  <a:outerShdw blurRad="254000" dist="190500" dir="2700000" algn="tl" rotWithShape="0">
                    <a:srgbClr val="000000">
                      <a:alpha val="80000"/>
                    </a:srgbClr>
                  </a:outerShdw>
                </a:effectLst>
                <a:latin typeface="Arial"/>
              </a:rPr>
              <a:t>Reacting </a:t>
            </a:r>
            <a:r>
              <a:rPr lang="en-US" sz="2200" b="1" dirty="0">
                <a:solidFill>
                  <a:srgbClr val="FFFFFF"/>
                </a:solidFill>
                <a:effectLst>
                  <a:outerShdw blurRad="254000" dist="190500" dir="2700000" algn="tl" rotWithShape="0">
                    <a:srgbClr val="000000">
                      <a:alpha val="80000"/>
                    </a:srgbClr>
                  </a:outerShdw>
                </a:effectLst>
                <a:latin typeface="Arial"/>
              </a:rPr>
              <a:t>visibly to events of interest, such as security guard movements, by moving, communicating, or taking notes.</a:t>
            </a:r>
          </a:p>
          <a:p>
            <a:pPr marL="285750" indent="-285750">
              <a:lnSpc>
                <a:spcPct val="120000"/>
              </a:lnSpc>
              <a:buFont typeface="Arial"/>
              <a:buChar char="•"/>
            </a:pPr>
            <a:r>
              <a:rPr lang="en-US" sz="2200" b="1" dirty="0">
                <a:solidFill>
                  <a:srgbClr val="FFFFFF"/>
                </a:solidFill>
                <a:effectLst>
                  <a:outerShdw blurRad="254000" dist="190500" dir="2700000" algn="tl" rotWithShape="0">
                    <a:srgbClr val="000000">
                      <a:alpha val="80000"/>
                    </a:srgbClr>
                  </a:outerShdw>
                </a:effectLst>
                <a:latin typeface="Arial"/>
              </a:rPr>
              <a:t>Making sudden turns or stops, such as turning around abruptly or ducking into a doorway.</a:t>
            </a:r>
          </a:p>
          <a:p>
            <a:pPr marL="285750" indent="-285750">
              <a:lnSpc>
                <a:spcPct val="120000"/>
              </a:lnSpc>
              <a:buFont typeface="Arial"/>
              <a:buChar char="•"/>
            </a:pPr>
            <a:r>
              <a:rPr lang="en-US" sz="2200" b="1" dirty="0">
                <a:solidFill>
                  <a:srgbClr val="FFFFFF"/>
                </a:solidFill>
                <a:effectLst>
                  <a:outerShdw blurRad="254000" dist="190500" dir="2700000" algn="tl" rotWithShape="0">
                    <a:srgbClr val="000000">
                      <a:alpha val="80000"/>
                    </a:srgbClr>
                  </a:outerShdw>
                </a:effectLst>
                <a:latin typeface="Arial"/>
              </a:rPr>
              <a:t>Making visible hand or other signals to communicate with others on the team</a:t>
            </a:r>
            <a:r>
              <a:rPr lang="en-US" sz="2200" b="1" dirty="0" smtClean="0">
                <a:solidFill>
                  <a:srgbClr val="FFFFFF"/>
                </a:solidFill>
                <a:effectLst>
                  <a:outerShdw blurRad="254000" dist="190500" dir="2700000" algn="tl" rotWithShape="0">
                    <a:srgbClr val="000000">
                      <a:alpha val="80000"/>
                    </a:srgbClr>
                  </a:outerShdw>
                </a:effectLst>
                <a:latin typeface="Arial"/>
              </a:rPr>
              <a: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6224" y="2073259"/>
            <a:ext cx="2280138" cy="2673078"/>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46817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4471993"/>
            <a:ext cx="8229600" cy="2830326"/>
          </a:xfrm>
        </p:spPr>
        <p:txBody>
          <a:bodyPr>
            <a:normAutofit/>
          </a:bodyPr>
          <a:lstStyle/>
          <a:p>
            <a:pPr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Surroundings</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Know the area or establishment that you are going to</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How are you going to escape</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Keep your back to a wall so it is protected</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8315" y="1560501"/>
            <a:ext cx="5000811" cy="2667099"/>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8" name="Rounded Rectangle 7"/>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3593312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Unusual Behavior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3674529" y="1856970"/>
            <a:ext cx="4652298" cy="3775393"/>
          </a:xfrm>
          <a:prstGeom prst="rect">
            <a:avLst/>
          </a:prstGeom>
        </p:spPr>
        <p:txBody>
          <a:bodyPr wrap="square">
            <a:spAutoFit/>
          </a:bodyPr>
          <a:lstStyle/>
          <a:p>
            <a:pPr>
              <a:lnSpc>
                <a:spcPct val="120000"/>
              </a:lnSpc>
            </a:pPr>
            <a:r>
              <a:rPr lang="en-US" sz="2000" b="1" dirty="0" smtClean="0">
                <a:solidFill>
                  <a:srgbClr val="FFFFFF"/>
                </a:solidFill>
                <a:effectLst>
                  <a:outerShdw blurRad="254000" dist="190500" dir="2700000" algn="tl" rotWithShape="0">
                    <a:srgbClr val="000000">
                      <a:alpha val="80000"/>
                    </a:srgbClr>
                  </a:outerShdw>
                </a:effectLst>
                <a:latin typeface="Arial"/>
              </a:rPr>
              <a:t>A </a:t>
            </a:r>
            <a:r>
              <a:rPr lang="en-US" sz="2000" b="1" dirty="0">
                <a:solidFill>
                  <a:srgbClr val="FFFFFF"/>
                </a:solidFill>
                <a:effectLst>
                  <a:outerShdw blurRad="254000" dist="190500" dir="2700000" algn="tl" rotWithShape="0">
                    <a:srgbClr val="000000">
                      <a:alpha val="80000"/>
                    </a:srgbClr>
                  </a:outerShdw>
                </a:effectLst>
                <a:latin typeface="Arial"/>
              </a:rPr>
              <a:t>person may be dressed inappropriately</a:t>
            </a:r>
            <a:r>
              <a:rPr lang="en-US" sz="2000" b="1" dirty="0">
                <a:solidFill>
                  <a:srgbClr val="E6DA27"/>
                </a:solidFill>
                <a:effectLst>
                  <a:outerShdw blurRad="254000" dist="190500" dir="2700000" algn="tl" rotWithShape="0">
                    <a:srgbClr val="000000">
                      <a:alpha val="80000"/>
                    </a:srgbClr>
                  </a:outerShdw>
                </a:effectLst>
                <a:latin typeface="Arial"/>
              </a:rPr>
              <a:t> </a:t>
            </a:r>
            <a:r>
              <a:rPr lang="en-US" sz="2000" b="1" dirty="0">
                <a:solidFill>
                  <a:srgbClr val="FFFFFF"/>
                </a:solidFill>
                <a:effectLst>
                  <a:outerShdw blurRad="254000" dist="190500" dir="2700000" algn="tl" rotWithShape="0">
                    <a:srgbClr val="000000">
                      <a:alpha val="80000"/>
                    </a:srgbClr>
                  </a:outerShdw>
                </a:effectLst>
                <a:latin typeface="Arial"/>
              </a:rPr>
              <a:t>for the environment, such as</a:t>
            </a:r>
            <a:r>
              <a:rPr lang="en-US" sz="2000" b="1" dirty="0" smtClean="0">
                <a:solidFill>
                  <a:srgbClr val="FFFFFF"/>
                </a:solidFill>
                <a:effectLst>
                  <a:outerShdw blurRad="254000" dist="190500" dir="2700000" algn="tl" rotWithShape="0">
                    <a:srgbClr val="000000">
                      <a:alpha val="80000"/>
                    </a:srgbClr>
                  </a:outerShdw>
                </a:effectLst>
                <a:latin typeface="Arial"/>
              </a:rPr>
              <a:t>:</a:t>
            </a:r>
            <a:endParaRPr lang="en-US" sz="2000"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sz="2000" b="1" dirty="0">
                <a:solidFill>
                  <a:srgbClr val="FFFFFF"/>
                </a:solidFill>
                <a:effectLst>
                  <a:outerShdw blurRad="254000" dist="190500" dir="2700000" algn="tl" rotWithShape="0">
                    <a:srgbClr val="000000">
                      <a:alpha val="80000"/>
                    </a:srgbClr>
                  </a:outerShdw>
                </a:effectLst>
                <a:latin typeface="Arial"/>
              </a:rPr>
              <a:t>Wearing overly casual clothing in a professional environment.</a:t>
            </a:r>
          </a:p>
          <a:p>
            <a:pPr marL="285750" indent="-285750">
              <a:lnSpc>
                <a:spcPct val="120000"/>
              </a:lnSpc>
              <a:buFont typeface="Arial"/>
              <a:buChar char="•"/>
            </a:pPr>
            <a:r>
              <a:rPr lang="en-US" sz="2000" b="1" dirty="0">
                <a:solidFill>
                  <a:srgbClr val="FFFFFF"/>
                </a:solidFill>
                <a:effectLst>
                  <a:outerShdw blurRad="254000" dist="190500" dir="2700000" algn="tl" rotWithShape="0">
                    <a:srgbClr val="000000">
                      <a:alpha val="80000"/>
                    </a:srgbClr>
                  </a:outerShdw>
                </a:effectLst>
                <a:latin typeface="Arial"/>
              </a:rPr>
              <a:t>Wearing business or formal attire while claiming to be a maintenance employee.</a:t>
            </a:r>
          </a:p>
          <a:p>
            <a:pPr marL="285750" indent="-285750">
              <a:lnSpc>
                <a:spcPct val="120000"/>
              </a:lnSpc>
              <a:buFont typeface="Arial"/>
              <a:buChar char="•"/>
            </a:pPr>
            <a:r>
              <a:rPr lang="en-US" sz="2000" b="1" dirty="0">
                <a:solidFill>
                  <a:srgbClr val="FFFFFF"/>
                </a:solidFill>
                <a:effectLst>
                  <a:outerShdw blurRad="254000" dist="190500" dir="2700000" algn="tl" rotWithShape="0">
                    <a:srgbClr val="000000">
                      <a:alpha val="80000"/>
                    </a:srgbClr>
                  </a:outerShdw>
                </a:effectLst>
                <a:latin typeface="Arial"/>
              </a:rPr>
              <a:t>Wearing accessories to disguise appearance.</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6942" y="2063533"/>
            <a:ext cx="2472972" cy="3063365"/>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4264524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Unusual Behavior and Cover Story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3" name="Rectangle 2"/>
          <p:cNvSpPr/>
          <p:nvPr/>
        </p:nvSpPr>
        <p:spPr>
          <a:xfrm>
            <a:off x="3667025" y="1573357"/>
            <a:ext cx="4791175" cy="2112373"/>
          </a:xfrm>
          <a:prstGeom prst="rect">
            <a:avLst/>
          </a:prstGeom>
        </p:spPr>
        <p:txBody>
          <a:bodyPr wrap="square">
            <a:spAutoFit/>
          </a:bodyPr>
          <a:lstStyle/>
          <a:p>
            <a:pPr>
              <a:lnSpc>
                <a:spcPct val="120000"/>
              </a:lnSpc>
            </a:pPr>
            <a:r>
              <a:rPr lang="en-US" sz="2200" b="1" dirty="0">
                <a:solidFill>
                  <a:schemeClr val="bg1"/>
                </a:solidFill>
                <a:effectLst>
                  <a:outerShdw blurRad="254000" dist="190500" dir="2700000" algn="tl" rotWithShape="0">
                    <a:srgbClr val="000000">
                      <a:alpha val="80000"/>
                    </a:srgbClr>
                  </a:outerShdw>
                </a:effectLst>
                <a:latin typeface="Arial"/>
              </a:rPr>
              <a:t>Two mistakes made them more visible to </a:t>
            </a:r>
            <a:r>
              <a:rPr lang="en-US" sz="2200" b="1" dirty="0" smtClean="0">
                <a:solidFill>
                  <a:schemeClr val="bg1"/>
                </a:solidFill>
                <a:effectLst>
                  <a:outerShdw blurRad="254000" dist="190500" dir="2700000" algn="tl" rotWithShape="0">
                    <a:srgbClr val="000000">
                      <a:alpha val="80000"/>
                    </a:srgbClr>
                  </a:outerShdw>
                </a:effectLst>
                <a:latin typeface="Arial"/>
              </a:rPr>
              <a:t>detection:</a:t>
            </a:r>
            <a:endParaRPr lang="en-US" sz="2200" b="1" dirty="0">
              <a:solidFill>
                <a:schemeClr val="bg1"/>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sz="2200" b="1" dirty="0" smtClean="0">
                <a:solidFill>
                  <a:schemeClr val="bg1"/>
                </a:solidFill>
                <a:effectLst>
                  <a:outerShdw blurRad="254000" dist="190500" dir="2700000" algn="tl" rotWithShape="0">
                    <a:srgbClr val="000000">
                      <a:alpha val="80000"/>
                    </a:srgbClr>
                  </a:outerShdw>
                </a:effectLst>
                <a:latin typeface="Arial"/>
              </a:rPr>
              <a:t>Running – to flee the area where they were detected</a:t>
            </a:r>
          </a:p>
          <a:p>
            <a:pPr marL="285750" indent="-285750">
              <a:lnSpc>
                <a:spcPct val="120000"/>
              </a:lnSpc>
              <a:buFont typeface="Arial"/>
              <a:buChar char="•"/>
            </a:pPr>
            <a:r>
              <a:rPr lang="en-US" sz="2200" b="1" dirty="0" smtClean="0">
                <a:solidFill>
                  <a:schemeClr val="bg1"/>
                </a:solidFill>
                <a:effectLst>
                  <a:outerShdw blurRad="254000" dist="190500" dir="2700000" algn="tl" rotWithShape="0">
                    <a:srgbClr val="000000">
                      <a:alpha val="80000"/>
                    </a:srgbClr>
                  </a:outerShdw>
                </a:effectLst>
                <a:latin typeface="Arial"/>
              </a:rPr>
              <a:t>Hiding- hide their faces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025" y="1904870"/>
            <a:ext cx="2406335" cy="1604223"/>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5" name="Picture 4"/>
          <p:cNvPicPr>
            <a:picLocks noChangeAspect="1"/>
          </p:cNvPicPr>
          <p:nvPr/>
        </p:nvPicPr>
        <p:blipFill>
          <a:blip r:embed="rId3"/>
          <a:stretch>
            <a:fillRect/>
          </a:stretch>
        </p:blipFill>
        <p:spPr>
          <a:xfrm>
            <a:off x="5658025" y="3962684"/>
            <a:ext cx="1457555" cy="2202527"/>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ectangle 5"/>
          <p:cNvSpPr/>
          <p:nvPr/>
        </p:nvSpPr>
        <p:spPr>
          <a:xfrm>
            <a:off x="1086025" y="3509093"/>
            <a:ext cx="4572000" cy="2112373"/>
          </a:xfrm>
          <a:prstGeom prst="rect">
            <a:avLst/>
          </a:prstGeom>
        </p:spPr>
        <p:txBody>
          <a:bodyPr>
            <a:spAutoFit/>
          </a:bodyPr>
          <a:lstStyle/>
          <a:p>
            <a:pPr>
              <a:lnSpc>
                <a:spcPct val="120000"/>
              </a:lnSpc>
            </a:pPr>
            <a:endParaRPr lang="en-US" sz="2200" b="1" dirty="0">
              <a:solidFill>
                <a:schemeClr val="bg1"/>
              </a:solidFill>
              <a:effectLst>
                <a:outerShdw blurRad="254000" dist="190500" dir="2700000" algn="tl" rotWithShape="0">
                  <a:srgbClr val="000000">
                    <a:alpha val="80000"/>
                  </a:srgbClr>
                </a:outerShdw>
              </a:effectLst>
              <a:latin typeface="Arial"/>
            </a:endParaRPr>
          </a:p>
          <a:p>
            <a:pPr>
              <a:lnSpc>
                <a:spcPct val="120000"/>
              </a:lnSpc>
            </a:pPr>
            <a:r>
              <a:rPr lang="en-US" sz="2200" b="1" dirty="0">
                <a:solidFill>
                  <a:schemeClr val="bg1"/>
                </a:solidFill>
                <a:effectLst>
                  <a:outerShdw blurRad="254000" dist="190500" dir="2700000" algn="tl" rotWithShape="0">
                    <a:srgbClr val="000000">
                      <a:alpha val="80000"/>
                    </a:srgbClr>
                  </a:outerShdw>
                </a:effectLst>
                <a:latin typeface="Arial"/>
              </a:rPr>
              <a:t>Other common mistakes:</a:t>
            </a:r>
          </a:p>
          <a:p>
            <a:pPr marL="285750" indent="-285750">
              <a:lnSpc>
                <a:spcPct val="120000"/>
              </a:lnSpc>
              <a:buFont typeface="Arial"/>
              <a:buChar char="•"/>
            </a:pPr>
            <a:r>
              <a:rPr lang="en-US" sz="2200" b="1" dirty="0">
                <a:solidFill>
                  <a:schemeClr val="bg1"/>
                </a:solidFill>
                <a:effectLst>
                  <a:outerShdw blurRad="254000" dist="190500" dir="2700000" algn="tl" rotWithShape="0">
                    <a:srgbClr val="000000">
                      <a:alpha val="80000"/>
                    </a:srgbClr>
                  </a:outerShdw>
                </a:effectLst>
                <a:latin typeface="Arial"/>
              </a:rPr>
              <a:t>Failing to have a valid reason for being in a particular location</a:t>
            </a:r>
          </a:p>
        </p:txBody>
      </p:sp>
    </p:spTree>
    <p:extLst>
      <p:ext uri="{BB962C8B-B14F-4D97-AF65-F5344CB8AC3E}">
        <p14:creationId xmlns:p14="http://schemas.microsoft.com/office/powerpoint/2010/main" val="2468170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32049" y="1974782"/>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3769167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29754" y="1974782"/>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31734493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COUNTER-SURVEILLANCE METHODS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a:stretch>
            <a:fillRect/>
          </a:stretch>
        </p:blipFill>
        <p:spPr>
          <a:xfrm>
            <a:off x="2127218" y="1827944"/>
            <a:ext cx="4871937" cy="324795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3" name="Rectangle 2"/>
          <p:cNvSpPr/>
          <p:nvPr/>
        </p:nvSpPr>
        <p:spPr>
          <a:xfrm>
            <a:off x="838200" y="5075902"/>
            <a:ext cx="7459768" cy="1080296"/>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Do you know what you should do if you see signs of </a:t>
            </a:r>
            <a:r>
              <a:rPr lang="en-US" b="1" dirty="0">
                <a:solidFill>
                  <a:srgbClr val="E6DA27"/>
                </a:solidFill>
                <a:effectLst>
                  <a:outerShdw blurRad="254000" dist="190500" dir="2700000" algn="tl" rotWithShape="0">
                    <a:srgbClr val="000000">
                      <a:alpha val="80000"/>
                    </a:srgbClr>
                  </a:outerShdw>
                </a:effectLst>
                <a:latin typeface="Arial"/>
              </a:rPr>
              <a:t>adversarial surveillance?</a:t>
            </a:r>
          </a:p>
        </p:txBody>
      </p:sp>
    </p:spTree>
    <p:extLst>
      <p:ext uri="{BB962C8B-B14F-4D97-AF65-F5344CB8AC3E}">
        <p14:creationId xmlns:p14="http://schemas.microsoft.com/office/powerpoint/2010/main" val="39526553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To Whom Do You Report?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852631" y="3949513"/>
            <a:ext cx="7620000" cy="2409891"/>
          </a:xfrm>
          <a:prstGeom prst="rect">
            <a:avLst/>
          </a:prstGeom>
        </p:spPr>
        <p:txBody>
          <a:bodyPr wrap="square">
            <a:spAutoFit/>
          </a:bodyPr>
          <a:lstStyle/>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If you are an employee, you may need to inform your </a:t>
            </a:r>
            <a:r>
              <a:rPr lang="en-US" b="1" dirty="0">
                <a:solidFill>
                  <a:srgbClr val="E6DA27"/>
                </a:solidFill>
                <a:effectLst>
                  <a:outerShdw blurRad="254000" dist="190500" dir="2700000" algn="tl" rotWithShape="0">
                    <a:srgbClr val="000000">
                      <a:alpha val="80000"/>
                    </a:srgbClr>
                  </a:outerShdw>
                </a:effectLst>
                <a:latin typeface="Arial"/>
              </a:rPr>
              <a:t>supervisor</a:t>
            </a:r>
            <a:r>
              <a:rPr lang="en-US" b="1" dirty="0">
                <a:solidFill>
                  <a:srgbClr val="FFFFFF"/>
                </a:solidFill>
                <a:effectLst>
                  <a:outerShdw blurRad="254000" dist="190500" dir="2700000" algn="tl" rotWithShape="0">
                    <a:srgbClr val="000000">
                      <a:alpha val="80000"/>
                    </a:srgbClr>
                  </a:outerShdw>
                </a:effectLst>
                <a:latin typeface="Arial"/>
              </a:rPr>
              <a:t>, a </a:t>
            </a:r>
            <a:r>
              <a:rPr lang="en-US" b="1" dirty="0">
                <a:solidFill>
                  <a:srgbClr val="E6DA27"/>
                </a:solidFill>
                <a:effectLst>
                  <a:outerShdw blurRad="254000" dist="190500" dir="2700000" algn="tl" rotWithShape="0">
                    <a:srgbClr val="000000">
                      <a:alpha val="80000"/>
                    </a:srgbClr>
                  </a:outerShdw>
                </a:effectLst>
                <a:latin typeface="Arial"/>
              </a:rPr>
              <a:t>manager</a:t>
            </a:r>
            <a:r>
              <a:rPr lang="en-US" b="1" dirty="0">
                <a:solidFill>
                  <a:srgbClr val="FFFFFF"/>
                </a:solidFill>
                <a:effectLst>
                  <a:outerShdw blurRad="254000" dist="190500" dir="2700000" algn="tl" rotWithShape="0">
                    <a:srgbClr val="000000">
                      <a:alpha val="80000"/>
                    </a:srgbClr>
                  </a:outerShdw>
                </a:effectLst>
                <a:latin typeface="Arial"/>
              </a:rPr>
              <a:t>, or </a:t>
            </a:r>
            <a:r>
              <a:rPr lang="en-US" b="1" dirty="0">
                <a:solidFill>
                  <a:srgbClr val="E6DA27"/>
                </a:solidFill>
                <a:effectLst>
                  <a:outerShdw blurRad="254000" dist="190500" dir="2700000" algn="tl" rotWithShape="0">
                    <a:srgbClr val="000000">
                      <a:alpha val="80000"/>
                    </a:srgbClr>
                  </a:outerShdw>
                </a:effectLst>
                <a:latin typeface="Arial"/>
              </a:rPr>
              <a:t>security personnel </a:t>
            </a:r>
            <a:r>
              <a:rPr lang="en-US" b="1" dirty="0">
                <a:solidFill>
                  <a:srgbClr val="FFFFFF"/>
                </a:solidFill>
                <a:effectLst>
                  <a:outerShdw blurRad="254000" dist="190500" dir="2700000" algn="tl" rotWithShape="0">
                    <a:srgbClr val="000000">
                      <a:alpha val="80000"/>
                    </a:srgbClr>
                  </a:outerShdw>
                </a:effectLst>
                <a:latin typeface="Arial"/>
              </a:rPr>
              <a:t>so that they can call your local </a:t>
            </a:r>
            <a:r>
              <a:rPr lang="en-US" b="1" dirty="0" smtClean="0">
                <a:solidFill>
                  <a:srgbClr val="FFFFFF"/>
                </a:solidFill>
                <a:effectLst>
                  <a:outerShdw blurRad="254000" dist="190500" dir="2700000" algn="tl" rotWithShape="0">
                    <a:srgbClr val="000000">
                      <a:alpha val="80000"/>
                    </a:srgbClr>
                  </a:outerShdw>
                </a:effectLst>
                <a:latin typeface="Arial"/>
              </a:rPr>
              <a:t>police.</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If </a:t>
            </a:r>
            <a:r>
              <a:rPr lang="en-US" b="1" dirty="0">
                <a:solidFill>
                  <a:srgbClr val="FFFFFF"/>
                </a:solidFill>
                <a:effectLst>
                  <a:outerShdw blurRad="254000" dist="190500" dir="2700000" algn="tl" rotWithShape="0">
                    <a:srgbClr val="000000">
                      <a:alpha val="80000"/>
                    </a:srgbClr>
                  </a:outerShdw>
                </a:effectLst>
                <a:latin typeface="Arial"/>
              </a:rPr>
              <a:t>your company is small, or you work alone, you may be the one who needs to call the </a:t>
            </a:r>
            <a:r>
              <a:rPr lang="en-US" b="1" dirty="0">
                <a:solidFill>
                  <a:srgbClr val="E6DA27"/>
                </a:solidFill>
                <a:effectLst>
                  <a:outerShdw blurRad="254000" dist="190500" dir="2700000" algn="tl" rotWithShape="0">
                    <a:srgbClr val="000000">
                      <a:alpha val="80000"/>
                    </a:srgbClr>
                  </a:outerShdw>
                </a:effectLst>
                <a:latin typeface="Arial"/>
              </a:rPr>
              <a:t>local police </a:t>
            </a:r>
            <a:r>
              <a:rPr lang="en-US" b="1" dirty="0">
                <a:solidFill>
                  <a:srgbClr val="FFFFFF"/>
                </a:solidFill>
                <a:effectLst>
                  <a:outerShdw blurRad="254000" dist="190500" dir="2700000" algn="tl" rotWithShape="0">
                    <a:srgbClr val="000000">
                      <a:alpha val="80000"/>
                    </a:srgbClr>
                  </a:outerShdw>
                </a:effectLst>
                <a:latin typeface="Arial"/>
              </a:rPr>
              <a:t>or </a:t>
            </a:r>
            <a:r>
              <a:rPr lang="en-US" b="1" dirty="0">
                <a:solidFill>
                  <a:srgbClr val="E6DA27"/>
                </a:solidFill>
                <a:effectLst>
                  <a:outerShdw blurRad="254000" dist="190500" dir="2700000" algn="tl" rotWithShape="0">
                    <a:srgbClr val="000000">
                      <a:alpha val="80000"/>
                    </a:srgbClr>
                  </a:outerShdw>
                </a:effectLst>
                <a:latin typeface="Arial"/>
              </a:rPr>
              <a:t>other law enforcement contacts.</a:t>
            </a:r>
          </a:p>
        </p:txBody>
      </p:sp>
      <p:pic>
        <p:nvPicPr>
          <p:cNvPr id="2" name="Picture 1"/>
          <p:cNvPicPr>
            <a:picLocks noChangeAspect="1"/>
          </p:cNvPicPr>
          <p:nvPr/>
        </p:nvPicPr>
        <p:blipFill>
          <a:blip r:embed="rId3"/>
          <a:stretch>
            <a:fillRect/>
          </a:stretch>
        </p:blipFill>
        <p:spPr>
          <a:xfrm>
            <a:off x="2741938" y="1636720"/>
            <a:ext cx="3578951" cy="2385967"/>
          </a:xfrm>
          <a:prstGeom prst="rect">
            <a:avLst/>
          </a:prstGeom>
          <a:ln w="76200" cmpd="sng">
            <a:solidFill>
              <a:srgbClr val="FFFFFF"/>
            </a:solidFill>
          </a:ln>
          <a:effectLst>
            <a:outerShdw blurRad="254000" dist="177800" dir="2700000" algn="tl" rotWithShape="0">
              <a:srgbClr val="000000">
                <a:alpha val="80000"/>
              </a:srgbClr>
            </a:outerShdw>
          </a:effectLst>
        </p:spPr>
      </p:pic>
    </p:spTree>
    <p:extLst>
      <p:ext uri="{BB962C8B-B14F-4D97-AF65-F5344CB8AC3E}">
        <p14:creationId xmlns:p14="http://schemas.microsoft.com/office/powerpoint/2010/main" val="1596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Happens to Report of Suspicious Activity?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2" name="Rectangle 1"/>
          <p:cNvSpPr/>
          <p:nvPr/>
        </p:nvSpPr>
        <p:spPr>
          <a:xfrm>
            <a:off x="3766556" y="2049566"/>
            <a:ext cx="4545842" cy="4071885"/>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Write </a:t>
            </a:r>
            <a:r>
              <a:rPr lang="en-US" b="1" dirty="0">
                <a:solidFill>
                  <a:srgbClr val="FFFFFF"/>
                </a:solidFill>
                <a:effectLst>
                  <a:outerShdw blurRad="254000" dist="190500" dir="2700000" algn="tl" rotWithShape="0">
                    <a:srgbClr val="000000">
                      <a:alpha val="80000"/>
                    </a:srgbClr>
                  </a:outerShdw>
                </a:effectLst>
                <a:latin typeface="Arial"/>
              </a:rPr>
              <a:t>down as much information about the person or vehicle you observed and any other </a:t>
            </a:r>
            <a:r>
              <a:rPr lang="en-US" b="1" dirty="0" smtClean="0">
                <a:solidFill>
                  <a:srgbClr val="FFFFFF"/>
                </a:solidFill>
                <a:effectLst>
                  <a:outerShdw blurRad="254000" dist="190500" dir="2700000" algn="tl" rotWithShape="0">
                    <a:srgbClr val="000000">
                      <a:alpha val="80000"/>
                    </a:srgbClr>
                  </a:outerShdw>
                </a:effectLst>
                <a:latin typeface="Arial"/>
              </a:rPr>
              <a:t>information </a:t>
            </a:r>
            <a:r>
              <a:rPr lang="en-US" b="1" dirty="0">
                <a:solidFill>
                  <a:srgbClr val="FFFFFF"/>
                </a:solidFill>
                <a:effectLst>
                  <a:outerShdw blurRad="254000" dist="190500" dir="2700000" algn="tl" rotWithShape="0">
                    <a:srgbClr val="000000">
                      <a:alpha val="80000"/>
                    </a:srgbClr>
                  </a:outerShdw>
                </a:effectLst>
                <a:latin typeface="Arial"/>
              </a:rPr>
              <a:t>about the </a:t>
            </a:r>
            <a:r>
              <a:rPr lang="en-US" b="1" dirty="0" smtClean="0">
                <a:solidFill>
                  <a:srgbClr val="FFFFFF"/>
                </a:solidFill>
                <a:effectLst>
                  <a:outerShdw blurRad="254000" dist="190500" dir="2700000" algn="tl" rotWithShape="0">
                    <a:srgbClr val="000000">
                      <a:alpha val="80000"/>
                    </a:srgbClr>
                  </a:outerShdw>
                </a:effectLst>
                <a:latin typeface="Arial"/>
              </a:rPr>
              <a:t>incident</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E6DA27"/>
                </a:solidFill>
                <a:effectLst>
                  <a:outerShdw blurRad="254000" dist="190500" dir="2700000" algn="tl" rotWithShape="0">
                    <a:srgbClr val="000000">
                      <a:alpha val="80000"/>
                    </a:srgbClr>
                  </a:outerShdw>
                </a:effectLst>
                <a:latin typeface="Arial"/>
              </a:rPr>
              <a:t>Writing </a:t>
            </a:r>
            <a:r>
              <a:rPr lang="en-US" b="1" dirty="0">
                <a:solidFill>
                  <a:srgbClr val="E6DA27"/>
                </a:solidFill>
                <a:effectLst>
                  <a:outerShdw blurRad="254000" dist="190500" dir="2700000" algn="tl" rotWithShape="0">
                    <a:srgbClr val="000000">
                      <a:alpha val="80000"/>
                    </a:srgbClr>
                  </a:outerShdw>
                </a:effectLst>
                <a:latin typeface="Arial"/>
              </a:rPr>
              <a:t>down the details is important—memories only stay fresh for a short time</a:t>
            </a:r>
            <a:r>
              <a:rPr lang="en-US" b="1" dirty="0" smtClean="0">
                <a:solidFill>
                  <a:srgbClr val="E6DA27"/>
                </a:solidFill>
                <a:effectLst>
                  <a:outerShdw blurRad="254000" dist="190500" dir="2700000" algn="tl" rotWithShape="0">
                    <a:srgbClr val="000000">
                      <a:alpha val="80000"/>
                    </a:srgbClr>
                  </a:outerShdw>
                </a:effectLst>
                <a:latin typeface="Arial"/>
              </a:rPr>
              <a:t>!</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Your </a:t>
            </a:r>
            <a:r>
              <a:rPr lang="en-US" b="1" dirty="0">
                <a:solidFill>
                  <a:srgbClr val="FFFFFF"/>
                </a:solidFill>
                <a:effectLst>
                  <a:outerShdw blurRad="254000" dist="190500" dir="2700000" algn="tl" rotWithShape="0">
                    <a:srgbClr val="000000">
                      <a:alpha val="80000"/>
                    </a:srgbClr>
                  </a:outerShdw>
                </a:effectLst>
                <a:latin typeface="Arial"/>
              </a:rPr>
              <a:t>employer or local police department may already have a worksheet available for </a:t>
            </a:r>
            <a:r>
              <a:rPr lang="en-US" b="1" dirty="0" smtClean="0">
                <a:solidFill>
                  <a:srgbClr val="FFFFFF"/>
                </a:solidFill>
                <a:effectLst>
                  <a:outerShdw blurRad="254000" dist="190500" dir="2700000" algn="tl" rotWithShape="0">
                    <a:srgbClr val="000000">
                      <a:alpha val="80000"/>
                    </a:srgbClr>
                  </a:outerShdw>
                </a:effectLst>
                <a:latin typeface="Arial"/>
              </a:rPr>
              <a:t>you.</a:t>
            </a: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193869"/>
            <a:ext cx="2652961" cy="3537282"/>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1596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Report Observed Activities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2" name="Rectangle 1"/>
          <p:cNvSpPr/>
          <p:nvPr/>
        </p:nvSpPr>
        <p:spPr>
          <a:xfrm>
            <a:off x="3643561" y="1827944"/>
            <a:ext cx="4697701" cy="4071885"/>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Your </a:t>
            </a:r>
            <a:r>
              <a:rPr lang="en-US" b="1" dirty="0">
                <a:solidFill>
                  <a:srgbClr val="FFFFFF"/>
                </a:solidFill>
                <a:effectLst>
                  <a:outerShdw blurRad="254000" dist="190500" dir="2700000" algn="tl" rotWithShape="0">
                    <a:srgbClr val="000000">
                      <a:alpha val="80000"/>
                    </a:srgbClr>
                  </a:outerShdw>
                </a:effectLst>
                <a:latin typeface="Arial"/>
              </a:rPr>
              <a:t>report should include your observations </a:t>
            </a:r>
            <a:r>
              <a:rPr lang="en-US" b="1" dirty="0" smtClean="0">
                <a:solidFill>
                  <a:srgbClr val="FFFFFF"/>
                </a:solidFill>
                <a:effectLst>
                  <a:outerShdw blurRad="254000" dist="190500" dir="2700000" algn="tl" rotWithShape="0">
                    <a:srgbClr val="000000">
                      <a:alpha val="80000"/>
                    </a:srgbClr>
                  </a:outerShdw>
                </a:effectLst>
                <a:latin typeface="Arial"/>
              </a:rPr>
              <a:t>like:</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 person was at the bus stop for longer periods than is normal.</a:t>
            </a: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 person did not appear to be waiting for a </a:t>
            </a:r>
            <a:r>
              <a:rPr lang="en-US" b="1" dirty="0" smtClean="0">
                <a:solidFill>
                  <a:srgbClr val="FFFFFF"/>
                </a:solidFill>
                <a:effectLst>
                  <a:outerShdw blurRad="254000" dist="190500" dir="2700000" algn="tl" rotWithShape="0">
                    <a:srgbClr val="000000">
                      <a:alpha val="80000"/>
                    </a:srgbClr>
                  </a:outerShdw>
                </a:effectLst>
                <a:latin typeface="Arial"/>
              </a:rPr>
              <a:t>bus.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 person appeared to be more interested in the building </a:t>
            </a:r>
            <a:r>
              <a:rPr lang="en-US" b="1" dirty="0" smtClean="0">
                <a:solidFill>
                  <a:srgbClr val="FFFFFF"/>
                </a:solidFill>
                <a:effectLst>
                  <a:outerShdw blurRad="254000" dist="190500" dir="2700000" algn="tl" rotWithShape="0">
                    <a:srgbClr val="000000">
                      <a:alpha val="80000"/>
                    </a:srgbClr>
                  </a:outerShdw>
                </a:effectLst>
                <a:latin typeface="Arial"/>
              </a:rPr>
              <a:t>that </a:t>
            </a:r>
            <a:r>
              <a:rPr lang="en-US" b="1" dirty="0">
                <a:solidFill>
                  <a:srgbClr val="FFFFFF"/>
                </a:solidFill>
                <a:effectLst>
                  <a:outerShdw blurRad="254000" dist="190500" dir="2700000" algn="tl" rotWithShape="0">
                    <a:srgbClr val="000000">
                      <a:alpha val="80000"/>
                    </a:srgbClr>
                  </a:outerShdw>
                </a:effectLst>
                <a:latin typeface="Arial"/>
              </a:rPr>
              <a:t>he </a:t>
            </a:r>
            <a:r>
              <a:rPr lang="en-US" b="1" dirty="0" smtClean="0">
                <a:solidFill>
                  <a:srgbClr val="FFFFFF"/>
                </a:solidFill>
                <a:effectLst>
                  <a:outerShdw blurRad="254000" dist="190500" dir="2700000" algn="tl" rotWithShape="0">
                    <a:srgbClr val="000000">
                      <a:alpha val="80000"/>
                    </a:srgbClr>
                  </a:outerShdw>
                </a:effectLst>
                <a:latin typeface="Arial"/>
              </a:rPr>
              <a:t>did </a:t>
            </a:r>
            <a:r>
              <a:rPr lang="en-US" b="1" dirty="0">
                <a:solidFill>
                  <a:srgbClr val="FFFFFF"/>
                </a:solidFill>
                <a:effectLst>
                  <a:outerShdw blurRad="254000" dist="190500" dir="2700000" algn="tl" rotWithShape="0">
                    <a:srgbClr val="000000">
                      <a:alpha val="80000"/>
                    </a:srgbClr>
                  </a:outerShdw>
                </a:effectLst>
                <a:latin typeface="Arial"/>
              </a:rPr>
              <a:t>not look up when a bus </a:t>
            </a:r>
            <a:r>
              <a:rPr lang="en-US" b="1" dirty="0" smtClean="0">
                <a:solidFill>
                  <a:srgbClr val="FFFFFF"/>
                </a:solidFill>
                <a:effectLst>
                  <a:outerShdw blurRad="254000" dist="190500" dir="2700000" algn="tl" rotWithShape="0">
                    <a:srgbClr val="000000">
                      <a:alpha val="80000"/>
                    </a:srgbClr>
                  </a:outerShdw>
                </a:effectLst>
                <a:latin typeface="Arial"/>
              </a:rPr>
              <a:t>arrived.</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 person appeared at different times of the day and over several days.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193869"/>
            <a:ext cx="2652961" cy="3537282"/>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1596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Actions To Avoid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2" name="Rectangle 1"/>
          <p:cNvSpPr/>
          <p:nvPr/>
        </p:nvSpPr>
        <p:spPr>
          <a:xfrm>
            <a:off x="867062" y="3632034"/>
            <a:ext cx="7503062" cy="2742290"/>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For employees untrained in security:</a:t>
            </a: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DON’T confront </a:t>
            </a:r>
            <a:r>
              <a:rPr lang="en-US" b="1" dirty="0">
                <a:solidFill>
                  <a:srgbClr val="FFFFFF"/>
                </a:solidFill>
                <a:effectLst>
                  <a:outerShdw blurRad="254000" dist="190500" dir="2700000" algn="tl" rotWithShape="0">
                    <a:srgbClr val="000000">
                      <a:alpha val="80000"/>
                    </a:srgbClr>
                  </a:outerShdw>
                </a:effectLst>
                <a:latin typeface="Arial"/>
              </a:rPr>
              <a:t>or aggressively </a:t>
            </a:r>
            <a:r>
              <a:rPr lang="en-US" b="1" dirty="0" smtClean="0">
                <a:solidFill>
                  <a:srgbClr val="FFFFFF"/>
                </a:solidFill>
                <a:effectLst>
                  <a:outerShdw blurRad="254000" dist="190500" dir="2700000" algn="tl" rotWithShape="0">
                    <a:srgbClr val="000000">
                      <a:alpha val="80000"/>
                    </a:srgbClr>
                  </a:outerShdw>
                </a:effectLst>
                <a:latin typeface="Arial"/>
              </a:rPr>
              <a:t>question </a:t>
            </a:r>
            <a:r>
              <a:rPr lang="en-US" b="1" dirty="0">
                <a:solidFill>
                  <a:srgbClr val="FFFFFF"/>
                </a:solidFill>
                <a:effectLst>
                  <a:outerShdw blurRad="254000" dist="190500" dir="2700000" algn="tl" rotWithShape="0">
                    <a:srgbClr val="000000">
                      <a:alpha val="80000"/>
                    </a:srgbClr>
                  </a:outerShdw>
                </a:effectLst>
                <a:latin typeface="Arial"/>
              </a:rPr>
              <a:t>suspicious </a:t>
            </a:r>
            <a:r>
              <a:rPr lang="en-US" b="1" dirty="0" smtClean="0">
                <a:solidFill>
                  <a:srgbClr val="FFFFFF"/>
                </a:solidFill>
                <a:effectLst>
                  <a:outerShdw blurRad="254000" dist="190500" dir="2700000" algn="tl" rotWithShape="0">
                    <a:srgbClr val="000000">
                      <a:alpha val="80000"/>
                    </a:srgbClr>
                  </a:outerShdw>
                </a:effectLst>
                <a:latin typeface="Arial"/>
              </a:rPr>
              <a:t>persons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DON’T attempt to </a:t>
            </a:r>
            <a:r>
              <a:rPr lang="en-US" b="1" dirty="0">
                <a:solidFill>
                  <a:srgbClr val="FFFFFF"/>
                </a:solidFill>
                <a:effectLst>
                  <a:outerShdw blurRad="254000" dist="190500" dir="2700000" algn="tl" rotWithShape="0">
                    <a:srgbClr val="000000">
                      <a:alpha val="80000"/>
                    </a:srgbClr>
                  </a:outerShdw>
                </a:effectLst>
                <a:latin typeface="Arial"/>
              </a:rPr>
              <a:t>physically restrain suspicious </a:t>
            </a:r>
            <a:r>
              <a:rPr lang="en-US" b="1" dirty="0" smtClean="0">
                <a:solidFill>
                  <a:srgbClr val="FFFFFF"/>
                </a:solidFill>
                <a:effectLst>
                  <a:outerShdw blurRad="254000" dist="190500" dir="2700000" algn="tl" rotWithShape="0">
                    <a:srgbClr val="000000">
                      <a:alpha val="80000"/>
                    </a:srgbClr>
                  </a:outerShdw>
                </a:effectLst>
                <a:latin typeface="Arial"/>
              </a:rPr>
              <a:t>persons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DON’T attempt </a:t>
            </a:r>
            <a:r>
              <a:rPr lang="en-US" b="1" dirty="0">
                <a:solidFill>
                  <a:srgbClr val="FFFFFF"/>
                </a:solidFill>
                <a:effectLst>
                  <a:outerShdw blurRad="254000" dist="190500" dir="2700000" algn="tl" rotWithShape="0">
                    <a:srgbClr val="000000">
                      <a:alpha val="80000"/>
                    </a:srgbClr>
                  </a:outerShdw>
                </a:effectLst>
                <a:latin typeface="Arial"/>
              </a:rPr>
              <a:t>to confiscate equipment, such as cameras or cell </a:t>
            </a:r>
            <a:r>
              <a:rPr lang="en-US" b="1" dirty="0" smtClean="0">
                <a:solidFill>
                  <a:srgbClr val="FFFFFF"/>
                </a:solidFill>
                <a:effectLst>
                  <a:outerShdw blurRad="254000" dist="190500" dir="2700000" algn="tl" rotWithShape="0">
                    <a:srgbClr val="000000">
                      <a:alpha val="80000"/>
                    </a:srgbClr>
                  </a:outerShdw>
                </a:effectLst>
                <a:latin typeface="Arial"/>
              </a:rPr>
              <a:t>phones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smtClean="0">
                <a:solidFill>
                  <a:srgbClr val="FFFFFF"/>
                </a:solidFill>
                <a:effectLst>
                  <a:outerShdw blurRad="254000" dist="190500" dir="2700000" algn="tl" rotWithShape="0">
                    <a:srgbClr val="000000">
                      <a:alpha val="80000"/>
                    </a:srgbClr>
                  </a:outerShdw>
                </a:effectLst>
                <a:latin typeface="Arial"/>
              </a:rPr>
              <a:t>DON’T follow </a:t>
            </a:r>
            <a:r>
              <a:rPr lang="en-US" b="1" dirty="0">
                <a:solidFill>
                  <a:srgbClr val="FFFFFF"/>
                </a:solidFill>
                <a:effectLst>
                  <a:outerShdw blurRad="254000" dist="190500" dir="2700000" algn="tl" rotWithShape="0">
                    <a:srgbClr val="000000">
                      <a:alpha val="80000"/>
                    </a:srgbClr>
                  </a:outerShdw>
                </a:effectLst>
                <a:latin typeface="Arial"/>
              </a:rPr>
              <a:t>closely or obviously behind suspicious persons to obtain vehicle or other </a:t>
            </a:r>
            <a:r>
              <a:rPr lang="en-US" b="1" dirty="0" smtClean="0">
                <a:solidFill>
                  <a:srgbClr val="FFFFFF"/>
                </a:solidFill>
                <a:effectLst>
                  <a:outerShdw blurRad="254000" dist="190500" dir="2700000" algn="tl" rotWithShape="0">
                    <a:srgbClr val="000000">
                      <a:alpha val="80000"/>
                    </a:srgbClr>
                  </a:outerShdw>
                </a:effectLst>
                <a:latin typeface="Arial"/>
              </a:rPr>
              <a:t>information</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These undertakings may put employees at </a:t>
            </a:r>
            <a:r>
              <a:rPr lang="en-US" b="1" dirty="0" smtClean="0">
                <a:solidFill>
                  <a:srgbClr val="FFFFFF"/>
                </a:solidFill>
                <a:effectLst>
                  <a:outerShdw blurRad="254000" dist="190500" dir="2700000" algn="tl" rotWithShape="0">
                    <a:srgbClr val="000000">
                      <a:alpha val="80000"/>
                    </a:srgbClr>
                  </a:outerShdw>
                </a:effectLst>
                <a:latin typeface="Arial"/>
              </a:rPr>
              <a:t>risk</a:t>
            </a: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5774" y="1703134"/>
            <a:ext cx="2570361" cy="1713574"/>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15963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Training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685800" y="1827944"/>
            <a:ext cx="7772400" cy="4071885"/>
          </a:xfrm>
          <a:prstGeom prst="rect">
            <a:avLst/>
          </a:prstGeom>
        </p:spPr>
        <p:txBody>
          <a:bodyPr wrap="square">
            <a:spAutoFit/>
          </a:bodyPr>
          <a:lstStyle/>
          <a:p>
            <a:pPr>
              <a:lnSpc>
                <a:spcPct val="120000"/>
              </a:lnSpc>
            </a:pPr>
            <a:r>
              <a:rPr lang="en-US" b="1" dirty="0">
                <a:solidFill>
                  <a:srgbClr val="FFFFFF"/>
                </a:solidFill>
                <a:effectLst>
                  <a:outerShdw blurRad="254000" dist="190500" dir="2700000" algn="tl" rotWithShape="0">
                    <a:srgbClr val="000000">
                      <a:alpha val="80000"/>
                    </a:srgbClr>
                  </a:outerShdw>
                </a:effectLst>
                <a:latin typeface="Arial"/>
              </a:rPr>
              <a:t>To ensure that employees remain vigilant, supervisors and managers should consider:</a:t>
            </a: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Implementing an employee training </a:t>
            </a:r>
            <a:r>
              <a:rPr lang="en-US" b="1" dirty="0" smtClean="0">
                <a:solidFill>
                  <a:srgbClr val="FFFFFF"/>
                </a:solidFill>
                <a:effectLst>
                  <a:outerShdw blurRad="254000" dist="190500" dir="2700000" algn="tl" rotWithShape="0">
                    <a:srgbClr val="000000">
                      <a:alpha val="80000"/>
                    </a:srgbClr>
                  </a:outerShdw>
                </a:effectLst>
                <a:latin typeface="Arial"/>
              </a:rPr>
              <a:t>program</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Following up the training program by asking questions to assess their understanding of the </a:t>
            </a:r>
            <a:r>
              <a:rPr lang="en-US" b="1" dirty="0" smtClean="0">
                <a:solidFill>
                  <a:srgbClr val="FFFFFF"/>
                </a:solidFill>
                <a:effectLst>
                  <a:outerShdw blurRad="254000" dist="190500" dir="2700000" algn="tl" rotWithShape="0">
                    <a:srgbClr val="000000">
                      <a:alpha val="80000"/>
                    </a:srgbClr>
                  </a:outerShdw>
                </a:effectLst>
                <a:latin typeface="Arial"/>
              </a:rPr>
              <a:t>material</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Making sure employees remember who to notify if they observe suspicious </a:t>
            </a:r>
            <a:r>
              <a:rPr lang="en-US" b="1" dirty="0" smtClean="0">
                <a:solidFill>
                  <a:srgbClr val="FFFFFF"/>
                </a:solidFill>
                <a:effectLst>
                  <a:outerShdw blurRad="254000" dist="190500" dir="2700000" algn="tl" rotWithShape="0">
                    <a:srgbClr val="000000">
                      <a:alpha val="80000"/>
                    </a:srgbClr>
                  </a:outerShdw>
                </a:effectLst>
                <a:latin typeface="Arial"/>
              </a:rPr>
              <a:t>behavior</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Regularly reviewing what to report and reporting procedures with </a:t>
            </a:r>
            <a:r>
              <a:rPr lang="en-US" b="1" dirty="0" smtClean="0">
                <a:solidFill>
                  <a:srgbClr val="FFFFFF"/>
                </a:solidFill>
                <a:effectLst>
                  <a:outerShdw blurRad="254000" dist="190500" dir="2700000" algn="tl" rotWithShape="0">
                    <a:srgbClr val="000000">
                      <a:alpha val="80000"/>
                    </a:srgbClr>
                  </a:outerShdw>
                </a:effectLst>
                <a:latin typeface="Arial"/>
              </a:rPr>
              <a:t>employees</a:t>
            </a:r>
            <a:endParaRPr lang="en-US" b="1" dirty="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buFont typeface="Arial"/>
              <a:buChar char="•"/>
            </a:pPr>
            <a:r>
              <a:rPr lang="en-US" b="1" dirty="0">
                <a:solidFill>
                  <a:srgbClr val="FFFFFF"/>
                </a:solidFill>
                <a:effectLst>
                  <a:outerShdw blurRad="254000" dist="190500" dir="2700000" algn="tl" rotWithShape="0">
                    <a:srgbClr val="000000">
                      <a:alpha val="80000"/>
                    </a:srgbClr>
                  </a:outerShdw>
                </a:effectLst>
                <a:latin typeface="Arial"/>
              </a:rPr>
              <a:t>Encouraging employees to touch base as needed with supervisors and security managers after reporting an </a:t>
            </a:r>
            <a:r>
              <a:rPr lang="en-US" b="1" dirty="0" smtClean="0">
                <a:solidFill>
                  <a:srgbClr val="FFFFFF"/>
                </a:solidFill>
                <a:effectLst>
                  <a:outerShdw blurRad="254000" dist="190500" dir="2700000" algn="tl" rotWithShape="0">
                    <a:srgbClr val="000000">
                      <a:alpha val="80000"/>
                    </a:srgbClr>
                  </a:outerShdw>
                </a:effectLst>
                <a:latin typeface="Arial"/>
              </a:rPr>
              <a:t>incident</a:t>
            </a:r>
            <a:endParaRPr lang="en-US" b="1" dirty="0">
              <a:solidFill>
                <a:srgbClr val="FFFFFF"/>
              </a:solidFill>
              <a:effectLst>
                <a:outerShdw blurRad="254000" dist="190500" dir="2700000" algn="tl" rotWithShape="0">
                  <a:srgbClr val="000000">
                    <a:alpha val="80000"/>
                  </a:srgbClr>
                </a:outerShdw>
              </a:effectLst>
              <a:latin typeface="Arial"/>
            </a:endParaRPr>
          </a:p>
        </p:txBody>
      </p:sp>
    </p:spTree>
    <p:extLst>
      <p:ext uri="{BB962C8B-B14F-4D97-AF65-F5344CB8AC3E}">
        <p14:creationId xmlns:p14="http://schemas.microsoft.com/office/powerpoint/2010/main" val="245151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227234" y="4096298"/>
            <a:ext cx="4459566" cy="2029865"/>
          </a:xfrm>
        </p:spPr>
        <p:txBody>
          <a:bodyPr>
            <a:normAutofit fontScale="92500" lnSpcReduction="10000"/>
          </a:bodyPr>
          <a:lstStyle/>
          <a:p>
            <a:pPr eaLnBrk="1" hangingPunct="1">
              <a:lnSpc>
                <a:spcPct val="120000"/>
              </a:lnSpc>
              <a:buFont typeface="Wingdings" charset="0"/>
              <a:buNone/>
            </a:pPr>
            <a:r>
              <a:rPr lang="en-US" sz="2400" b="1" dirty="0" smtClean="0">
                <a:solidFill>
                  <a:srgbClr val="FFFFFF"/>
                </a:solidFill>
                <a:effectLst>
                  <a:outerShdw blurRad="254000" dist="190500" dir="2700000" algn="tl" rotWithShape="0">
                    <a:srgbClr val="000000">
                      <a:alpha val="80000"/>
                    </a:srgbClr>
                  </a:outerShdw>
                </a:effectLst>
                <a:cs typeface="Arial"/>
              </a:rPr>
              <a:t>Are </a:t>
            </a:r>
            <a:r>
              <a:rPr lang="en-US" sz="2400" b="1" dirty="0">
                <a:solidFill>
                  <a:srgbClr val="FFFFFF"/>
                </a:solidFill>
                <a:effectLst>
                  <a:outerShdw blurRad="254000" dist="190500" dir="2700000" algn="tl" rotWithShape="0">
                    <a:srgbClr val="000000">
                      <a:alpha val="80000"/>
                    </a:srgbClr>
                  </a:outerShdw>
                </a:effectLst>
                <a:cs typeface="Arial"/>
              </a:rPr>
              <a:t>your shoe soles slick or sticky?  Do they limit your kicks?</a:t>
            </a:r>
          </a:p>
          <a:p>
            <a:pPr eaLnBrk="1" hangingPunct="1">
              <a:lnSpc>
                <a:spcPct val="120000"/>
              </a:lnSpc>
              <a:buFont typeface="Wingdings" charset="0"/>
              <a:buNone/>
            </a:pPr>
            <a:r>
              <a:rPr lang="en-US" sz="2400" b="1" dirty="0">
                <a:solidFill>
                  <a:srgbClr val="FFFFFF"/>
                </a:solidFill>
                <a:effectLst>
                  <a:outerShdw blurRad="254000" dist="190500" dir="2700000" algn="tl" rotWithShape="0">
                    <a:srgbClr val="000000">
                      <a:alpha val="80000"/>
                    </a:srgbClr>
                  </a:outerShdw>
                </a:effectLst>
                <a:cs typeface="Arial"/>
              </a:rPr>
              <a:t>Are you wearing a belt?  Can you </a:t>
            </a:r>
            <a:r>
              <a:rPr lang="en-US" sz="2400" b="1" dirty="0" smtClean="0">
                <a:solidFill>
                  <a:srgbClr val="FFFFFF"/>
                </a:solidFill>
                <a:effectLst>
                  <a:outerShdw blurRad="254000" dist="190500" dir="2700000" algn="tl" rotWithShape="0">
                    <a:srgbClr val="000000">
                      <a:alpha val="80000"/>
                    </a:srgbClr>
                  </a:outerShdw>
                </a:effectLst>
                <a:cs typeface="Arial"/>
              </a:rPr>
              <a:t>use </a:t>
            </a:r>
            <a:r>
              <a:rPr lang="en-US" sz="2400" b="1" dirty="0">
                <a:solidFill>
                  <a:srgbClr val="FFFFFF"/>
                </a:solidFill>
                <a:effectLst>
                  <a:outerShdw blurRad="254000" dist="190500" dir="2700000" algn="tl" rotWithShape="0">
                    <a:srgbClr val="000000">
                      <a:alpha val="80000"/>
                    </a:srgbClr>
                  </a:outerShdw>
                </a:effectLst>
                <a:cs typeface="Arial"/>
              </a:rPr>
              <a:t>it?</a:t>
            </a:r>
          </a:p>
          <a:p>
            <a:pPr eaLnBrk="1" hangingPunct="1">
              <a:lnSpc>
                <a:spcPct val="120000"/>
              </a:lnSpc>
              <a:buFont typeface="Wingdings" charset="0"/>
              <a:buNone/>
            </a:pPr>
            <a:endParaRPr lang="en-US" sz="2400" b="1" dirty="0">
              <a:solidFill>
                <a:srgbClr val="FFFFFF"/>
              </a:solidFill>
              <a:effectLst>
                <a:outerShdw blurRad="254000" dist="190500" dir="2700000" algn="tl" rotWithShape="0">
                  <a:srgbClr val="000000">
                    <a:alpha val="80000"/>
                  </a:srgbClr>
                </a:outerShdw>
              </a:effectLst>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Clothing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4096298"/>
            <a:ext cx="3388992" cy="2029865"/>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4" name="Rectangle 3"/>
          <p:cNvSpPr/>
          <p:nvPr/>
        </p:nvSpPr>
        <p:spPr>
          <a:xfrm>
            <a:off x="685800" y="1494814"/>
            <a:ext cx="4527157" cy="2296013"/>
          </a:xfrm>
          <a:prstGeom prst="rect">
            <a:avLst/>
          </a:prstGeom>
        </p:spPr>
        <p:txBody>
          <a:bodyPr wrap="square">
            <a:spAutoFit/>
          </a:bodyPr>
          <a:lstStyle/>
          <a:p>
            <a:pPr>
              <a:lnSpc>
                <a:spcPct val="120000"/>
              </a:lnSpc>
            </a:pPr>
            <a:r>
              <a:rPr lang="en-US" sz="2400" b="1" dirty="0">
                <a:solidFill>
                  <a:srgbClr val="FFFFFF"/>
                </a:solidFill>
                <a:effectLst>
                  <a:outerShdw blurRad="254000" dist="190500" dir="2700000" algn="tl" rotWithShape="0">
                    <a:srgbClr val="000000">
                      <a:alpha val="80000"/>
                    </a:srgbClr>
                  </a:outerShdw>
                </a:effectLst>
                <a:latin typeface="Arial"/>
                <a:cs typeface="Arial"/>
              </a:rPr>
              <a:t>Is your clothing appropriate for that destination?</a:t>
            </a:r>
          </a:p>
          <a:p>
            <a:pPr>
              <a:lnSpc>
                <a:spcPct val="120000"/>
              </a:lnSpc>
            </a:pPr>
            <a:r>
              <a:rPr lang="en-US" sz="2400" b="1" dirty="0">
                <a:solidFill>
                  <a:srgbClr val="FFFFFF"/>
                </a:solidFill>
                <a:effectLst>
                  <a:outerShdw blurRad="254000" dist="190500" dir="2700000" algn="tl" rotWithShape="0">
                    <a:srgbClr val="000000">
                      <a:alpha val="80000"/>
                    </a:srgbClr>
                  </a:outerShdw>
                </a:effectLst>
                <a:latin typeface="Arial"/>
                <a:cs typeface="Arial"/>
              </a:rPr>
              <a:t>Is it offensive to others?</a:t>
            </a:r>
          </a:p>
          <a:p>
            <a:pPr>
              <a:lnSpc>
                <a:spcPct val="120000"/>
              </a:lnSpc>
            </a:pPr>
            <a:r>
              <a:rPr lang="en-US" sz="2400" b="1" dirty="0">
                <a:solidFill>
                  <a:srgbClr val="FFFFFF"/>
                </a:solidFill>
                <a:effectLst>
                  <a:outerShdw blurRad="254000" dist="190500" dir="2700000" algn="tl" rotWithShape="0">
                    <a:srgbClr val="000000">
                      <a:alpha val="80000"/>
                    </a:srgbClr>
                  </a:outerShdw>
                </a:effectLst>
                <a:latin typeface="Arial"/>
                <a:cs typeface="Arial"/>
              </a:rPr>
              <a:t>Is it too baggy?</a:t>
            </a:r>
          </a:p>
          <a:p>
            <a:pPr>
              <a:lnSpc>
                <a:spcPct val="120000"/>
              </a:lnSpc>
            </a:pPr>
            <a:r>
              <a:rPr lang="en-US" sz="2400" b="1" dirty="0">
                <a:solidFill>
                  <a:srgbClr val="FFFFFF"/>
                </a:solidFill>
                <a:effectLst>
                  <a:outerShdw blurRad="254000" dist="190500" dir="2700000" algn="tl" rotWithShape="0">
                    <a:srgbClr val="000000">
                      <a:alpha val="80000"/>
                    </a:srgbClr>
                  </a:outerShdw>
                </a:effectLst>
                <a:latin typeface="Arial"/>
                <a:cs typeface="Arial"/>
              </a:rPr>
              <a:t>Is it too tight?</a:t>
            </a:r>
          </a:p>
        </p:txBody>
      </p:sp>
      <p:pic>
        <p:nvPicPr>
          <p:cNvPr id="6" name="Picture 5" descr="shanna-camilleri-1907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190" y="1669062"/>
            <a:ext cx="2952585" cy="2214439"/>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9" name="Rounded Rectangle 8"/>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41312807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Community Reporting Initiatives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Rectangle 2"/>
          <p:cNvSpPr/>
          <p:nvPr/>
        </p:nvSpPr>
        <p:spPr>
          <a:xfrm>
            <a:off x="838200" y="3636436"/>
            <a:ext cx="7620000" cy="3074689"/>
          </a:xfrm>
          <a:prstGeom prst="rect">
            <a:avLst/>
          </a:prstGeom>
        </p:spPr>
        <p:txBody>
          <a:bodyPr wrap="square">
            <a:spAutoFit/>
          </a:bodyPr>
          <a:lstStyle/>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Communities across </a:t>
            </a:r>
            <a:r>
              <a:rPr lang="en-US" b="1" dirty="0">
                <a:solidFill>
                  <a:srgbClr val="FFFFFF"/>
                </a:solidFill>
                <a:effectLst>
                  <a:outerShdw blurRad="254000" dist="190500" dir="2700000" algn="tl" rotWithShape="0">
                    <a:srgbClr val="000000">
                      <a:alpha val="80000"/>
                    </a:srgbClr>
                  </a:outerShdw>
                </a:effectLst>
                <a:latin typeface="Arial"/>
              </a:rPr>
              <a:t>the United States </a:t>
            </a:r>
            <a:r>
              <a:rPr lang="en-US" b="1" dirty="0" smtClean="0">
                <a:solidFill>
                  <a:srgbClr val="FFFFFF"/>
                </a:solidFill>
                <a:effectLst>
                  <a:outerShdw blurRad="254000" dist="190500" dir="2700000" algn="tl" rotWithShape="0">
                    <a:srgbClr val="000000">
                      <a:alpha val="80000"/>
                    </a:srgbClr>
                  </a:outerShdw>
                </a:effectLst>
                <a:latin typeface="Arial"/>
              </a:rPr>
              <a:t>have reporting </a:t>
            </a:r>
            <a:r>
              <a:rPr lang="en-US" b="1" dirty="0">
                <a:solidFill>
                  <a:srgbClr val="FFFFFF"/>
                </a:solidFill>
                <a:effectLst>
                  <a:outerShdw blurRad="254000" dist="190500" dir="2700000" algn="tl" rotWithShape="0">
                    <a:srgbClr val="000000">
                      <a:alpha val="80000"/>
                    </a:srgbClr>
                  </a:outerShdw>
                </a:effectLst>
                <a:latin typeface="Arial"/>
              </a:rPr>
              <a:t>initiatives </a:t>
            </a:r>
            <a:r>
              <a:rPr lang="en-US" b="1" dirty="0" smtClean="0">
                <a:solidFill>
                  <a:srgbClr val="FFFFFF"/>
                </a:solidFill>
                <a:effectLst>
                  <a:outerShdw blurRad="254000" dist="190500" dir="2700000" algn="tl" rotWithShape="0">
                    <a:srgbClr val="000000">
                      <a:alpha val="80000"/>
                    </a:srgbClr>
                  </a:outerShdw>
                </a:effectLst>
                <a:latin typeface="Arial"/>
              </a:rPr>
              <a:t>that encourage </a:t>
            </a:r>
            <a:r>
              <a:rPr lang="en-US" b="1" dirty="0">
                <a:solidFill>
                  <a:srgbClr val="FFFFFF"/>
                </a:solidFill>
                <a:effectLst>
                  <a:outerShdw blurRad="254000" dist="190500" dir="2700000" algn="tl" rotWithShape="0">
                    <a:srgbClr val="000000">
                      <a:alpha val="80000"/>
                    </a:srgbClr>
                  </a:outerShdw>
                </a:effectLst>
                <a:latin typeface="Arial"/>
              </a:rPr>
              <a:t>everyone to report these activities to law enforcement</a:t>
            </a:r>
            <a:r>
              <a:rPr lang="en-US" b="1" dirty="0" smtClean="0">
                <a:solidFill>
                  <a:srgbClr val="FFFFFF"/>
                </a:solidFill>
                <a:effectLst>
                  <a:outerShdw blurRad="254000" dist="190500" dir="2700000" algn="tl" rotWithShape="0">
                    <a:srgbClr val="000000">
                      <a:alpha val="80000"/>
                    </a:srgbClr>
                  </a:outerShdw>
                </a:effectLst>
                <a:latin typeface="Arial"/>
              </a:rPr>
              <a:t>.</a:t>
            </a:r>
          </a:p>
          <a:p>
            <a:pPr>
              <a:lnSpc>
                <a:spcPct val="120000"/>
              </a:lnSpc>
            </a:pPr>
            <a:endParaRPr lang="en-US"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smtClean="0">
                <a:solidFill>
                  <a:srgbClr val="FFFFFF"/>
                </a:solidFill>
                <a:effectLst>
                  <a:outerShdw blurRad="254000" dist="190500" dir="2700000" algn="tl" rotWithShape="0">
                    <a:srgbClr val="000000">
                      <a:alpha val="80000"/>
                    </a:srgbClr>
                  </a:outerShdw>
                </a:effectLst>
                <a:latin typeface="Arial"/>
              </a:rPr>
              <a:t>Some </a:t>
            </a:r>
            <a:r>
              <a:rPr lang="en-US" b="1" dirty="0">
                <a:solidFill>
                  <a:srgbClr val="FFFFFF"/>
                </a:solidFill>
                <a:effectLst>
                  <a:outerShdw blurRad="254000" dist="190500" dir="2700000" algn="tl" rotWithShape="0">
                    <a:srgbClr val="000000">
                      <a:alpha val="80000"/>
                    </a:srgbClr>
                  </a:outerShdw>
                </a:effectLst>
                <a:latin typeface="Arial"/>
              </a:rPr>
              <a:t>of these programs have been in existence for many years and may provide training as well as specific points of contact and reporting mechanisms—such as text or email applications—to report suspicious </a:t>
            </a:r>
            <a:r>
              <a:rPr lang="en-US" b="1" dirty="0" smtClean="0">
                <a:solidFill>
                  <a:srgbClr val="FFFFFF"/>
                </a:solidFill>
                <a:effectLst>
                  <a:outerShdw blurRad="254000" dist="190500" dir="2700000" algn="tl" rotWithShape="0">
                    <a:srgbClr val="000000">
                      <a:alpha val="80000"/>
                    </a:srgbClr>
                  </a:outerShdw>
                </a:effectLst>
                <a:latin typeface="Arial"/>
              </a:rPr>
              <a:t>activities.</a:t>
            </a: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b="1" dirty="0" err="1" smtClean="0">
                <a:solidFill>
                  <a:srgbClr val="FFFFFF"/>
                </a:solidFill>
                <a:effectLst>
                  <a:outerShdw blurRad="254000" dist="190500" dir="2700000" algn="tl" rotWithShape="0">
                    <a:srgbClr val="000000">
                      <a:alpha val="80000"/>
                    </a:srgbClr>
                  </a:outerShdw>
                </a:effectLst>
                <a:latin typeface="Arial"/>
              </a:rPr>
              <a:t>Eg</a:t>
            </a:r>
            <a:r>
              <a:rPr lang="en-US" b="1" dirty="0">
                <a:solidFill>
                  <a:srgbClr val="FFFFFF"/>
                </a:solidFill>
                <a:effectLst>
                  <a:outerShdw blurRad="254000" dist="190500" dir="2700000" algn="tl" rotWithShape="0">
                    <a:srgbClr val="000000">
                      <a:alpha val="80000"/>
                    </a:srgbClr>
                  </a:outerShdw>
                </a:effectLst>
                <a:latin typeface="Arial"/>
              </a:rPr>
              <a:t> </a:t>
            </a:r>
            <a:r>
              <a:rPr lang="en-US" b="1" dirty="0" smtClean="0">
                <a:solidFill>
                  <a:srgbClr val="FFFFFF"/>
                </a:solidFill>
                <a:effectLst>
                  <a:outerShdw blurRad="254000" dist="190500" dir="2700000" algn="tl" rotWithShape="0">
                    <a:srgbClr val="000000">
                      <a:alpha val="80000"/>
                    </a:srgbClr>
                  </a:outerShdw>
                </a:effectLst>
                <a:latin typeface="Arial"/>
              </a:rPr>
              <a:t>“If you see something, say something” campaign</a:t>
            </a:r>
            <a:endParaRPr lang="en-US" b="1" dirty="0">
              <a:solidFill>
                <a:srgbClr val="FFFFFF"/>
              </a:solidFill>
              <a:effectLst>
                <a:outerShdw blurRad="254000" dist="190500" dir="2700000" algn="tl" rotWithShape="0">
                  <a:srgbClr val="000000">
                    <a:alpha val="80000"/>
                  </a:srgbClr>
                </a:outerShdw>
              </a:effectLst>
              <a:latin typeface="Arial"/>
            </a:endParaRPr>
          </a:p>
          <a:p>
            <a:pPr>
              <a:lnSpc>
                <a:spcPct val="120000"/>
              </a:lnSpc>
            </a:pPr>
            <a:endParaRPr lang="en-US" b="1" dirty="0">
              <a:solidFill>
                <a:srgbClr val="FFFFFF"/>
              </a:solidFill>
              <a:effectLst>
                <a:outerShdw blurRad="254000" dist="190500" dir="2700000" algn="tl" rotWithShape="0">
                  <a:srgbClr val="000000">
                    <a:alpha val="80000"/>
                  </a:srgbClr>
                </a:outerShdw>
              </a:effectLst>
              <a:latin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8025" y="1727900"/>
            <a:ext cx="2504356" cy="1669571"/>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8569487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4185745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29754" y="1974782"/>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5" name="Oval 14"/>
          <p:cNvSpPr/>
          <p:nvPr/>
        </p:nvSpPr>
        <p:spPr>
          <a:xfrm>
            <a:off x="3534812"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764012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PERSONAL PROTECTION MEASURES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ectangle 3"/>
          <p:cNvSpPr txBox="1">
            <a:spLocks noChangeArrowheads="1"/>
          </p:cNvSpPr>
          <p:nvPr/>
        </p:nvSpPr>
        <p:spPr>
          <a:xfrm>
            <a:off x="1143000" y="6047551"/>
            <a:ext cx="6858000" cy="425147"/>
          </a:xfrm>
          <a:prstGeom prst="rect">
            <a:avLst/>
          </a:prstGeom>
        </p:spPr>
        <p:txBody>
          <a:bodyPr vert="horz" lIns="0" tIns="45720" rIns="18288"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smtClean="0">
                <a:solidFill>
                  <a:schemeClr val="bg1"/>
                </a:solidFill>
                <a:latin typeface="Arial"/>
                <a:cs typeface="Arial"/>
              </a:rPr>
              <a:t>The next series of slides are taken from the UHCL A CALEA Accredited Law Enforcement Agency on Personal Safety</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4031" y="1827944"/>
            <a:ext cx="2409036" cy="3613554"/>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3700391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sz="quarter" idx="1"/>
          </p:nvPr>
        </p:nvSpPr>
        <p:spPr>
          <a:xfrm>
            <a:off x="855133" y="4127061"/>
            <a:ext cx="7766756" cy="2292215"/>
          </a:xfrm>
          <a:effectLst>
            <a:outerShdw blurRad="254000" dist="190500" dir="2700000" algn="tl" rotWithShape="0">
              <a:srgbClr val="000000">
                <a:alpha val="80000"/>
              </a:srgbClr>
            </a:outerShdw>
          </a:effectLst>
        </p:spPr>
        <p:txBody>
          <a:bodyPr>
            <a:noAutofit/>
          </a:bodyPr>
          <a:lstStyle/>
          <a:p>
            <a:pPr marL="0" indent="0" eaLnBrk="1" hangingPunct="1">
              <a:lnSpc>
                <a:spcPct val="120000"/>
              </a:lnSpc>
              <a:buClr>
                <a:schemeClr val="bg1"/>
              </a:buClr>
              <a:buNone/>
            </a:pPr>
            <a:r>
              <a:rPr lang="en-US" sz="1900" b="1" dirty="0">
                <a:solidFill>
                  <a:schemeClr val="bg1"/>
                </a:solidFill>
                <a:effectLst>
                  <a:outerShdw blurRad="254000" dist="190500" dir="2700000" algn="tl" rotWithShape="0">
                    <a:srgbClr val="000000">
                      <a:alpha val="80000"/>
                    </a:srgbClr>
                  </a:outerShdw>
                </a:effectLst>
                <a:ea typeface="ＭＳ Ｐゴシック" charset="0"/>
                <a:cs typeface="ＭＳ Ｐゴシック" charset="0"/>
              </a:rPr>
              <a:t>Let’s Examine Our </a:t>
            </a:r>
            <a:r>
              <a:rPr lang="en-US" sz="1900" b="1" dirty="0" smtClean="0">
                <a:solidFill>
                  <a:schemeClr val="bg1"/>
                </a:solidFill>
                <a:effectLst>
                  <a:outerShdw blurRad="254000" dist="190500" dir="2700000" algn="tl" rotWithShape="0">
                    <a:srgbClr val="000000">
                      <a:alpha val="80000"/>
                    </a:srgbClr>
                  </a:outerShdw>
                </a:effectLst>
                <a:ea typeface="ＭＳ Ｐゴシック" charset="0"/>
                <a:cs typeface="ＭＳ Ｐゴシック" charset="0"/>
              </a:rPr>
              <a:t>Day:</a:t>
            </a:r>
            <a:endParaRPr lang="en-US" sz="1900" b="1" dirty="0">
              <a:solidFill>
                <a:schemeClr val="bg1"/>
              </a:solidFill>
              <a:effectLst>
                <a:outerShdw blurRad="254000" dist="190500" dir="2700000" algn="tl" rotWithShape="0">
                  <a:srgbClr val="000000">
                    <a:alpha val="80000"/>
                  </a:srgbClr>
                </a:outerShdw>
              </a:effectLst>
              <a:ea typeface="ＭＳ Ｐゴシック" charset="0"/>
              <a:cs typeface="ＭＳ Ｐゴシック" charset="0"/>
            </a:endParaRPr>
          </a:p>
          <a:p>
            <a:pPr>
              <a:lnSpc>
                <a:spcPct val="120000"/>
              </a:lnSpc>
              <a:buClr>
                <a:schemeClr val="bg1"/>
              </a:buClr>
            </a:pPr>
            <a:r>
              <a:rPr lang="en-US" sz="1900" b="1" dirty="0">
                <a:solidFill>
                  <a:schemeClr val="bg1"/>
                </a:solidFill>
                <a:effectLst>
                  <a:outerShdw blurRad="254000" dist="190500" dir="2700000" algn="tl" rotWithShape="0">
                    <a:srgbClr val="000000">
                      <a:alpha val="80000"/>
                    </a:srgbClr>
                  </a:outerShdw>
                </a:effectLst>
                <a:ea typeface="ＭＳ Ｐゴシック" charset="0"/>
              </a:rPr>
              <a:t>Mentally Review Your Daily Activities</a:t>
            </a:r>
          </a:p>
          <a:p>
            <a:pPr>
              <a:lnSpc>
                <a:spcPct val="120000"/>
              </a:lnSpc>
              <a:buClr>
                <a:schemeClr val="bg1"/>
              </a:buClr>
            </a:pPr>
            <a:r>
              <a:rPr lang="en-US" sz="1900" b="1" dirty="0">
                <a:solidFill>
                  <a:schemeClr val="bg1"/>
                </a:solidFill>
                <a:effectLst>
                  <a:outerShdw blurRad="254000" dist="190500" dir="2700000" algn="tl" rotWithShape="0">
                    <a:srgbClr val="000000">
                      <a:alpha val="80000"/>
                    </a:srgbClr>
                  </a:outerShdw>
                </a:effectLst>
                <a:ea typeface="ＭＳ Ｐゴシック" charset="0"/>
              </a:rPr>
              <a:t>Identify Areas And Activities Where You Are Most Vulnerable</a:t>
            </a:r>
          </a:p>
          <a:p>
            <a:pPr>
              <a:lnSpc>
                <a:spcPct val="120000"/>
              </a:lnSpc>
              <a:buClr>
                <a:schemeClr val="bg1"/>
              </a:buClr>
            </a:pPr>
            <a:r>
              <a:rPr lang="en-US" sz="1900" b="1" dirty="0">
                <a:solidFill>
                  <a:schemeClr val="bg1"/>
                </a:solidFill>
                <a:effectLst>
                  <a:outerShdw blurRad="254000" dist="190500" dir="2700000" algn="tl" rotWithShape="0">
                    <a:srgbClr val="000000">
                      <a:alpha val="80000"/>
                    </a:srgbClr>
                  </a:outerShdw>
                </a:effectLst>
                <a:ea typeface="ＭＳ Ｐゴシック" charset="0"/>
              </a:rPr>
              <a:t>Strangers vs. Persons Known To You</a:t>
            </a:r>
          </a:p>
          <a:p>
            <a:pPr lvl="1" eaLnBrk="1" hangingPunct="1">
              <a:lnSpc>
                <a:spcPct val="120000"/>
              </a:lnSpc>
              <a:buClr>
                <a:schemeClr val="bg1"/>
              </a:buClr>
              <a:buFontTx/>
              <a:buNone/>
            </a:pPr>
            <a:endParaRPr lang="en-US" sz="1900" b="1" dirty="0">
              <a:solidFill>
                <a:schemeClr val="bg1"/>
              </a:solidFill>
              <a:effectLst>
                <a:outerShdw blurRad="254000" dist="190500" dir="2700000" algn="tl" rotWithShape="0">
                  <a:srgbClr val="000000">
                    <a:alpha val="80000"/>
                  </a:srgbClr>
                </a:outerShdw>
              </a:effectLst>
              <a:ea typeface="ＭＳ Ｐゴシック" charset="0"/>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Psychology of Criminal Predators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0833" y="1761164"/>
            <a:ext cx="3280833" cy="218722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4005512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sz="quarter" idx="1"/>
          </p:nvPr>
        </p:nvSpPr>
        <p:spPr>
          <a:xfrm>
            <a:off x="3276599" y="1538111"/>
            <a:ext cx="5046133" cy="4888089"/>
          </a:xfrm>
        </p:spPr>
        <p:txBody>
          <a:bodyPr>
            <a:normAutofit fontScale="62500" lnSpcReduction="20000"/>
          </a:bodyPr>
          <a:lstStyle/>
          <a:p>
            <a:pPr marL="0" indent="0" eaLnBrk="1" hangingPunct="1">
              <a:lnSpc>
                <a:spcPct val="140000"/>
              </a:lnSpc>
              <a:buNone/>
            </a:pPr>
            <a:r>
              <a:rPr lang="en-US" b="1" dirty="0">
                <a:solidFill>
                  <a:schemeClr val="bg1"/>
                </a:solidFill>
                <a:effectLst>
                  <a:outerShdw blurRad="254000" dist="190500" dir="2700000" algn="tl" rotWithShape="0">
                    <a:srgbClr val="000000">
                      <a:alpha val="80000"/>
                    </a:srgbClr>
                  </a:outerShdw>
                </a:effectLst>
                <a:ea typeface="ＭＳ Ｐゴシック" charset="0"/>
                <a:cs typeface="ＭＳ Ｐゴシック" charset="0"/>
              </a:rPr>
              <a:t>Common Characteristics of Criminals</a:t>
            </a:r>
          </a:p>
          <a:p>
            <a:pPr>
              <a:lnSpc>
                <a:spcPct val="140000"/>
              </a:lnSpc>
              <a:buClr>
                <a:schemeClr val="tx1"/>
              </a:buClr>
            </a:pPr>
            <a:r>
              <a:rPr lang="en-US" sz="3200" b="1" dirty="0">
                <a:solidFill>
                  <a:schemeClr val="bg1"/>
                </a:solidFill>
                <a:effectLst>
                  <a:outerShdw blurRad="254000" dist="190500" dir="2700000" algn="tl" rotWithShape="0">
                    <a:srgbClr val="000000">
                      <a:alpha val="80000"/>
                    </a:srgbClr>
                  </a:outerShdw>
                </a:effectLst>
                <a:ea typeface="ＭＳ Ｐゴシック" charset="0"/>
              </a:rPr>
              <a:t>Low Self-Esteem</a:t>
            </a:r>
          </a:p>
          <a:p>
            <a:pPr>
              <a:lnSpc>
                <a:spcPct val="140000"/>
              </a:lnSpc>
              <a:buClr>
                <a:schemeClr val="tx1"/>
              </a:buClr>
            </a:pPr>
            <a:r>
              <a:rPr lang="en-US" sz="3200" b="1" dirty="0">
                <a:solidFill>
                  <a:schemeClr val="bg1"/>
                </a:solidFill>
                <a:effectLst>
                  <a:outerShdw blurRad="254000" dist="190500" dir="2700000" algn="tl" rotWithShape="0">
                    <a:srgbClr val="000000">
                      <a:alpha val="80000"/>
                    </a:srgbClr>
                  </a:outerShdw>
                </a:effectLst>
                <a:ea typeface="ＭＳ Ｐゴシック" charset="0"/>
              </a:rPr>
              <a:t>Extremely </a:t>
            </a:r>
            <a:r>
              <a:rPr lang="en-US" sz="3200" b="1" dirty="0" smtClean="0">
                <a:solidFill>
                  <a:schemeClr val="bg1"/>
                </a:solidFill>
                <a:effectLst>
                  <a:outerShdw blurRad="254000" dist="190500" dir="2700000" algn="tl" rotWithShape="0">
                    <a:srgbClr val="000000">
                      <a:alpha val="80000"/>
                    </a:srgbClr>
                  </a:outerShdw>
                </a:effectLst>
                <a:ea typeface="ＭＳ Ｐゴシック" charset="0"/>
              </a:rPr>
              <a:t>Selfish </a:t>
            </a:r>
            <a:r>
              <a:rPr lang="en-US" sz="3200" b="1" dirty="0">
                <a:solidFill>
                  <a:schemeClr val="bg1"/>
                </a:solidFill>
                <a:effectLst>
                  <a:outerShdw blurRad="254000" dist="190500" dir="2700000" algn="tl" rotWithShape="0">
                    <a:srgbClr val="000000">
                      <a:alpha val="80000"/>
                    </a:srgbClr>
                  </a:outerShdw>
                </a:effectLst>
                <a:ea typeface="ＭＳ Ｐゴシック" charset="0"/>
              </a:rPr>
              <a:t>Attitudes</a:t>
            </a:r>
          </a:p>
          <a:p>
            <a:pPr>
              <a:lnSpc>
                <a:spcPct val="140000"/>
              </a:lnSpc>
              <a:buClr>
                <a:schemeClr val="tx1"/>
              </a:buClr>
            </a:pPr>
            <a:r>
              <a:rPr lang="en-US" sz="3200" b="1" dirty="0">
                <a:solidFill>
                  <a:schemeClr val="bg1"/>
                </a:solidFill>
                <a:effectLst>
                  <a:outerShdw blurRad="254000" dist="190500" dir="2700000" algn="tl" rotWithShape="0">
                    <a:srgbClr val="000000">
                      <a:alpha val="80000"/>
                    </a:srgbClr>
                  </a:outerShdw>
                </a:effectLst>
                <a:ea typeface="ＭＳ Ｐゴシック" charset="0"/>
              </a:rPr>
              <a:t>Lack of Conscience and Sense </a:t>
            </a:r>
          </a:p>
          <a:p>
            <a:pPr>
              <a:lnSpc>
                <a:spcPct val="140000"/>
              </a:lnSpc>
              <a:buClr>
                <a:schemeClr val="tx1"/>
              </a:buClr>
              <a:buFont typeface="Wingdings 2" charset="0"/>
              <a:buNone/>
            </a:pPr>
            <a:r>
              <a:rPr lang="en-US" sz="3200" b="1" dirty="0">
                <a:solidFill>
                  <a:schemeClr val="bg1"/>
                </a:solidFill>
                <a:effectLst>
                  <a:outerShdw blurRad="254000" dist="190500" dir="2700000" algn="tl" rotWithShape="0">
                    <a:srgbClr val="000000">
                      <a:alpha val="80000"/>
                    </a:srgbClr>
                  </a:outerShdw>
                </a:effectLst>
                <a:ea typeface="ＭＳ Ｐゴシック" charset="0"/>
              </a:rPr>
              <a:t>	of Mercy</a:t>
            </a:r>
          </a:p>
          <a:p>
            <a:pPr>
              <a:lnSpc>
                <a:spcPct val="140000"/>
              </a:lnSpc>
              <a:buClr>
                <a:schemeClr val="tx1"/>
              </a:buClr>
            </a:pPr>
            <a:r>
              <a:rPr lang="en-US" sz="3200" b="1" dirty="0">
                <a:solidFill>
                  <a:schemeClr val="bg1"/>
                </a:solidFill>
                <a:effectLst>
                  <a:outerShdw blurRad="254000" dist="190500" dir="2700000" algn="tl" rotWithShape="0">
                    <a:srgbClr val="000000">
                      <a:alpha val="80000"/>
                    </a:srgbClr>
                  </a:outerShdw>
                </a:effectLst>
                <a:ea typeface="ＭＳ Ｐゴシック" charset="0"/>
              </a:rPr>
              <a:t>View Niceness As Weakness</a:t>
            </a:r>
          </a:p>
          <a:p>
            <a:pPr>
              <a:lnSpc>
                <a:spcPct val="140000"/>
              </a:lnSpc>
              <a:buClr>
                <a:schemeClr val="tx1"/>
              </a:buClr>
            </a:pPr>
            <a:r>
              <a:rPr lang="en-US" sz="3200" b="1" dirty="0">
                <a:solidFill>
                  <a:schemeClr val="bg1"/>
                </a:solidFill>
                <a:effectLst>
                  <a:outerShdw blurRad="254000" dist="190500" dir="2700000" algn="tl" rotWithShape="0">
                    <a:srgbClr val="000000">
                      <a:alpha val="80000"/>
                    </a:srgbClr>
                  </a:outerShdw>
                </a:effectLst>
                <a:ea typeface="ＭＳ Ｐゴシック" charset="0"/>
              </a:rPr>
              <a:t>Blend In Well To Appear Non-Threatening And Innocent</a:t>
            </a:r>
          </a:p>
          <a:p>
            <a:pPr>
              <a:lnSpc>
                <a:spcPct val="140000"/>
              </a:lnSpc>
              <a:buClr>
                <a:schemeClr val="tx1"/>
              </a:buClr>
            </a:pPr>
            <a:r>
              <a:rPr lang="en-US" sz="3200" b="1" dirty="0">
                <a:solidFill>
                  <a:schemeClr val="bg1"/>
                </a:solidFill>
                <a:effectLst>
                  <a:outerShdw blurRad="254000" dist="190500" dir="2700000" algn="tl" rotWithShape="0">
                    <a:srgbClr val="000000">
                      <a:alpha val="80000"/>
                    </a:srgbClr>
                  </a:outerShdw>
                </a:effectLst>
                <a:ea typeface="ＭＳ Ｐゴシック" charset="0"/>
              </a:rPr>
              <a:t>Constantly Seeking Criminal Opportunity</a:t>
            </a:r>
          </a:p>
          <a:p>
            <a:pPr lvl="1" eaLnBrk="1" hangingPunct="1">
              <a:lnSpc>
                <a:spcPct val="140000"/>
              </a:lnSpc>
              <a:buClr>
                <a:schemeClr val="tx1"/>
              </a:buClr>
              <a:buFontTx/>
              <a:buNone/>
            </a:pPr>
            <a:endParaRPr lang="en-US" b="1" dirty="0">
              <a:solidFill>
                <a:schemeClr val="bg1"/>
              </a:solidFill>
              <a:effectLst>
                <a:outerShdw blurRad="254000" dist="190500" dir="2700000" algn="tl" rotWithShape="0">
                  <a:srgbClr val="000000">
                    <a:alpha val="80000"/>
                  </a:srgbClr>
                </a:outerShdw>
              </a:effectLst>
              <a:ea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Psychology of Criminal Predators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5" name="Picture 4"/>
          <p:cNvPicPr>
            <a:picLocks noChangeAspect="1"/>
          </p:cNvPicPr>
          <p:nvPr/>
        </p:nvPicPr>
        <p:blipFill>
          <a:blip r:embed="rId2"/>
          <a:stretch>
            <a:fillRect/>
          </a:stretch>
        </p:blipFill>
        <p:spPr>
          <a:xfrm>
            <a:off x="977236" y="2124277"/>
            <a:ext cx="2316795" cy="3485443"/>
          </a:xfrm>
          <a:prstGeom prst="rect">
            <a:avLst/>
          </a:prstGeom>
          <a:ln w="76200" cmpd="sng">
            <a:solidFill>
              <a:schemeClr val="bg1"/>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274462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sz="quarter" idx="1"/>
          </p:nvPr>
        </p:nvSpPr>
        <p:spPr>
          <a:xfrm>
            <a:off x="457200" y="1622778"/>
            <a:ext cx="8108244" cy="4484158"/>
          </a:xfrm>
          <a:effectLst>
            <a:outerShdw blurRad="254000" dist="190500" dir="2700000" algn="tl" rotWithShape="0">
              <a:srgbClr val="000000">
                <a:alpha val="80000"/>
              </a:srgbClr>
            </a:outerShdw>
          </a:effectLst>
        </p:spPr>
        <p:txBody>
          <a:bodyPr>
            <a:normAutofit fontScale="92500" lnSpcReduction="10000"/>
          </a:bodyPr>
          <a:lstStyle/>
          <a:p>
            <a:pPr marL="0" indent="0" eaLnBrk="1" hangingPunct="1">
              <a:lnSpc>
                <a:spcPct val="120000"/>
              </a:lnSpc>
              <a:buNone/>
            </a:pP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Awareness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Levels-Different levels </a:t>
            </a: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for different situations</a:t>
            </a: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a:p>
            <a:pPr lvl="1" eaLnBrk="1" hangingPunct="1">
              <a:lnSpc>
                <a:spcPct val="120000"/>
              </a:lnSpc>
              <a:buClr>
                <a:schemeClr val="tx1"/>
              </a:buClr>
            </a:pPr>
            <a:r>
              <a:rPr lang="en-US" sz="2800" b="1" dirty="0">
                <a:solidFill>
                  <a:srgbClr val="E6DA27"/>
                </a:solidFill>
                <a:effectLst>
                  <a:outerShdw blurRad="254000" dist="190500" dir="2700000" algn="tl" rotWithShape="0">
                    <a:srgbClr val="000000">
                      <a:alpha val="80000"/>
                    </a:srgbClr>
                  </a:outerShdw>
                </a:effectLst>
                <a:ea typeface="ＭＳ Ｐゴシック" charset="0"/>
              </a:rPr>
              <a:t>Low Level</a:t>
            </a:r>
            <a:r>
              <a:rPr lang="en-US" sz="2800" b="1" dirty="0">
                <a:solidFill>
                  <a:srgbClr val="FFFFFF"/>
                </a:solidFill>
                <a:effectLst>
                  <a:outerShdw blurRad="254000" dist="190500" dir="2700000" algn="tl" rotWithShape="0">
                    <a:srgbClr val="000000">
                      <a:alpha val="80000"/>
                    </a:srgbClr>
                  </a:outerShdw>
                </a:effectLst>
                <a:ea typeface="ＭＳ Ｐゴシック" charset="0"/>
              </a:rPr>
              <a:t>-In The Comfort of Your Home</a:t>
            </a:r>
          </a:p>
          <a:p>
            <a:pPr lvl="1" eaLnBrk="1" hangingPunct="1">
              <a:lnSpc>
                <a:spcPct val="120000"/>
              </a:lnSpc>
              <a:buClr>
                <a:schemeClr val="tx1"/>
              </a:buClr>
            </a:pPr>
            <a:r>
              <a:rPr lang="en-US" sz="2800" b="1" dirty="0">
                <a:solidFill>
                  <a:srgbClr val="E6DA27"/>
                </a:solidFill>
                <a:effectLst>
                  <a:outerShdw blurRad="254000" dist="190500" dir="2700000" algn="tl" rotWithShape="0">
                    <a:srgbClr val="000000">
                      <a:alpha val="80000"/>
                    </a:srgbClr>
                  </a:outerShdw>
                </a:effectLst>
                <a:ea typeface="ＭＳ Ｐゴシック" charset="0"/>
              </a:rPr>
              <a:t>Moderate Level</a:t>
            </a:r>
            <a:r>
              <a:rPr lang="en-US" sz="2800" b="1" dirty="0">
                <a:solidFill>
                  <a:srgbClr val="FFFFFF"/>
                </a:solidFill>
                <a:effectLst>
                  <a:outerShdw blurRad="254000" dist="190500" dir="2700000" algn="tl" rotWithShape="0">
                    <a:srgbClr val="000000">
                      <a:alpha val="80000"/>
                    </a:srgbClr>
                  </a:outerShdw>
                </a:effectLst>
                <a:ea typeface="ＭＳ Ｐゴシック" charset="0"/>
              </a:rPr>
              <a:t>-In A Familiar Area, </a:t>
            </a:r>
          </a:p>
          <a:p>
            <a:pPr lvl="1" eaLnBrk="1" hangingPunct="1">
              <a:lnSpc>
                <a:spcPct val="120000"/>
              </a:lnSpc>
              <a:buClr>
                <a:schemeClr val="tx1"/>
              </a:buClr>
              <a:buFontTx/>
              <a:buNone/>
            </a:pPr>
            <a:r>
              <a:rPr lang="en-US" sz="2800" b="1" dirty="0">
                <a:solidFill>
                  <a:srgbClr val="FFFFFF"/>
                </a:solidFill>
                <a:effectLst>
                  <a:outerShdw blurRad="254000" dist="190500" dir="2700000" algn="tl" rotWithShape="0">
                    <a:srgbClr val="000000">
                      <a:alpha val="80000"/>
                    </a:srgbClr>
                  </a:outerShdw>
                </a:effectLst>
                <a:ea typeface="ＭＳ Ｐゴシック" charset="0"/>
              </a:rPr>
              <a:t> 	But Surrounded By Strangers (This is where you are most at risk because you think you are safe)</a:t>
            </a:r>
          </a:p>
          <a:p>
            <a:pPr lvl="1" eaLnBrk="1" hangingPunct="1">
              <a:lnSpc>
                <a:spcPct val="120000"/>
              </a:lnSpc>
              <a:buClr>
                <a:schemeClr val="tx1"/>
              </a:buClr>
            </a:pPr>
            <a:r>
              <a:rPr lang="en-US" sz="2800" b="1" dirty="0">
                <a:solidFill>
                  <a:srgbClr val="E6DA27"/>
                </a:solidFill>
                <a:effectLst>
                  <a:outerShdw blurRad="254000" dist="190500" dir="2700000" algn="tl" rotWithShape="0">
                    <a:srgbClr val="000000">
                      <a:alpha val="80000"/>
                    </a:srgbClr>
                  </a:outerShdw>
                </a:effectLst>
                <a:ea typeface="ＭＳ Ｐゴシック" charset="0"/>
              </a:rPr>
              <a:t>High Level</a:t>
            </a:r>
            <a:r>
              <a:rPr lang="en-US" sz="2800" b="1" dirty="0">
                <a:solidFill>
                  <a:srgbClr val="FFFFFF"/>
                </a:solidFill>
                <a:effectLst>
                  <a:outerShdw blurRad="254000" dist="190500" dir="2700000" algn="tl" rotWithShape="0">
                    <a:srgbClr val="000000">
                      <a:alpha val="80000"/>
                    </a:srgbClr>
                  </a:outerShdw>
                </a:effectLst>
                <a:ea typeface="ＭＳ Ｐゴシック" charset="0"/>
              </a:rPr>
              <a:t>-In An Unknown Area That May Be Associated With Crime</a:t>
            </a:r>
          </a:p>
          <a:p>
            <a:pPr lvl="1" eaLnBrk="1" hangingPunct="1">
              <a:lnSpc>
                <a:spcPct val="120000"/>
              </a:lnSpc>
              <a:buClr>
                <a:schemeClr val="tx1"/>
              </a:buClr>
              <a:buFontTx/>
              <a:buNone/>
            </a:pPr>
            <a:endParaRPr lang="en-US" b="1" dirty="0">
              <a:solidFill>
                <a:srgbClr val="FFFFFF"/>
              </a:solidFill>
              <a:effectLst>
                <a:outerShdw blurRad="254000" dist="190500" dir="2700000" algn="tl" rotWithShape="0">
                  <a:srgbClr val="000000">
                    <a:alpha val="80000"/>
                  </a:srgbClr>
                </a:outerShdw>
              </a:effectLst>
              <a:ea typeface="ＭＳ Ｐゴシック" charset="0"/>
            </a:endParaRPr>
          </a:p>
        </p:txBody>
      </p:sp>
      <p:sp>
        <p:nvSpPr>
          <p:cNvPr id="3" name="Title 2"/>
          <p:cNvSpPr>
            <a:spLocks noGrp="1"/>
          </p:cNvSpPr>
          <p:nvPr>
            <p:ph type="title"/>
          </p:nvPr>
        </p:nvSpPr>
        <p:spPr/>
        <p:txBody>
          <a:bodyPr/>
          <a:lstStyle/>
          <a:p>
            <a:endParaRPr lang="en-US" dirty="0"/>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Mental Preparedness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199921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sz="quarter" idx="1"/>
          </p:nvPr>
        </p:nvSpPr>
        <p:spPr>
          <a:xfrm>
            <a:off x="685800" y="4581324"/>
            <a:ext cx="7704666" cy="1298222"/>
          </a:xfrm>
        </p:spPr>
        <p:txBody>
          <a:bodyPr>
            <a:noAutofit/>
          </a:bodyPr>
          <a:lstStyle/>
          <a:p>
            <a:pPr marL="0" indent="0" algn="ctr" eaLnBrk="1" hangingPunct="1">
              <a:lnSpc>
                <a:spcPct val="140000"/>
              </a:lnSpc>
              <a:buNone/>
            </a:pPr>
            <a:r>
              <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Mental Conditioning-Developing A “Mental” Plan of Action </a:t>
            </a:r>
            <a:r>
              <a:rPr lang="en-US" sz="22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To Use </a:t>
            </a:r>
            <a:r>
              <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In The Event You Are Confronted With Certain Situations</a:t>
            </a: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Mental Preparedness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684" y="1608667"/>
            <a:ext cx="4035180" cy="2690120"/>
          </a:xfrm>
          <a:prstGeom prst="rect">
            <a:avLst/>
          </a:prstGeom>
          <a:ln w="76200" cmpd="sng">
            <a:solidFill>
              <a:srgbClr val="FFFFFF"/>
            </a:solidFill>
          </a:ln>
          <a:effectLst>
            <a:outerShdw blurRad="254000" dist="12700" dir="2700000" algn="tl" rotWithShape="0">
              <a:srgbClr val="000000">
                <a:alpha val="80000"/>
              </a:srgbClr>
            </a:outerShdw>
          </a:effectLst>
        </p:spPr>
      </p:pic>
    </p:spTree>
    <p:extLst>
      <p:ext uri="{BB962C8B-B14F-4D97-AF65-F5344CB8AC3E}">
        <p14:creationId xmlns:p14="http://schemas.microsoft.com/office/powerpoint/2010/main" val="39741601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a:spLocks noGrp="1" noChangeArrowheads="1"/>
          </p:cNvSpPr>
          <p:nvPr>
            <p:ph sz="quarter" idx="1"/>
          </p:nvPr>
        </p:nvSpPr>
        <p:spPr>
          <a:xfrm>
            <a:off x="714023" y="1568301"/>
            <a:ext cx="4061178" cy="3230236"/>
          </a:xfrm>
        </p:spPr>
        <p:txBody>
          <a:bodyPr>
            <a:normAutofit fontScale="77500" lnSpcReduction="20000"/>
          </a:bodyPr>
          <a:lstStyle/>
          <a:p>
            <a:pPr eaLnBrk="1" hangingPunct="1">
              <a:lnSpc>
                <a:spcPct val="140000"/>
              </a:lnSpc>
              <a:buFontTx/>
              <a:buNone/>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Is Your Home A Safe Place?</a:t>
            </a:r>
          </a:p>
          <a:p>
            <a:pPr eaLnBrk="1" hangingPunct="1">
              <a:lnSpc>
                <a:spcPct val="140000"/>
              </a:lnSpc>
              <a:buFontTx/>
              <a:buNone/>
            </a:pPr>
            <a:endParaRPr lang="en-US" sz="2800" b="1" u="sng"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a:p>
            <a:pPr eaLnBrk="1" hangingPunct="1">
              <a:lnSpc>
                <a:spcPct val="140000"/>
              </a:lnSpc>
              <a:buFontTx/>
              <a:buNone/>
            </a:pPr>
            <a:r>
              <a:rPr lang="en-US" sz="2800" b="1" u="sng"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FACTS</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Majority of Sexual Assaults Take Place In Victims’ </a:t>
            </a: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Homes</a:t>
            </a: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Home Security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0406" y="1784654"/>
            <a:ext cx="3047620" cy="2285715"/>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2" name="Rectangle 1"/>
          <p:cNvSpPr/>
          <p:nvPr/>
        </p:nvSpPr>
        <p:spPr>
          <a:xfrm>
            <a:off x="714022" y="4299860"/>
            <a:ext cx="7555089" cy="1795363"/>
          </a:xfrm>
          <a:prstGeom prst="rect">
            <a:avLst/>
          </a:prstGeom>
        </p:spPr>
        <p:txBody>
          <a:bodyPr wrap="square">
            <a:spAutoFit/>
          </a:bodyPr>
          <a:lstStyle/>
          <a:p>
            <a:pPr marL="285750" indent="-285750">
              <a:lnSpc>
                <a:spcPct val="140000"/>
              </a:lnSpc>
              <a:buFont typeface="Arial"/>
              <a:buChar char="•"/>
            </a:pPr>
            <a:r>
              <a:rPr lang="en-US" sz="2000"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According To a U.S. Department Of Justice Study, If You Are Home When a Criminal Gains Entry, There Is a </a:t>
            </a:r>
            <a:r>
              <a:rPr lang="en-US" sz="2000" b="1" u="sng"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One In Three</a:t>
            </a:r>
            <a:r>
              <a:rPr lang="en-US" sz="2000"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 Chance of Becoming a Victim of Violence</a:t>
            </a:r>
          </a:p>
          <a:p>
            <a:pPr marL="285750" indent="-285750">
              <a:lnSpc>
                <a:spcPct val="140000"/>
              </a:lnSpc>
              <a:buFont typeface="Arial"/>
              <a:buChar char="•"/>
            </a:pPr>
            <a:endParaRPr lang="en-US" sz="2000"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8471144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6"/>
          <p:cNvSpPr>
            <a:spLocks noGrp="1" noChangeArrowheads="1"/>
          </p:cNvSpPr>
          <p:nvPr>
            <p:ph type="body" sz="half" idx="1"/>
          </p:nvPr>
        </p:nvSpPr>
        <p:spPr>
          <a:xfrm>
            <a:off x="3898900" y="1704622"/>
            <a:ext cx="4483100" cy="4430713"/>
          </a:xfrm>
        </p:spPr>
        <p:txBody>
          <a:bodyPr>
            <a:normAutofit fontScale="85000" lnSpcReduction="20000"/>
          </a:bodyPr>
          <a:lstStyle/>
          <a:p>
            <a:pPr lvl="1" eaLnBrk="1" hangingPunct="1">
              <a:lnSpc>
                <a:spcPct val="120000"/>
              </a:lnSpc>
              <a:buClr>
                <a:schemeClr val="bg1"/>
              </a:buClr>
              <a:buFont typeface="Arial"/>
              <a:buChar char="•"/>
            </a:pPr>
            <a:r>
              <a:rPr lang="en-US" sz="2800" b="1" dirty="0" smtClean="0">
                <a:solidFill>
                  <a:schemeClr val="bg1"/>
                </a:solidFill>
                <a:effectLst>
                  <a:outerShdw blurRad="254000" dist="190500" dir="2700000" algn="tl" rotWithShape="0">
                    <a:srgbClr val="000000">
                      <a:alpha val="80000"/>
                    </a:srgbClr>
                  </a:outerShdw>
                </a:effectLst>
                <a:ea typeface="ＭＳ Ｐゴシック" charset="0"/>
              </a:rPr>
              <a:t>Door Viewers </a:t>
            </a:r>
          </a:p>
          <a:p>
            <a:pPr lvl="1" eaLnBrk="1" hangingPunct="1">
              <a:lnSpc>
                <a:spcPct val="120000"/>
              </a:lnSpc>
              <a:buClr>
                <a:schemeClr val="bg1"/>
              </a:buClr>
              <a:buFont typeface="Arial"/>
              <a:buChar char="•"/>
            </a:pPr>
            <a:r>
              <a:rPr lang="en-US" sz="2800" b="1" dirty="0" smtClean="0">
                <a:solidFill>
                  <a:schemeClr val="bg1"/>
                </a:solidFill>
                <a:effectLst>
                  <a:outerShdw blurRad="254000" dist="190500" dir="2700000" algn="tl" rotWithShape="0">
                    <a:srgbClr val="000000">
                      <a:alpha val="80000"/>
                    </a:srgbClr>
                  </a:outerShdw>
                </a:effectLst>
                <a:ea typeface="ＭＳ Ｐゴシック" charset="0"/>
              </a:rPr>
              <a:t>Confirm Identification</a:t>
            </a:r>
          </a:p>
          <a:p>
            <a:pPr lvl="1" eaLnBrk="1" hangingPunct="1">
              <a:lnSpc>
                <a:spcPct val="120000"/>
              </a:lnSpc>
              <a:buClr>
                <a:schemeClr val="bg1"/>
              </a:buClr>
              <a:buFont typeface="Arial"/>
              <a:buChar char="•"/>
            </a:pPr>
            <a:r>
              <a:rPr lang="en-US" sz="2800" b="1" dirty="0" smtClean="0">
                <a:solidFill>
                  <a:schemeClr val="bg1"/>
                </a:solidFill>
                <a:effectLst>
                  <a:outerShdw blurRad="254000" dist="190500" dir="2700000" algn="tl" rotWithShape="0">
                    <a:srgbClr val="000000">
                      <a:alpha val="80000"/>
                    </a:srgbClr>
                  </a:outerShdw>
                </a:effectLst>
                <a:ea typeface="ＭＳ Ｐゴシック" charset="0"/>
              </a:rPr>
              <a:t>Packages (Have them left at the door)</a:t>
            </a:r>
          </a:p>
          <a:p>
            <a:pPr lvl="1" eaLnBrk="1" hangingPunct="1">
              <a:lnSpc>
                <a:spcPct val="120000"/>
              </a:lnSpc>
              <a:buClr>
                <a:schemeClr val="bg1"/>
              </a:buClr>
              <a:buFont typeface="Arial"/>
              <a:buChar char="•"/>
            </a:pPr>
            <a:r>
              <a:rPr lang="en-US" sz="2800" b="1" dirty="0" smtClean="0">
                <a:solidFill>
                  <a:schemeClr val="bg1"/>
                </a:solidFill>
                <a:effectLst>
                  <a:outerShdw blurRad="254000" dist="190500" dir="2700000" algn="tl" rotWithShape="0">
                    <a:srgbClr val="000000">
                      <a:alpha val="80000"/>
                    </a:srgbClr>
                  </a:outerShdw>
                </a:effectLst>
                <a:ea typeface="ＭＳ Ｐゴシック" charset="0"/>
              </a:rPr>
              <a:t>Never Tell Visitors You Are Alone</a:t>
            </a:r>
          </a:p>
          <a:p>
            <a:pPr lvl="1" eaLnBrk="1" hangingPunct="1">
              <a:lnSpc>
                <a:spcPct val="120000"/>
              </a:lnSpc>
              <a:buClr>
                <a:schemeClr val="bg1"/>
              </a:buClr>
              <a:buFont typeface="Arial"/>
              <a:buChar char="•"/>
            </a:pPr>
            <a:r>
              <a:rPr lang="en-US" sz="2800" b="1" dirty="0" smtClean="0">
                <a:solidFill>
                  <a:schemeClr val="bg1"/>
                </a:solidFill>
                <a:effectLst>
                  <a:outerShdw blurRad="254000" dist="190500" dir="2700000" algn="tl" rotWithShape="0">
                    <a:srgbClr val="000000">
                      <a:alpha val="80000"/>
                    </a:srgbClr>
                  </a:outerShdw>
                </a:effectLst>
                <a:ea typeface="ＭＳ Ｐゴシック" charset="0"/>
              </a:rPr>
              <a:t>Don’t Broadcast Your Plans In Public</a:t>
            </a:r>
          </a:p>
          <a:p>
            <a:pPr lvl="1" eaLnBrk="1" hangingPunct="1">
              <a:lnSpc>
                <a:spcPct val="120000"/>
              </a:lnSpc>
              <a:buClr>
                <a:schemeClr val="bg1"/>
              </a:buClr>
              <a:buFont typeface="Arial"/>
              <a:buChar char="•"/>
            </a:pPr>
            <a:r>
              <a:rPr lang="en-US" sz="2800" b="1" dirty="0" smtClean="0">
                <a:solidFill>
                  <a:schemeClr val="bg1"/>
                </a:solidFill>
                <a:effectLst>
                  <a:outerShdw blurRad="254000" dist="190500" dir="2700000" algn="tl" rotWithShape="0">
                    <a:srgbClr val="000000">
                      <a:alpha val="80000"/>
                    </a:srgbClr>
                  </a:outerShdw>
                </a:effectLst>
                <a:ea typeface="ＭＳ Ｐゴシック" charset="0"/>
              </a:rPr>
              <a:t>Don’t let strangers in your home.</a:t>
            </a:r>
            <a:endParaRPr lang="en-US" sz="2800" b="1" dirty="0">
              <a:solidFill>
                <a:schemeClr val="bg1"/>
              </a:solidFill>
              <a:effectLst>
                <a:outerShdw blurRad="254000" dist="190500" dir="2700000" algn="tl" rotWithShape="0">
                  <a:srgbClr val="000000">
                    <a:alpha val="80000"/>
                  </a:srgbClr>
                </a:outerShdw>
              </a:effectLst>
              <a:ea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Visitors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9904" y="1827943"/>
            <a:ext cx="2768996" cy="3774167"/>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992648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p:txBody>
          <a:bodyPr>
            <a:normAutofit fontScale="85000" lnSpcReduction="10000"/>
          </a:bodyPr>
          <a:lstStyle/>
          <a:p>
            <a:pPr eaLnBrk="1" hangingPunct="1">
              <a:lnSpc>
                <a:spcPct val="150000"/>
              </a:lnSpc>
            </a:pPr>
            <a:r>
              <a:rPr lang="en-US" sz="2800" b="1" dirty="0" smtClean="0">
                <a:solidFill>
                  <a:srgbClr val="FFFFFF"/>
                </a:solidFill>
                <a:effectLst>
                  <a:outerShdw blurRad="254000" dist="190500" dir="2700000" algn="tl" rotWithShape="0">
                    <a:srgbClr val="000000">
                      <a:alpha val="80000"/>
                    </a:srgbClr>
                  </a:outerShdw>
                </a:effectLst>
                <a:cs typeface="Arial"/>
              </a:rPr>
              <a:t>Long Hair – easy to grab, excellent handles</a:t>
            </a:r>
          </a:p>
          <a:p>
            <a:pPr eaLnBrk="1" hangingPunct="1">
              <a:lnSpc>
                <a:spcPct val="150000"/>
              </a:lnSpc>
            </a:pPr>
            <a:r>
              <a:rPr lang="en-US" sz="2800" b="1" dirty="0" smtClean="0">
                <a:solidFill>
                  <a:srgbClr val="FFFFFF"/>
                </a:solidFill>
                <a:effectLst>
                  <a:outerShdw blurRad="254000" dist="190500" dir="2700000" algn="tl" rotWithShape="0">
                    <a:srgbClr val="000000">
                      <a:alpha val="80000"/>
                    </a:srgbClr>
                  </a:outerShdw>
                </a:effectLst>
                <a:cs typeface="Arial"/>
              </a:rPr>
              <a:t>High Heels – bad for running, good for kicking or stomping</a:t>
            </a:r>
          </a:p>
          <a:p>
            <a:pPr eaLnBrk="1" hangingPunct="1">
              <a:lnSpc>
                <a:spcPct val="150000"/>
              </a:lnSpc>
            </a:pPr>
            <a:r>
              <a:rPr lang="en-US" sz="2800" b="1" dirty="0" smtClean="0">
                <a:solidFill>
                  <a:srgbClr val="FFFFFF"/>
                </a:solidFill>
                <a:effectLst>
                  <a:outerShdw blurRad="254000" dist="190500" dir="2700000" algn="tl" rotWithShape="0">
                    <a:srgbClr val="000000">
                      <a:alpha val="80000"/>
                    </a:srgbClr>
                  </a:outerShdw>
                </a:effectLst>
                <a:cs typeface="Arial"/>
              </a:rPr>
              <a:t>Clothes</a:t>
            </a:r>
          </a:p>
          <a:p>
            <a:pPr eaLnBrk="1" hangingPunct="1">
              <a:lnSpc>
                <a:spcPct val="150000"/>
              </a:lnSpc>
            </a:pPr>
            <a:r>
              <a:rPr lang="en-US" sz="2800" b="1" dirty="0" smtClean="0">
                <a:solidFill>
                  <a:srgbClr val="FFFFFF"/>
                </a:solidFill>
                <a:effectLst>
                  <a:outerShdw blurRad="254000" dist="190500" dir="2700000" algn="tl" rotWithShape="0">
                    <a:srgbClr val="000000">
                      <a:alpha val="80000"/>
                    </a:srgbClr>
                  </a:outerShdw>
                </a:effectLst>
                <a:cs typeface="Arial"/>
              </a:rPr>
              <a:t>Jewelry – may hamper your defense.  Necklaces, chains, pierced ears, nose, etc.  Rings may help during strikes.</a:t>
            </a:r>
          </a:p>
          <a:p>
            <a:pPr eaLnBrk="1" hangingPunct="1">
              <a:lnSpc>
                <a:spcPct val="150000"/>
              </a:lnSpc>
            </a:pPr>
            <a:r>
              <a:rPr lang="en-US" sz="2800" b="1" dirty="0" smtClean="0">
                <a:solidFill>
                  <a:srgbClr val="FFFFFF"/>
                </a:solidFill>
                <a:effectLst>
                  <a:outerShdw blurRad="254000" dist="190500" dir="2700000" algn="tl" rotWithShape="0">
                    <a:srgbClr val="000000">
                      <a:alpha val="80000"/>
                    </a:srgbClr>
                  </a:outerShdw>
                </a:effectLst>
                <a:cs typeface="Arial"/>
              </a:rPr>
              <a:t>Hampered arms – holding packages, child, etc.</a:t>
            </a:r>
            <a:endParaRPr lang="en-US" sz="2800" b="1" dirty="0">
              <a:solidFill>
                <a:srgbClr val="FFFFFF"/>
              </a:solidFill>
              <a:effectLst>
                <a:outerShdw blurRad="254000" dist="190500" dir="2700000" algn="tl" rotWithShape="0">
                  <a:srgbClr val="000000">
                    <a:alpha val="80000"/>
                  </a:srgbClr>
                </a:outerShdw>
              </a:effectLst>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Do Not Neglect the Obvious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02527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5"/>
          <p:cNvSpPr>
            <a:spLocks noGrp="1" noChangeArrowheads="1"/>
          </p:cNvSpPr>
          <p:nvPr>
            <p:ph type="body" sz="half" idx="1"/>
          </p:nvPr>
        </p:nvSpPr>
        <p:spPr>
          <a:xfrm>
            <a:off x="409223" y="4303889"/>
            <a:ext cx="8269110" cy="2011388"/>
          </a:xfrm>
        </p:spPr>
        <p:txBody>
          <a:bodyPr>
            <a:noAutofit/>
          </a:bodyPr>
          <a:lstStyle/>
          <a:p>
            <a:pPr lvl="1" eaLnBrk="1" hangingPunct="1">
              <a:lnSpc>
                <a:spcPct val="140000"/>
              </a:lnSpc>
              <a:buClr>
                <a:schemeClr val="bg1"/>
              </a:buClr>
              <a:buFontTx/>
              <a:buChar char="•"/>
            </a:pPr>
            <a:r>
              <a:rPr lang="en-US" sz="2000" b="1" dirty="0">
                <a:solidFill>
                  <a:srgbClr val="FFFFFF"/>
                </a:solidFill>
                <a:effectLst>
                  <a:outerShdw blurRad="254000" dist="190500" dir="2700000" algn="tl" rotWithShape="0">
                    <a:srgbClr val="000000">
                      <a:alpha val="80000"/>
                    </a:srgbClr>
                  </a:outerShdw>
                </a:effectLst>
                <a:ea typeface="ＭＳ Ｐゴシック" charset="0"/>
              </a:rPr>
              <a:t>Personal Mailbox Service</a:t>
            </a:r>
          </a:p>
          <a:p>
            <a:pPr lvl="1" eaLnBrk="1" hangingPunct="1">
              <a:lnSpc>
                <a:spcPct val="140000"/>
              </a:lnSpc>
              <a:buClr>
                <a:schemeClr val="bg1"/>
              </a:buClr>
              <a:buFontTx/>
              <a:buChar char="•"/>
            </a:pPr>
            <a:r>
              <a:rPr lang="en-US" sz="2000" b="1" dirty="0">
                <a:solidFill>
                  <a:srgbClr val="FFFFFF"/>
                </a:solidFill>
                <a:effectLst>
                  <a:outerShdw blurRad="254000" dist="190500" dir="2700000" algn="tl" rotWithShape="0">
                    <a:srgbClr val="000000">
                      <a:alpha val="80000"/>
                    </a:srgbClr>
                  </a:outerShdw>
                </a:effectLst>
                <a:ea typeface="ＭＳ Ｐゴシック" charset="0"/>
              </a:rPr>
              <a:t>Post Office Box</a:t>
            </a:r>
          </a:p>
          <a:p>
            <a:pPr lvl="1" eaLnBrk="1" hangingPunct="1">
              <a:lnSpc>
                <a:spcPct val="140000"/>
              </a:lnSpc>
              <a:buClr>
                <a:schemeClr val="bg1"/>
              </a:buClr>
              <a:buFontTx/>
              <a:buChar char="•"/>
            </a:pPr>
            <a:r>
              <a:rPr lang="en-US" sz="2000" b="1" dirty="0">
                <a:solidFill>
                  <a:srgbClr val="FFFFFF"/>
                </a:solidFill>
                <a:effectLst>
                  <a:outerShdw blurRad="254000" dist="190500" dir="2700000" algn="tl" rotWithShape="0">
                    <a:srgbClr val="000000">
                      <a:alpha val="80000"/>
                    </a:srgbClr>
                  </a:outerShdw>
                </a:effectLst>
                <a:ea typeface="ＭＳ Ｐゴシック" charset="0"/>
              </a:rPr>
              <a:t>Getting a mailbox at a UPS Store or other type personal mail service avoids having packages come to your home.</a:t>
            </a:r>
          </a:p>
        </p:txBody>
      </p:sp>
      <p:sp>
        <p:nvSpPr>
          <p:cNvPr id="2" name="Title 1"/>
          <p:cNvSpPr>
            <a:spLocks noGrp="1"/>
          </p:cNvSpPr>
          <p:nvPr>
            <p:ph type="title"/>
          </p:nvPr>
        </p:nvSpPr>
        <p:spPr/>
        <p:txBody>
          <a:bodyPr/>
          <a:lstStyle/>
          <a:p>
            <a:endParaRPr lang="en-US" dirty="0"/>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Mailbox </a:t>
            </a:r>
            <a:r>
              <a:rPr lang="en-US" dirty="0" err="1" smtClean="0">
                <a:solidFill>
                  <a:srgbClr val="EBDE32"/>
                </a:solidFill>
                <a:effectLst>
                  <a:outerShdw blurRad="288925" dist="127000" dir="2700000" algn="tl" rotWithShape="0">
                    <a:prstClr val="black">
                      <a:alpha val="90000"/>
                    </a:prstClr>
                  </a:outerShdw>
                </a:effectLst>
                <a:latin typeface="Impact"/>
                <a:cs typeface="Impact"/>
              </a:rPr>
              <a:t>Secutiry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9133" y="1638855"/>
            <a:ext cx="3725334" cy="248355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938775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quarter" idx="1"/>
          </p:nvPr>
        </p:nvSpPr>
        <p:spPr>
          <a:xfrm>
            <a:off x="152400" y="1600200"/>
            <a:ext cx="4726268" cy="4594578"/>
          </a:xfrm>
        </p:spPr>
        <p:txBody>
          <a:bodyPr>
            <a:normAutofit fontScale="70000" lnSpcReduction="20000"/>
          </a:bodyPr>
          <a:lstStyle/>
          <a:p>
            <a:pPr lvl="1" eaLnBrk="1" hangingPunct="1">
              <a:lnSpc>
                <a:spcPct val="140000"/>
              </a:lnSpc>
              <a:buClr>
                <a:schemeClr val="bg1"/>
              </a:buClr>
              <a:buFontTx/>
              <a:buChar char="•"/>
            </a:pPr>
            <a:r>
              <a:rPr lang="en-US" sz="2800" b="1" u="sng" dirty="0">
                <a:solidFill>
                  <a:srgbClr val="FFFFFF"/>
                </a:solidFill>
                <a:effectLst>
                  <a:outerShdw blurRad="254000" dist="190500" dir="2700000" algn="tl" rotWithShape="0">
                    <a:srgbClr val="000000">
                      <a:alpha val="80000"/>
                    </a:srgbClr>
                  </a:outerShdw>
                </a:effectLst>
                <a:ea typeface="ＭＳ Ｐゴシック" charset="0"/>
              </a:rPr>
              <a:t>A</a:t>
            </a:r>
            <a:r>
              <a:rPr lang="en-US" sz="2800" b="1" dirty="0">
                <a:solidFill>
                  <a:srgbClr val="FFFFFF"/>
                </a:solidFill>
                <a:effectLst>
                  <a:outerShdw blurRad="254000" dist="190500" dir="2700000" algn="tl" rotWithShape="0">
                    <a:srgbClr val="000000">
                      <a:alpha val="80000"/>
                    </a:srgbClr>
                  </a:outerShdw>
                </a:effectLst>
                <a:ea typeface="ＭＳ Ｐゴシック" charset="0"/>
              </a:rPr>
              <a:t>wareness (Know your surroundings and the people around you)</a:t>
            </a:r>
          </a:p>
          <a:p>
            <a:pPr lvl="1" eaLnBrk="1" hangingPunct="1">
              <a:lnSpc>
                <a:spcPct val="140000"/>
              </a:lnSpc>
              <a:buClr>
                <a:schemeClr val="bg1"/>
              </a:buClr>
              <a:buFontTx/>
              <a:buChar char="•"/>
            </a:pPr>
            <a:r>
              <a:rPr lang="en-US" sz="2800" b="1" u="sng" dirty="0">
                <a:solidFill>
                  <a:srgbClr val="FFFFFF"/>
                </a:solidFill>
                <a:effectLst>
                  <a:outerShdw blurRad="254000" dist="190500" dir="2700000" algn="tl" rotWithShape="0">
                    <a:srgbClr val="000000">
                      <a:alpha val="80000"/>
                    </a:srgbClr>
                  </a:outerShdw>
                </a:effectLst>
                <a:ea typeface="ＭＳ Ｐゴシック" charset="0"/>
              </a:rPr>
              <a:t>I</a:t>
            </a:r>
            <a:r>
              <a:rPr lang="en-US" sz="2800" b="1" dirty="0">
                <a:solidFill>
                  <a:srgbClr val="FFFFFF"/>
                </a:solidFill>
                <a:effectLst>
                  <a:outerShdw blurRad="254000" dist="190500" dir="2700000" algn="tl" rotWithShape="0">
                    <a:srgbClr val="000000">
                      <a:alpha val="80000"/>
                    </a:srgbClr>
                  </a:outerShdw>
                </a:effectLst>
                <a:ea typeface="ＭＳ Ｐゴシック" charset="0"/>
              </a:rPr>
              <a:t>ntuition (Trust your instincts. If you feel something is wrong, don’t doubt the feeling)</a:t>
            </a:r>
          </a:p>
          <a:p>
            <a:pPr lvl="1" eaLnBrk="1" hangingPunct="1">
              <a:lnSpc>
                <a:spcPct val="140000"/>
              </a:lnSpc>
              <a:buClr>
                <a:schemeClr val="bg1"/>
              </a:buClr>
              <a:buFontTx/>
              <a:buChar char="•"/>
            </a:pPr>
            <a:r>
              <a:rPr lang="en-US" sz="2800" b="1" u="sng" dirty="0">
                <a:solidFill>
                  <a:srgbClr val="FFFFFF"/>
                </a:solidFill>
                <a:effectLst>
                  <a:outerShdw blurRad="254000" dist="190500" dir="2700000" algn="tl" rotWithShape="0">
                    <a:srgbClr val="000000">
                      <a:alpha val="80000"/>
                    </a:srgbClr>
                  </a:outerShdw>
                </a:effectLst>
                <a:ea typeface="ＭＳ Ｐゴシック" charset="0"/>
              </a:rPr>
              <a:t>M</a:t>
            </a:r>
            <a:r>
              <a:rPr lang="en-US" sz="2800" b="1" dirty="0">
                <a:solidFill>
                  <a:srgbClr val="FFFFFF"/>
                </a:solidFill>
                <a:effectLst>
                  <a:outerShdw blurRad="254000" dist="190500" dir="2700000" algn="tl" rotWithShape="0">
                    <a:srgbClr val="000000">
                      <a:alpha val="80000"/>
                    </a:srgbClr>
                  </a:outerShdw>
                </a:effectLst>
                <a:ea typeface="ＭＳ Ｐゴシック" charset="0"/>
              </a:rPr>
              <a:t>indset (Think about what you would do in an emergency.</a:t>
            </a:r>
          </a:p>
          <a:p>
            <a:pPr lvl="1" eaLnBrk="1" hangingPunct="1">
              <a:lnSpc>
                <a:spcPct val="140000"/>
              </a:lnSpc>
              <a:buClr>
                <a:schemeClr val="bg1"/>
              </a:buClr>
              <a:buFontTx/>
              <a:buChar char="•"/>
            </a:pPr>
            <a:r>
              <a:rPr lang="en-US" sz="2800" b="1" dirty="0">
                <a:solidFill>
                  <a:srgbClr val="FFFFFF"/>
                </a:solidFill>
                <a:effectLst>
                  <a:outerShdw blurRad="254000" dist="190500" dir="2700000" algn="tl" rotWithShape="0">
                    <a:srgbClr val="000000">
                      <a:alpha val="80000"/>
                    </a:srgbClr>
                  </a:outerShdw>
                </a:effectLst>
                <a:ea typeface="ＭＳ Ｐゴシック" charset="0"/>
              </a:rPr>
              <a:t>Boundaries (Make sure people respect your personal space</a:t>
            </a:r>
            <a:r>
              <a:rPr lang="en-US" sz="2800" b="1" dirty="0" smtClean="0">
                <a:solidFill>
                  <a:srgbClr val="FFFFFF"/>
                </a:solidFill>
                <a:effectLst>
                  <a:outerShdw blurRad="254000" dist="190500" dir="2700000" algn="tl" rotWithShape="0">
                    <a:srgbClr val="000000">
                      <a:alpha val="80000"/>
                    </a:srgbClr>
                  </a:outerShdw>
                </a:effectLst>
                <a:ea typeface="ＭＳ Ｐゴシック" charset="0"/>
              </a:rPr>
              <a:t>)</a:t>
            </a:r>
            <a:endParaRPr lang="en-US" sz="2800" b="1" dirty="0">
              <a:solidFill>
                <a:srgbClr val="FFFFFF"/>
              </a:solidFill>
              <a:effectLst>
                <a:outerShdw blurRad="254000" dist="190500" dir="2700000" algn="tl" rotWithShape="0">
                  <a:srgbClr val="000000">
                    <a:alpha val="80000"/>
                  </a:srgbClr>
                </a:outerShdw>
              </a:effectLst>
              <a:ea typeface="ＭＳ Ｐゴシック" charset="0"/>
            </a:endParaRPr>
          </a:p>
        </p:txBody>
      </p:sp>
      <p:sp>
        <p:nvSpPr>
          <p:cNvPr id="2" name="Title 1"/>
          <p:cNvSpPr>
            <a:spLocks noGrp="1"/>
          </p:cNvSpPr>
          <p:nvPr>
            <p:ph type="title"/>
          </p:nvPr>
        </p:nvSpPr>
        <p:spPr/>
        <p:txBody>
          <a:bodyPr/>
          <a:lstStyle/>
          <a:p>
            <a:endParaRPr lang="en-US"/>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A.I.M. and Boundaries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1001" y="1785611"/>
            <a:ext cx="3311420" cy="239733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2192081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sz="half" idx="1"/>
          </p:nvPr>
        </p:nvSpPr>
        <p:spPr>
          <a:xfrm>
            <a:off x="720043" y="2062995"/>
            <a:ext cx="3296356" cy="3635022"/>
          </a:xfrm>
        </p:spPr>
        <p:txBody>
          <a:bodyPr>
            <a:normAutofit fontScale="92500" lnSpcReduction="20000"/>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Stay Alert</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Location (Go to a well lit ATM in a store over an outdoor one)</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Avoid ATMs at night</a:t>
            </a:r>
          </a:p>
        </p:txBody>
      </p:sp>
      <p:sp>
        <p:nvSpPr>
          <p:cNvPr id="2" name="Title 1"/>
          <p:cNvSpPr>
            <a:spLocks noGrp="1"/>
          </p:cNvSpPr>
          <p:nvPr>
            <p:ph type="title"/>
          </p:nvPr>
        </p:nvSpPr>
        <p:spPr/>
        <p:txBody>
          <a:bodyPr/>
          <a:lstStyle/>
          <a:p>
            <a:endParaRPr lang="en-US"/>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Automated Teller Machines (ATM’s)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a:stretch>
            <a:fillRect/>
          </a:stretch>
        </p:blipFill>
        <p:spPr>
          <a:xfrm>
            <a:off x="4376726" y="2362200"/>
            <a:ext cx="3567828" cy="2328333"/>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75850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6"/>
          <p:cNvSpPr>
            <a:spLocks noGrp="1" noChangeArrowheads="1"/>
          </p:cNvSpPr>
          <p:nvPr>
            <p:ph type="body" sz="half" idx="1"/>
          </p:nvPr>
        </p:nvSpPr>
        <p:spPr>
          <a:xfrm>
            <a:off x="0" y="3979334"/>
            <a:ext cx="8960555" cy="2878666"/>
          </a:xfrm>
        </p:spPr>
        <p:txBody>
          <a:bodyPr>
            <a:noAutofit/>
          </a:bodyPr>
          <a:lstStyle/>
          <a:p>
            <a:pPr lvl="1" eaLnBrk="1" hangingPunct="1">
              <a:lnSpc>
                <a:spcPct val="140000"/>
              </a:lnSpc>
              <a:buClr>
                <a:schemeClr val="bg1"/>
              </a:buClr>
              <a:buFontTx/>
              <a:buChar char="•"/>
            </a:pPr>
            <a:r>
              <a:rPr lang="en-US" sz="2100" b="1" dirty="0">
                <a:solidFill>
                  <a:srgbClr val="FFFFFF"/>
                </a:solidFill>
                <a:effectLst>
                  <a:outerShdw blurRad="254000" dist="190500" dir="2700000" algn="tl" rotWithShape="0">
                    <a:srgbClr val="000000">
                      <a:alpha val="80000"/>
                    </a:srgbClr>
                  </a:outerShdw>
                </a:effectLst>
                <a:ea typeface="ＭＳ Ｐゴシック" charset="0"/>
              </a:rPr>
              <a:t>Wide Curves For Corners (easier to see if someone is lurking)</a:t>
            </a:r>
          </a:p>
          <a:p>
            <a:pPr lvl="1" eaLnBrk="1" hangingPunct="1">
              <a:lnSpc>
                <a:spcPct val="140000"/>
              </a:lnSpc>
              <a:buClr>
                <a:schemeClr val="bg1"/>
              </a:buClr>
              <a:buFontTx/>
              <a:buChar char="•"/>
            </a:pPr>
            <a:r>
              <a:rPr lang="en-US" sz="2100" b="1" dirty="0">
                <a:solidFill>
                  <a:srgbClr val="FFFFFF"/>
                </a:solidFill>
                <a:effectLst>
                  <a:outerShdw blurRad="254000" dist="190500" dir="2700000" algn="tl" rotWithShape="0">
                    <a:srgbClr val="000000">
                      <a:alpha val="80000"/>
                    </a:srgbClr>
                  </a:outerShdw>
                </a:effectLst>
                <a:ea typeface="ＭＳ Ｐゴシック" charset="0"/>
              </a:rPr>
              <a:t>Ask Friends To Wait For You (Don’t walk or go out on your own)</a:t>
            </a:r>
          </a:p>
          <a:p>
            <a:pPr lvl="1" eaLnBrk="1" hangingPunct="1">
              <a:lnSpc>
                <a:spcPct val="140000"/>
              </a:lnSpc>
              <a:buClr>
                <a:schemeClr val="bg1"/>
              </a:buClr>
              <a:buFontTx/>
              <a:buChar char="•"/>
            </a:pPr>
            <a:r>
              <a:rPr lang="en-US" sz="2100" b="1" dirty="0">
                <a:solidFill>
                  <a:srgbClr val="FFFFFF"/>
                </a:solidFill>
                <a:effectLst>
                  <a:outerShdw blurRad="254000" dist="190500" dir="2700000" algn="tl" rotWithShape="0">
                    <a:srgbClr val="000000">
                      <a:alpha val="80000"/>
                    </a:srgbClr>
                  </a:outerShdw>
                </a:effectLst>
                <a:ea typeface="ＭＳ Ｐゴシック" charset="0"/>
              </a:rPr>
              <a:t>Avoid walking at night or in dark areas.</a:t>
            </a:r>
          </a:p>
        </p:txBody>
      </p:sp>
      <p:sp>
        <p:nvSpPr>
          <p:cNvPr id="6" name="Title 1"/>
          <p:cNvSpPr txBox="1">
            <a:spLocks/>
          </p:cNvSpPr>
          <p:nvPr/>
        </p:nvSpPr>
        <p:spPr>
          <a:xfrm>
            <a:off x="71402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Walking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7422" y="1713961"/>
            <a:ext cx="3124533" cy="2096040"/>
          </a:xfrm>
          <a:prstGeom prst="rect">
            <a:avLst/>
          </a:prstGeom>
          <a:ln w="76200" cmpd="sng">
            <a:solidFill>
              <a:srgbClr val="FFFFFF"/>
            </a:solidFill>
          </a:ln>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903182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a:xfrm>
            <a:off x="685800" y="4247444"/>
            <a:ext cx="7583311" cy="1947334"/>
          </a:xfrm>
        </p:spPr>
        <p:txBody>
          <a:bodyPr>
            <a:normAutofit fontScale="85000" lnSpcReduction="20000"/>
          </a:bodyPr>
          <a:lstStyle/>
          <a:p>
            <a:pPr lvl="1" eaLnBrk="1" hangingPunct="1">
              <a:lnSpc>
                <a:spcPct val="140000"/>
              </a:lnSpc>
              <a:buClr>
                <a:schemeClr val="bg1"/>
              </a:buClr>
              <a:buFontTx/>
              <a:buChar char="•"/>
            </a:pPr>
            <a:r>
              <a:rPr lang="en-US" sz="2800" b="1" dirty="0">
                <a:solidFill>
                  <a:srgbClr val="FFFFFF"/>
                </a:solidFill>
                <a:effectLst>
                  <a:outerShdw blurRad="254000" dist="190500" dir="2700000" algn="tl" rotWithShape="0">
                    <a:srgbClr val="000000">
                      <a:alpha val="80000"/>
                    </a:srgbClr>
                  </a:outerShdw>
                </a:effectLst>
                <a:ea typeface="ＭＳ Ｐゴシック" charset="0"/>
              </a:rPr>
              <a:t>Wait In Well-lit Areas</a:t>
            </a:r>
          </a:p>
          <a:p>
            <a:pPr lvl="1" eaLnBrk="1" hangingPunct="1">
              <a:lnSpc>
                <a:spcPct val="140000"/>
              </a:lnSpc>
              <a:buClr>
                <a:schemeClr val="bg1"/>
              </a:buClr>
              <a:buFontTx/>
              <a:buChar char="•"/>
            </a:pPr>
            <a:r>
              <a:rPr lang="en-US" sz="2800" b="1" dirty="0">
                <a:solidFill>
                  <a:srgbClr val="FFFFFF"/>
                </a:solidFill>
                <a:effectLst>
                  <a:outerShdw blurRad="254000" dist="190500" dir="2700000" algn="tl" rotWithShape="0">
                    <a:srgbClr val="000000">
                      <a:alpha val="80000"/>
                    </a:srgbClr>
                  </a:outerShdw>
                </a:effectLst>
                <a:ea typeface="ＭＳ Ｐゴシック" charset="0"/>
              </a:rPr>
              <a:t>Belongings (Keep them close to you and do not wear or display flashy clothing, jewelry, money or electronics)</a:t>
            </a: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Physical Security: Buses and Subways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2394" y="1943384"/>
            <a:ext cx="3366812" cy="209373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6176729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sz="quarter" idx="1"/>
          </p:nvPr>
        </p:nvSpPr>
        <p:spPr>
          <a:xfrm>
            <a:off x="3878956" y="1592004"/>
            <a:ext cx="4507089" cy="4862690"/>
          </a:xfrm>
        </p:spPr>
        <p:txBody>
          <a:bodyPr>
            <a:normAutofit fontScale="70000" lnSpcReduction="20000"/>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Carry Only Necessary Items</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Fanny Pack Or Money Belt (Travel)</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Mugger Money (Money to give the mugger while you keep the rest of the money hidden)</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Decoy Wallet (same concept as mugger money, a wallet to give the mugger)</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How to carry a purse? (Around you neck and arm, not just on your arm)</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Backpacks, Purses, Wallets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2199" y="1799084"/>
            <a:ext cx="2371724" cy="4318000"/>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4111983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52779" y="1333500"/>
            <a:ext cx="8534400" cy="1143000"/>
          </a:xfrm>
        </p:spPr>
        <p:txBody>
          <a:bodyPr>
            <a:normAutofit/>
          </a:bodyPr>
          <a:lstStyle/>
          <a:p>
            <a:pPr eaLnBrk="1" fontAlgn="auto" hangingPunct="1">
              <a:lnSpc>
                <a:spcPct val="120000"/>
              </a:lnSpc>
              <a:spcAft>
                <a:spcPts val="0"/>
              </a:spcAft>
              <a:defRPr/>
            </a:pPr>
            <a:r>
              <a:rPr lang="en-US" sz="2000" b="1" dirty="0" smtClean="0">
                <a:solidFill>
                  <a:srgbClr val="FFFFFF"/>
                </a:solidFill>
                <a:effectLst>
                  <a:outerShdw blurRad="254000" dist="190500" dir="2700000" algn="tl" rotWithShape="0">
                    <a:srgbClr val="000000">
                      <a:alpha val="80000"/>
                    </a:srgbClr>
                  </a:outerShdw>
                </a:effectLst>
                <a:ea typeface="+mj-ea"/>
                <a:cs typeface="+mj-cs"/>
              </a:rPr>
              <a:t>Travel to these places in groups and avoid these areas at night. </a:t>
            </a:r>
            <a:endParaRPr lang="en-US" sz="2000" b="1" dirty="0">
              <a:solidFill>
                <a:srgbClr val="FFFFFF"/>
              </a:solidFill>
              <a:effectLst>
                <a:outerShdw blurRad="254000" dist="190500" dir="2700000" algn="tl" rotWithShape="0">
                  <a:srgbClr val="000000">
                    <a:alpha val="80000"/>
                  </a:srgbClr>
                </a:outerShdw>
              </a:effectLst>
              <a:ea typeface="+mj-ea"/>
              <a:cs typeface="+mj-cs"/>
            </a:endParaRPr>
          </a:p>
        </p:txBody>
      </p:sp>
      <p:sp>
        <p:nvSpPr>
          <p:cNvPr id="21507" name="Rectangle 3"/>
          <p:cNvSpPr>
            <a:spLocks noGrp="1" noChangeArrowheads="1"/>
          </p:cNvSpPr>
          <p:nvPr>
            <p:ph type="body" sz="half" idx="1"/>
          </p:nvPr>
        </p:nvSpPr>
        <p:spPr>
          <a:xfrm>
            <a:off x="685800" y="2336800"/>
            <a:ext cx="3810000" cy="2220913"/>
          </a:xfrm>
        </p:spPr>
        <p:txBody>
          <a:bodyPr>
            <a:noAutofit/>
          </a:bodyPr>
          <a:lstStyle/>
          <a:p>
            <a:pPr eaLnBrk="1" hangingPunct="1">
              <a:lnSpc>
                <a:spcPct val="140000"/>
              </a:lnSpc>
            </a:pPr>
            <a:r>
              <a:rPr lang="en-US" sz="1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Laundry Room</a:t>
            </a:r>
          </a:p>
          <a:p>
            <a:pPr eaLnBrk="1" hangingPunct="1">
              <a:lnSpc>
                <a:spcPct val="140000"/>
              </a:lnSpc>
            </a:pPr>
            <a:r>
              <a:rPr lang="en-US" sz="1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Public restrooms</a:t>
            </a:r>
          </a:p>
          <a:p>
            <a:pPr eaLnBrk="1" hangingPunct="1">
              <a:lnSpc>
                <a:spcPct val="140000"/>
              </a:lnSpc>
            </a:pPr>
            <a:r>
              <a:rPr lang="en-US" sz="1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Public Spaces</a:t>
            </a:r>
          </a:p>
          <a:p>
            <a:pPr eaLnBrk="1" hangingPunct="1">
              <a:lnSpc>
                <a:spcPct val="140000"/>
              </a:lnSpc>
            </a:pPr>
            <a:r>
              <a:rPr lang="en-US" sz="1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Parking Lots</a:t>
            </a:r>
          </a:p>
          <a:p>
            <a:pPr eaLnBrk="1" hangingPunct="1">
              <a:lnSpc>
                <a:spcPct val="140000"/>
              </a:lnSpc>
            </a:pPr>
            <a:r>
              <a:rPr lang="en-US" sz="1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Mailboxes</a:t>
            </a:r>
          </a:p>
          <a:p>
            <a:pPr eaLnBrk="1" hangingPunct="1">
              <a:lnSpc>
                <a:spcPct val="140000"/>
              </a:lnSpc>
            </a:pPr>
            <a:r>
              <a:rPr lang="en-US" sz="1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Trash</a:t>
            </a: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High Risk Areas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1082" y="2476500"/>
            <a:ext cx="4612140" cy="3060347"/>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9212268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sz="quarter" idx="1"/>
          </p:nvPr>
        </p:nvSpPr>
        <p:spPr>
          <a:xfrm>
            <a:off x="770468" y="1049867"/>
            <a:ext cx="7467600" cy="4873625"/>
          </a:xfrm>
        </p:spPr>
        <p:txBody>
          <a:bodyPr>
            <a:normAutofit fontScale="85000" lnSpcReduction="10000"/>
          </a:bodyPr>
          <a:lstStyle/>
          <a:p>
            <a:pPr marL="0" indent="0" eaLnBrk="1" hangingPunct="1">
              <a:lnSpc>
                <a:spcPct val="140000"/>
              </a:lnSpc>
              <a:buNone/>
            </a:pPr>
            <a:endParaRPr lang="en-US"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Keep One Arm Free</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Park in Well-Lit Areas </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Keys In hand</a:t>
            </a:r>
          </a:p>
          <a:p>
            <a:pPr eaLnBrk="1" hangingPunct="1">
              <a:lnSpc>
                <a:spcPct val="140000"/>
              </a:lnSpc>
            </a:pP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Lock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Your Doors </a:t>
            </a: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First</a:t>
            </a:r>
          </a:p>
          <a:p>
            <a:pPr>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Look Inside (in case someone is already inside waiting for you</a:t>
            </a: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t>
            </a: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Series Of Turns (If you think you are being followed)</a:t>
            </a:r>
          </a:p>
          <a:p>
            <a:pPr eaLnBrk="1" hangingPunct="1">
              <a:lnSpc>
                <a:spcPct val="140000"/>
              </a:lnSpc>
              <a:buFontTx/>
              <a:buNone/>
            </a:pPr>
            <a:endParaRPr lang="en-US"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Automobile Security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2357" y="1715056"/>
            <a:ext cx="3017043" cy="201136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319416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6"/>
          <p:cNvSpPr>
            <a:spLocks noGrp="1" noChangeArrowheads="1"/>
          </p:cNvSpPr>
          <p:nvPr>
            <p:ph type="body" sz="half" idx="1"/>
          </p:nvPr>
        </p:nvSpPr>
        <p:spPr>
          <a:xfrm>
            <a:off x="4403793" y="1827944"/>
            <a:ext cx="3810000" cy="4114800"/>
          </a:xfrm>
        </p:spPr>
        <p:txBody>
          <a:bodyPr>
            <a:normAutofit/>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Keep Gas Tank Half Full</a:t>
            </a:r>
          </a:p>
          <a:p>
            <a:pPr eaLnBrk="1" hangingPunct="1">
              <a:lnSpc>
                <a:spcPct val="140000"/>
              </a:lnSpc>
            </a:pP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Always have a map</a:t>
            </a: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Cell Phone (and charger)</a:t>
            </a:r>
          </a:p>
          <a:p>
            <a:pPr eaLnBrk="1" hangingPunct="1">
              <a:lnSpc>
                <a:spcPct val="140000"/>
              </a:lnSpc>
              <a:buFontTx/>
              <a:buNone/>
            </a:pP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Dealing with breakdown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3" name="Picture 2"/>
          <p:cNvPicPr>
            <a:picLocks noChangeAspect="1"/>
          </p:cNvPicPr>
          <p:nvPr/>
        </p:nvPicPr>
        <p:blipFill>
          <a:blip r:embed="rId2"/>
          <a:stretch>
            <a:fillRect/>
          </a:stretch>
        </p:blipFill>
        <p:spPr>
          <a:xfrm>
            <a:off x="1289299" y="2004636"/>
            <a:ext cx="2617684" cy="3938108"/>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42203079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17"/>
          <p:cNvSpPr>
            <a:spLocks noGrp="1" noChangeArrowheads="1"/>
          </p:cNvSpPr>
          <p:nvPr>
            <p:ph type="body" sz="half" idx="1"/>
          </p:nvPr>
        </p:nvSpPr>
        <p:spPr>
          <a:xfrm>
            <a:off x="838200" y="3810269"/>
            <a:ext cx="3810000" cy="1877634"/>
          </a:xfrm>
        </p:spPr>
        <p:txBody>
          <a:bodyPr>
            <a:normAutofit fontScale="77500" lnSpcReduction="20000"/>
          </a:bodyPr>
          <a:lstStyle/>
          <a:p>
            <a:pPr eaLnBrk="1" hangingPunct="1">
              <a:buFontTx/>
              <a:buNone/>
            </a:pPr>
            <a:endParaRPr lang="en-US" sz="2800" dirty="0">
              <a:ea typeface="ＭＳ Ｐゴシック" charset="0"/>
              <a:cs typeface="ＭＳ Ｐゴシック" charset="0"/>
            </a:endParaRPr>
          </a:p>
          <a:p>
            <a:pPr>
              <a:lnSpc>
                <a:spcPct val="12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Stop in public well lit location.</a:t>
            </a:r>
          </a:p>
          <a:p>
            <a:pPr>
              <a:lnSpc>
                <a:spcPct val="12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Never follow officer to non-public location</a:t>
            </a:r>
          </a:p>
          <a:p>
            <a:pPr eaLnBrk="1" hangingPunct="1">
              <a:buFontTx/>
              <a:buNone/>
            </a:pPr>
            <a:endParaRPr lang="en-US" sz="2800" dirty="0">
              <a:ea typeface="ＭＳ Ｐゴシック" charset="0"/>
              <a:cs typeface="ＭＳ Ｐゴシック" charset="0"/>
            </a:endParaRPr>
          </a:p>
        </p:txBody>
      </p:sp>
      <p:sp>
        <p:nvSpPr>
          <p:cNvPr id="25605" name="Rectangle 3"/>
          <p:cNvSpPr>
            <a:spLocks noGrp="1" noChangeArrowheads="1"/>
          </p:cNvSpPr>
          <p:nvPr>
            <p:ph type="body" sz="half" idx="4294967295"/>
          </p:nvPr>
        </p:nvSpPr>
        <p:spPr>
          <a:xfrm>
            <a:off x="4487332" y="4142166"/>
            <a:ext cx="3829755" cy="1877633"/>
          </a:xfrm>
        </p:spPr>
        <p:txBody>
          <a:bodyPr>
            <a:noAutofit/>
          </a:bodyPr>
          <a:lstStyle/>
          <a:p>
            <a:pPr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Stay In Your Car</a:t>
            </a:r>
          </a:p>
          <a:p>
            <a:pPr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Partially Lower Your Window</a:t>
            </a:r>
          </a:p>
          <a:p>
            <a:pPr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Request Another Officer </a:t>
            </a:r>
          </a:p>
          <a:p>
            <a:pPr eaLnBrk="1" hangingPunct="1">
              <a:lnSpc>
                <a:spcPct val="120000"/>
              </a:lnSpc>
              <a:buFont typeface="Wingdings" charset="0"/>
              <a:buNone/>
            </a:pPr>
            <a:r>
              <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	(if concerned</a:t>
            </a:r>
            <a:r>
              <a:rPr lang="en-US" sz="22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t>
            </a:r>
            <a:endParaRPr lang="en-US" sz="22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Accidents and Police Cars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1665" y="1597059"/>
            <a:ext cx="3471333" cy="231422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039206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ChangeArrowheads="1"/>
          </p:cNvSpPr>
          <p:nvPr/>
        </p:nvSpPr>
        <p:spPr bwMode="auto">
          <a:xfrm>
            <a:off x="438244" y="1257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nchor="b"/>
          <a:lstStyle/>
          <a:p>
            <a:pPr algn="ctr"/>
            <a:r>
              <a:rPr lang="en-US" sz="4400" b="1" dirty="0">
                <a:solidFill>
                  <a:schemeClr val="bg1"/>
                </a:solidFill>
                <a:effectLst>
                  <a:outerShdw blurRad="288925" dist="127000" dir="2700000" algn="tl" rotWithShape="0">
                    <a:prstClr val="black">
                      <a:alpha val="90000"/>
                    </a:prstClr>
                  </a:outerShdw>
                </a:effectLst>
                <a:latin typeface="Arial"/>
                <a:ea typeface="+mj-ea"/>
                <a:cs typeface="Arial"/>
              </a:rPr>
              <a:t>The World We Live In...</a:t>
            </a:r>
          </a:p>
        </p:txBody>
      </p:sp>
      <p:sp>
        <p:nvSpPr>
          <p:cNvPr id="70659" name="Rectangle 1027"/>
          <p:cNvSpPr>
            <a:spLocks noChangeArrowheads="1"/>
          </p:cNvSpPr>
          <p:nvPr/>
        </p:nvSpPr>
        <p:spPr bwMode="auto">
          <a:xfrm>
            <a:off x="381000" y="2449274"/>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273050" indent="-273050" algn="ctr">
              <a:spcBef>
                <a:spcPct val="20000"/>
              </a:spcBef>
            </a:pPr>
            <a:r>
              <a:rPr lang="en-US" sz="3200" dirty="0">
                <a:solidFill>
                  <a:schemeClr val="bg1"/>
                </a:solidFill>
                <a:effectLst>
                  <a:outerShdw blurRad="288925" dist="127000" dir="2700000" algn="tl" rotWithShape="0">
                    <a:prstClr val="black">
                      <a:alpha val="90000"/>
                    </a:prstClr>
                  </a:outerShdw>
                </a:effectLst>
                <a:latin typeface="Arial"/>
                <a:ea typeface="+mj-ea"/>
                <a:cs typeface="Arial"/>
              </a:rPr>
              <a:t>Is the murder of</a:t>
            </a:r>
          </a:p>
          <a:p>
            <a:pPr marL="273050" indent="-273050" algn="ctr">
              <a:spcBef>
                <a:spcPct val="20000"/>
              </a:spcBef>
            </a:pPr>
            <a:r>
              <a:rPr lang="en-US" sz="3200" b="1" dirty="0">
                <a:solidFill>
                  <a:srgbClr val="E6DA27"/>
                </a:solidFill>
                <a:effectLst>
                  <a:outerShdw blurRad="288925" dist="127000" dir="2700000" algn="tl" rotWithShape="0">
                    <a:prstClr val="black">
                      <a:alpha val="90000"/>
                    </a:prstClr>
                  </a:outerShdw>
                </a:effectLst>
                <a:latin typeface="Arial"/>
                <a:ea typeface="+mj-ea"/>
                <a:cs typeface="Arial"/>
              </a:rPr>
              <a:t>one worker</a:t>
            </a:r>
          </a:p>
          <a:p>
            <a:pPr marL="273050" indent="-273050" algn="ctr">
              <a:spcBef>
                <a:spcPct val="20000"/>
              </a:spcBef>
            </a:pPr>
            <a:r>
              <a:rPr lang="en-US" sz="3200" b="1" dirty="0">
                <a:solidFill>
                  <a:srgbClr val="E6DA27"/>
                </a:solidFill>
                <a:effectLst>
                  <a:outerShdw blurRad="288925" dist="127000" dir="2700000" algn="tl" rotWithShape="0">
                    <a:prstClr val="black">
                      <a:alpha val="90000"/>
                    </a:prstClr>
                  </a:outerShdw>
                </a:effectLst>
                <a:latin typeface="Arial"/>
                <a:ea typeface="+mj-ea"/>
                <a:cs typeface="Arial"/>
              </a:rPr>
              <a:t>every eight hours</a:t>
            </a:r>
          </a:p>
          <a:p>
            <a:pPr marL="273050" indent="-273050" algn="ctr">
              <a:spcBef>
                <a:spcPct val="20000"/>
              </a:spcBef>
            </a:pPr>
            <a:r>
              <a:rPr lang="en-US" sz="3200" dirty="0">
                <a:solidFill>
                  <a:schemeClr val="bg1"/>
                </a:solidFill>
                <a:effectLst>
                  <a:outerShdw blurRad="288925" dist="127000" dir="2700000" algn="tl" rotWithShape="0">
                    <a:prstClr val="black">
                      <a:alpha val="90000"/>
                    </a:prstClr>
                  </a:outerShdw>
                </a:effectLst>
                <a:latin typeface="Arial"/>
                <a:ea typeface="+mj-ea"/>
                <a:cs typeface="Arial"/>
              </a:rPr>
              <a:t>acceptable as a cost of doing </a:t>
            </a:r>
            <a:r>
              <a:rPr lang="en-US" sz="3200" dirty="0" err="1">
                <a:solidFill>
                  <a:schemeClr val="bg1"/>
                </a:solidFill>
                <a:effectLst>
                  <a:outerShdw blurRad="288925" dist="127000" dir="2700000" algn="tl" rotWithShape="0">
                    <a:prstClr val="black">
                      <a:alpha val="90000"/>
                    </a:prstClr>
                  </a:outerShdw>
                </a:effectLst>
                <a:latin typeface="Arial"/>
                <a:ea typeface="+mj-ea"/>
                <a:cs typeface="Arial"/>
              </a:rPr>
              <a:t>busines</a:t>
            </a:r>
            <a:r>
              <a:rPr lang="en-US" sz="3200" dirty="0">
                <a:solidFill>
                  <a:schemeClr val="bg1"/>
                </a:solidFill>
                <a:effectLst>
                  <a:outerShdw blurRad="288925" dist="127000" dir="2700000" algn="tl" rotWithShape="0">
                    <a:prstClr val="black">
                      <a:alpha val="90000"/>
                    </a:prstClr>
                  </a:outerShdw>
                </a:effectLst>
                <a:latin typeface="Arial"/>
                <a:ea typeface="+mj-ea"/>
                <a:cs typeface="Arial"/>
              </a:rPr>
              <a:t> in the United States?</a:t>
            </a:r>
          </a:p>
          <a:p>
            <a:pPr marL="273050" indent="-273050" algn="ctr">
              <a:lnSpc>
                <a:spcPct val="95000"/>
              </a:lnSpc>
              <a:spcBef>
                <a:spcPct val="20000"/>
              </a:spcBef>
            </a:pPr>
            <a:endParaRPr lang="en-US" sz="4400" dirty="0">
              <a:solidFill>
                <a:schemeClr val="bg1"/>
              </a:solidFill>
              <a:latin typeface="Arial"/>
              <a:cs typeface="Arial"/>
            </a:endParaRPr>
          </a:p>
          <a:p>
            <a:pPr marL="273050" indent="-273050" algn="ctr">
              <a:spcBef>
                <a:spcPct val="20000"/>
              </a:spcBef>
            </a:pPr>
            <a:endParaRPr lang="en-US" sz="4400" dirty="0">
              <a:solidFill>
                <a:schemeClr val="bg1"/>
              </a:solidFill>
              <a:latin typeface="Arial"/>
              <a:cs typeface="Arial"/>
            </a:endParaRPr>
          </a:p>
        </p:txBody>
      </p:sp>
      <p:sp>
        <p:nvSpPr>
          <p:cNvPr id="5" name="Rectangle 3"/>
          <p:cNvSpPr txBox="1">
            <a:spLocks noChangeArrowheads="1"/>
          </p:cNvSpPr>
          <p:nvPr/>
        </p:nvSpPr>
        <p:spPr>
          <a:xfrm>
            <a:off x="1143000" y="5851303"/>
            <a:ext cx="6858000" cy="621396"/>
          </a:xfrm>
          <a:prstGeom prst="rect">
            <a:avLst/>
          </a:prstGeom>
        </p:spPr>
        <p:txBody>
          <a:bodyPr vert="horz" lIns="0" tIns="45720" rIns="18288"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smtClean="0">
                <a:solidFill>
                  <a:schemeClr val="bg1"/>
                </a:solidFill>
                <a:latin typeface="Arial"/>
                <a:cs typeface="Arial"/>
              </a:rPr>
              <a:t>The next series of slides are taken from a presentation to the National Classification Management Society, Washington, D.C</a:t>
            </a: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Why Security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Tree>
    <p:extLst>
      <p:ext uri="{BB962C8B-B14F-4D97-AF65-F5344CB8AC3E}">
        <p14:creationId xmlns:p14="http://schemas.microsoft.com/office/powerpoint/2010/main" val="29289293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58">
                                            <p:txEl>
                                              <p:pRg st="0" end="0"/>
                                            </p:txEl>
                                          </p:spTgt>
                                        </p:tgtEl>
                                        <p:attrNameLst>
                                          <p:attrName>style.visibility</p:attrName>
                                        </p:attrNameLst>
                                      </p:cBhvr>
                                      <p:to>
                                        <p:strVal val="visible"/>
                                      </p:to>
                                    </p:set>
                                    <p:anim calcmode="lin" valueType="num">
                                      <p:cBhvr additive="base">
                                        <p:cTn id="7" dur="500" fill="hold"/>
                                        <p:tgtEl>
                                          <p:spTgt spid="7065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659">
                                            <p:txEl>
                                              <p:pRg st="0" end="0"/>
                                            </p:txEl>
                                          </p:spTgt>
                                        </p:tgtEl>
                                        <p:attrNameLst>
                                          <p:attrName>style.visibility</p:attrName>
                                        </p:attrNameLst>
                                      </p:cBhvr>
                                      <p:to>
                                        <p:strVal val="visible"/>
                                      </p:to>
                                    </p:set>
                                    <p:anim calcmode="lin" valueType="num">
                                      <p:cBhvr additive="base">
                                        <p:cTn id="13"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0659">
                                            <p:txEl>
                                              <p:pRg st="1" end="1"/>
                                            </p:txEl>
                                          </p:spTgt>
                                        </p:tgtEl>
                                        <p:attrNameLst>
                                          <p:attrName>style.visibility</p:attrName>
                                        </p:attrNameLst>
                                      </p:cBhvr>
                                      <p:to>
                                        <p:strVal val="visible"/>
                                      </p:to>
                                    </p:set>
                                    <p:anim calcmode="lin" valueType="num">
                                      <p:cBhvr additive="base">
                                        <p:cTn id="19"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0659">
                                            <p:txEl>
                                              <p:pRg st="2" end="2"/>
                                            </p:txEl>
                                          </p:spTgt>
                                        </p:tgtEl>
                                        <p:attrNameLst>
                                          <p:attrName>style.visibility</p:attrName>
                                        </p:attrNameLst>
                                      </p:cBhvr>
                                      <p:to>
                                        <p:strVal val="visible"/>
                                      </p:to>
                                    </p:set>
                                    <p:anim calcmode="lin" valueType="num">
                                      <p:cBhvr additive="base">
                                        <p:cTn id="25"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0659">
                                            <p:txEl>
                                              <p:pRg st="3" end="3"/>
                                            </p:txEl>
                                          </p:spTgt>
                                        </p:tgtEl>
                                        <p:attrNameLst>
                                          <p:attrName>style.visibility</p:attrName>
                                        </p:attrNameLst>
                                      </p:cBhvr>
                                      <p:to>
                                        <p:strVal val="visible"/>
                                      </p:to>
                                    </p:set>
                                    <p:anim calcmode="lin" valueType="num">
                                      <p:cBhvr additive="base">
                                        <p:cTn id="31"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p:txBody>
          <a:bodyPr>
            <a:normAutofit fontScale="92500" lnSpcReduction="20000"/>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Eyes – keep them forward and scanning</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Head – held high, confident</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Shoulders – natural posture, not slouched</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Hands – keep them free and in front of you</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Abdomen – slightly flexed, keep spine straight</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Legs – straight without being locked</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Feet – lead foot about half step in front of the other foot</a:t>
            </a:r>
          </a:p>
        </p:txBody>
      </p:sp>
      <p:sp>
        <p:nvSpPr>
          <p:cNvPr id="5" name="Title 1"/>
          <p:cNvSpPr txBox="1">
            <a:spLocks/>
          </p:cNvSpPr>
          <p:nvPr/>
        </p:nvSpPr>
        <p:spPr>
          <a:xfrm>
            <a:off x="322256" y="357919"/>
            <a:ext cx="853029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Confident Non-Aggressive Movement</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6891509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sz="quarter" idx="1"/>
          </p:nvPr>
        </p:nvSpPr>
        <p:spPr>
          <a:xfrm>
            <a:off x="1083373" y="3795819"/>
            <a:ext cx="3303727" cy="1346023"/>
          </a:xfrm>
        </p:spPr>
        <p:txBody>
          <a:bodyPr>
            <a:normAutofit fontScale="92500"/>
          </a:bodyPr>
          <a:lstStyle/>
          <a:p>
            <a:pPr eaLnBrk="1" hangingPunct="1">
              <a:lnSpc>
                <a:spcPct val="140000"/>
              </a:lnSpc>
            </a:pP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Hitchhikers</a:t>
            </a: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a:p>
            <a:pPr eaLnBrk="1" hangingPunct="1">
              <a:lnSpc>
                <a:spcPct val="140000"/>
              </a:lnSpc>
              <a:buFontTx/>
              <a:buNone/>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Times New Roman" charset="0"/>
              </a:rPr>
              <a:t>–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Never Pick Up</a:t>
            </a:r>
            <a:r>
              <a:rPr lang="en-US" sz="2800" b="1" dirty="0" smtClean="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t>
            </a:r>
            <a:endPar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Hitchhikers and Road Rage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a:stretch>
            <a:fillRect/>
          </a:stretch>
        </p:blipFill>
        <p:spPr>
          <a:xfrm>
            <a:off x="3174530" y="1589146"/>
            <a:ext cx="3115403" cy="207693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4" name="Rectangle 3"/>
          <p:cNvSpPr/>
          <p:nvPr/>
        </p:nvSpPr>
        <p:spPr>
          <a:xfrm>
            <a:off x="4732232" y="3867970"/>
            <a:ext cx="3725968" cy="2439642"/>
          </a:xfrm>
          <a:prstGeom prst="rect">
            <a:avLst/>
          </a:prstGeom>
        </p:spPr>
        <p:txBody>
          <a:bodyPr wrap="square">
            <a:spAutoFit/>
          </a:bodyPr>
          <a:lstStyle/>
          <a:p>
            <a:pPr marL="285750" indent="-285750">
              <a:lnSpc>
                <a:spcPct val="140000"/>
              </a:lnSpc>
              <a:buFont typeface="Arial"/>
              <a:buChar char="•"/>
            </a:pPr>
            <a:r>
              <a:rPr lang="en-US" sz="2200" b="1" dirty="0">
                <a:solidFill>
                  <a:schemeClr val="bg1"/>
                </a:solidFill>
                <a:effectLst>
                  <a:outerShdw blurRad="254000" dist="190500" dir="2700000" algn="tl" rotWithShape="0">
                    <a:srgbClr val="000000">
                      <a:alpha val="80000"/>
                    </a:srgbClr>
                  </a:outerShdw>
                </a:effectLst>
                <a:latin typeface="Arial"/>
                <a:ea typeface="ＭＳ Ｐゴシック" charset="0"/>
                <a:cs typeface="Arial"/>
              </a:rPr>
              <a:t>Road </a:t>
            </a:r>
            <a:r>
              <a:rPr lang="en-US" sz="2200" b="1" dirty="0" smtClean="0">
                <a:solidFill>
                  <a:schemeClr val="bg1"/>
                </a:solidFill>
                <a:effectLst>
                  <a:outerShdw blurRad="254000" dist="190500" dir="2700000" algn="tl" rotWithShape="0">
                    <a:srgbClr val="000000">
                      <a:alpha val="80000"/>
                    </a:srgbClr>
                  </a:outerShdw>
                </a:effectLst>
                <a:latin typeface="Arial"/>
                <a:ea typeface="ＭＳ Ｐゴシック" charset="0"/>
                <a:cs typeface="Arial"/>
              </a:rPr>
              <a:t>Rage</a:t>
            </a:r>
          </a:p>
          <a:p>
            <a:pPr>
              <a:lnSpc>
                <a:spcPct val="140000"/>
              </a:lnSpc>
            </a:pPr>
            <a:r>
              <a:rPr lang="en-US" sz="2200" b="1" dirty="0" smtClean="0">
                <a:solidFill>
                  <a:schemeClr val="bg1"/>
                </a:solidFill>
                <a:effectLst>
                  <a:outerShdw blurRad="254000" dist="190500" dir="2700000" algn="tl" rotWithShape="0">
                    <a:srgbClr val="000000">
                      <a:alpha val="80000"/>
                    </a:srgbClr>
                  </a:outerShdw>
                </a:effectLst>
                <a:latin typeface="Arial"/>
                <a:ea typeface="ＭＳ Ｐゴシック" charset="0"/>
                <a:cs typeface="Arial"/>
              </a:rPr>
              <a:t>	–</a:t>
            </a:r>
            <a:r>
              <a:rPr lang="en-US" sz="2200" b="1" dirty="0">
                <a:solidFill>
                  <a:schemeClr val="bg1"/>
                </a:solidFill>
                <a:effectLst>
                  <a:outerShdw blurRad="254000" dist="190500" dir="2700000" algn="tl" rotWithShape="0">
                    <a:srgbClr val="000000">
                      <a:alpha val="80000"/>
                    </a:srgbClr>
                  </a:outerShdw>
                </a:effectLst>
                <a:latin typeface="Arial"/>
                <a:ea typeface="ＭＳ Ｐゴシック" charset="0"/>
                <a:cs typeface="Arial"/>
              </a:rPr>
              <a:t>Give The Right-Of-    </a:t>
            </a:r>
          </a:p>
          <a:p>
            <a:pPr>
              <a:lnSpc>
                <a:spcPct val="140000"/>
              </a:lnSpc>
            </a:pPr>
            <a:r>
              <a:rPr lang="en-US" sz="2200" b="1" dirty="0">
                <a:solidFill>
                  <a:schemeClr val="bg1"/>
                </a:solidFill>
                <a:effectLst>
                  <a:outerShdw blurRad="254000" dist="190500" dir="2700000" algn="tl" rotWithShape="0">
                    <a:srgbClr val="000000">
                      <a:alpha val="80000"/>
                    </a:srgbClr>
                  </a:outerShdw>
                </a:effectLst>
                <a:latin typeface="Arial"/>
                <a:ea typeface="ＭＳ Ｐゴシック" charset="0"/>
                <a:cs typeface="Arial"/>
              </a:rPr>
              <a:t>      </a:t>
            </a:r>
            <a:r>
              <a:rPr lang="en-US" sz="2200" b="1" dirty="0" smtClean="0">
                <a:solidFill>
                  <a:schemeClr val="bg1"/>
                </a:solidFill>
                <a:effectLst>
                  <a:outerShdw blurRad="254000" dist="190500" dir="2700000" algn="tl" rotWithShape="0">
                    <a:srgbClr val="000000">
                      <a:alpha val="80000"/>
                    </a:srgbClr>
                  </a:outerShdw>
                </a:effectLst>
                <a:latin typeface="Arial"/>
                <a:ea typeface="ＭＳ Ｐゴシック" charset="0"/>
                <a:cs typeface="Arial"/>
              </a:rPr>
              <a:t>Way</a:t>
            </a:r>
          </a:p>
          <a:p>
            <a:pPr>
              <a:lnSpc>
                <a:spcPct val="140000"/>
              </a:lnSpc>
            </a:pPr>
            <a:r>
              <a:rPr lang="en-US" sz="2200" b="1" dirty="0">
                <a:solidFill>
                  <a:schemeClr val="bg1"/>
                </a:solidFill>
                <a:effectLst>
                  <a:outerShdw blurRad="254000" dist="190500" dir="2700000" algn="tl" rotWithShape="0">
                    <a:srgbClr val="000000">
                      <a:alpha val="80000"/>
                    </a:srgbClr>
                  </a:outerShdw>
                </a:effectLst>
                <a:latin typeface="Arial"/>
                <a:ea typeface="ＭＳ Ｐゴシック" charset="0"/>
                <a:cs typeface="Arial"/>
              </a:rPr>
              <a:t>	–Don’t React to someone else’s anger</a:t>
            </a:r>
          </a:p>
        </p:txBody>
      </p:sp>
    </p:spTree>
    <p:extLst>
      <p:ext uri="{BB962C8B-B14F-4D97-AF65-F5344CB8AC3E}">
        <p14:creationId xmlns:p14="http://schemas.microsoft.com/office/powerpoint/2010/main" val="4249012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10"/>
          <p:cNvSpPr>
            <a:spLocks noGrp="1" noChangeArrowheads="1"/>
          </p:cNvSpPr>
          <p:nvPr>
            <p:ph sz="quarter" idx="1"/>
          </p:nvPr>
        </p:nvSpPr>
        <p:spPr>
          <a:xfrm>
            <a:off x="832556" y="1905000"/>
            <a:ext cx="4219222" cy="3897313"/>
          </a:xfrm>
        </p:spPr>
        <p:txBody>
          <a:bodyPr>
            <a:normAutofit/>
          </a:bodyPr>
          <a:lstStyle/>
          <a:p>
            <a:pPr marL="0" indent="0" eaLnBrk="1" hangingPunct="1">
              <a:lnSpc>
                <a:spcPct val="140000"/>
              </a:lnSpc>
              <a:buNone/>
              <a:defRPr/>
            </a:pPr>
            <a:r>
              <a:rPr lang="en-US" altLang="en-US" sz="2800" b="1" dirty="0" smtClean="0">
                <a:solidFill>
                  <a:srgbClr val="FFFFFF"/>
                </a:solidFill>
                <a:effectLst>
                  <a:outerShdw blurRad="254000" dist="190500" dir="2700000" algn="tl" rotWithShape="0">
                    <a:srgbClr val="000000">
                      <a:alpha val="80000"/>
                    </a:srgbClr>
                  </a:outerShdw>
                </a:effectLst>
              </a:rPr>
              <a:t>Personal Alarms</a:t>
            </a:r>
          </a:p>
          <a:p>
            <a:pPr lvl="1" eaLnBrk="1" hangingPunct="1">
              <a:lnSpc>
                <a:spcPct val="140000"/>
              </a:lnSpc>
              <a:buFont typeface="Wingdings 2" pitchFamily="-1" charset="2"/>
              <a:buChar char=""/>
              <a:defRPr/>
            </a:pPr>
            <a:r>
              <a:rPr lang="en-US" altLang="en-US" sz="2400" b="1" dirty="0" smtClean="0">
                <a:solidFill>
                  <a:srgbClr val="FFFFFF"/>
                </a:solidFill>
                <a:effectLst>
                  <a:outerShdw blurRad="254000" dist="190500" dir="2700000" algn="tl" rotWithShape="0">
                    <a:srgbClr val="000000">
                      <a:alpha val="80000"/>
                    </a:srgbClr>
                  </a:outerShdw>
                </a:effectLst>
              </a:rPr>
              <a:t>Battery Powered</a:t>
            </a:r>
          </a:p>
          <a:p>
            <a:pPr lvl="1" eaLnBrk="1" hangingPunct="1">
              <a:lnSpc>
                <a:spcPct val="140000"/>
              </a:lnSpc>
              <a:buFont typeface="Wingdings 2" pitchFamily="-1" charset="2"/>
              <a:buChar char=""/>
              <a:defRPr/>
            </a:pPr>
            <a:r>
              <a:rPr lang="en-US" altLang="en-US" sz="2400" b="1" dirty="0" smtClean="0">
                <a:solidFill>
                  <a:srgbClr val="FFFFFF"/>
                </a:solidFill>
                <a:effectLst>
                  <a:outerShdw blurRad="254000" dist="190500" dir="2700000" algn="tl" rotWithShape="0">
                    <a:srgbClr val="000000">
                      <a:alpha val="80000"/>
                    </a:srgbClr>
                  </a:outerShdw>
                </a:effectLst>
              </a:rPr>
              <a:t>Loud Noise</a:t>
            </a:r>
          </a:p>
          <a:p>
            <a:pPr lvl="1" eaLnBrk="1" hangingPunct="1">
              <a:lnSpc>
                <a:spcPct val="140000"/>
              </a:lnSpc>
              <a:buFont typeface="Wingdings 2" pitchFamily="-1" charset="2"/>
              <a:buChar char=""/>
              <a:defRPr/>
            </a:pPr>
            <a:r>
              <a:rPr lang="en-US" altLang="en-US" sz="2400" b="1" dirty="0" smtClean="0">
                <a:solidFill>
                  <a:srgbClr val="FFFFFF"/>
                </a:solidFill>
                <a:effectLst>
                  <a:outerShdw blurRad="254000" dist="190500" dir="2700000" algn="tl" rotWithShape="0">
                    <a:srgbClr val="000000">
                      <a:alpha val="80000"/>
                    </a:srgbClr>
                  </a:outerShdw>
                </a:effectLst>
              </a:rPr>
              <a:t>Activated By Button Or Pin</a:t>
            </a:r>
            <a:endParaRPr lang="en-US" altLang="en-US" sz="2500" b="1" dirty="0" smtClean="0">
              <a:solidFill>
                <a:srgbClr val="FFFFFF"/>
              </a:solidFill>
              <a:effectLst>
                <a:outerShdw blurRad="254000" dist="190500" dir="2700000" algn="tl" rotWithShape="0">
                  <a:srgbClr val="000000">
                    <a:alpha val="80000"/>
                  </a:srgbClr>
                </a:outerShdw>
              </a:effectLst>
            </a:endParaRPr>
          </a:p>
          <a:p>
            <a:pPr marL="0" indent="0" eaLnBrk="1" hangingPunct="1">
              <a:lnSpc>
                <a:spcPct val="140000"/>
              </a:lnSpc>
              <a:buNone/>
              <a:defRPr/>
            </a:pPr>
            <a:r>
              <a:rPr lang="en-US" altLang="en-US" sz="2800" b="1" dirty="0" smtClean="0">
                <a:solidFill>
                  <a:srgbClr val="FFFFFF"/>
                </a:solidFill>
                <a:effectLst>
                  <a:outerShdw blurRad="254000" dist="190500" dir="2700000" algn="tl" rotWithShape="0">
                    <a:srgbClr val="000000">
                      <a:alpha val="80000"/>
                    </a:srgbClr>
                  </a:outerShdw>
                </a:effectLst>
              </a:rPr>
              <a:t>Whistles</a:t>
            </a:r>
          </a:p>
        </p:txBody>
      </p:sp>
      <p:sp>
        <p:nvSpPr>
          <p:cNvPr id="2" name="Title 1"/>
          <p:cNvSpPr>
            <a:spLocks noGrp="1"/>
          </p:cNvSpPr>
          <p:nvPr>
            <p:ph type="title"/>
          </p:nvPr>
        </p:nvSpPr>
        <p:spPr/>
        <p:txBody>
          <a:bodyPr/>
          <a:lstStyle/>
          <a:p>
            <a:endParaRPr lang="en-US"/>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Personal Protection Device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5" name="Picture 4"/>
          <p:cNvPicPr>
            <a:picLocks noChangeAspect="1"/>
          </p:cNvPicPr>
          <p:nvPr/>
        </p:nvPicPr>
        <p:blipFill>
          <a:blip r:embed="rId2"/>
          <a:stretch>
            <a:fillRect/>
          </a:stretch>
        </p:blipFill>
        <p:spPr>
          <a:xfrm>
            <a:off x="5073340" y="1749676"/>
            <a:ext cx="2818595" cy="2115501"/>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8909" y="4157809"/>
            <a:ext cx="2861888" cy="1904192"/>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40936153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sz="quarter" idx="1"/>
          </p:nvPr>
        </p:nvSpPr>
        <p:spPr>
          <a:xfrm>
            <a:off x="697673" y="1749700"/>
            <a:ext cx="3810000" cy="4337931"/>
          </a:xfrm>
        </p:spPr>
        <p:txBody>
          <a:bodyPr>
            <a:normAutofit fontScale="70000" lnSpcReduction="20000"/>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Legal in Texas</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Various Forms </a:t>
            </a:r>
          </a:p>
          <a:p>
            <a:pPr eaLnBrk="1" hangingPunct="1">
              <a:lnSpc>
                <a:spcPct val="140000"/>
              </a:lnSpc>
              <a:buFontTx/>
              <a:buNone/>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Times New Roman" charset="0"/>
              </a:rPr>
              <a:t>–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Sprays, Foams, And Streams</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Instant Effect</a:t>
            </a:r>
          </a:p>
          <a:p>
            <a:pPr eaLnBrk="1" hangingPunct="1">
              <a:lnSpc>
                <a:spcPct val="140000"/>
              </a:lnSpc>
              <a:buFontTx/>
              <a:buNone/>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Times New Roman" charset="0"/>
              </a:rPr>
              <a:t>–  </a:t>
            </a: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More Effective Than Mace  </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Strengths Vary</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Affects Breathing And Sight For 20-40 Minutes</a:t>
            </a:r>
          </a:p>
        </p:txBody>
      </p:sp>
      <p:sp>
        <p:nvSpPr>
          <p:cNvPr id="28676" name="Rectangle 4"/>
          <p:cNvSpPr>
            <a:spLocks noGrp="1" noChangeArrowheads="1"/>
          </p:cNvSpPr>
          <p:nvPr>
            <p:ph sz="quarter" idx="2"/>
          </p:nvPr>
        </p:nvSpPr>
        <p:spPr>
          <a:xfrm>
            <a:off x="4643139" y="1769630"/>
            <a:ext cx="3810000" cy="1981374"/>
          </a:xfrm>
        </p:spPr>
        <p:txBody>
          <a:bodyPr>
            <a:normAutofit fontScale="70000" lnSpcReduction="20000"/>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Safety And Expiration   </a:t>
            </a:r>
          </a:p>
          <a:p>
            <a:pPr eaLnBrk="1" hangingPunct="1">
              <a:lnSpc>
                <a:spcPct val="140000"/>
              </a:lnSpc>
              <a:buFontTx/>
              <a:buNone/>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	Date</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Practice </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Liability</a:t>
            </a:r>
          </a:p>
        </p:txBody>
      </p:sp>
      <p:sp>
        <p:nvSpPr>
          <p:cNvPr id="2" name="Title 1"/>
          <p:cNvSpPr>
            <a:spLocks noGrp="1"/>
          </p:cNvSpPr>
          <p:nvPr>
            <p:ph type="title"/>
          </p:nvPr>
        </p:nvSpPr>
        <p:spPr/>
        <p:txBody>
          <a:bodyPr/>
          <a:lstStyle/>
          <a:p>
            <a:endParaRPr lang="en-US"/>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Pepper Spray and Foams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1251" y="3751004"/>
            <a:ext cx="3158066" cy="210537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42831336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sz="quarter" idx="1"/>
          </p:nvPr>
        </p:nvSpPr>
        <p:spPr>
          <a:xfrm>
            <a:off x="3894668" y="1981199"/>
            <a:ext cx="4487332" cy="4284133"/>
          </a:xfrm>
        </p:spPr>
        <p:txBody>
          <a:bodyPr>
            <a:normAutofit fontScale="70000" lnSpcReduction="20000"/>
          </a:bodyPr>
          <a:lstStyle/>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Safety Is Not Always Convenient</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Practice Good Safety Habits</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Stay Alert And Aware Of Your Surroundings</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Alert-Aware-Avoidance-Action</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Know how to contact your local police department</a:t>
            </a:r>
          </a:p>
          <a:p>
            <a:pPr eaLnBrk="1" hangingPunct="1">
              <a:lnSpc>
                <a:spcPct val="140000"/>
              </a:lnSpc>
            </a:pPr>
            <a:r>
              <a:rPr lang="en-US" sz="2800" b="1" dirty="0">
                <a:solidFill>
                  <a:srgbClr val="FFFFFF"/>
                </a:solidFill>
                <a:effectLst>
                  <a:outerShdw blurRad="254000" dist="190500" dir="2700000" algn="tl" rotWithShape="0">
                    <a:srgbClr val="000000">
                      <a:alpha val="80000"/>
                    </a:srgbClr>
                  </a:outerShdw>
                </a:effectLst>
                <a:ea typeface="ＭＳ Ｐゴシック" charset="0"/>
                <a:cs typeface="ＭＳ Ｐゴシック" charset="0"/>
              </a:rPr>
              <a:t>Your safety is not someone else’s responsibility</a:t>
            </a: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Closing Remarks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1827944"/>
            <a:ext cx="2812815" cy="421922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195764"/>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250647"/>
            <a:ext cx="1105574" cy="608566"/>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70555"/>
            <a:ext cx="1105574" cy="608566"/>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392758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09600" y="1828800"/>
            <a:ext cx="8074025" cy="4298950"/>
          </a:xfrm>
        </p:spPr>
        <p:txBody>
          <a:bodyPr>
            <a:normAutofit fontScale="77500" lnSpcReduction="20000"/>
          </a:bodyPr>
          <a:lstStyle/>
          <a:p>
            <a:pPr eaLnBrk="1" hangingPunct="1">
              <a:lnSpc>
                <a:spcPct val="130000"/>
              </a:lnSpc>
            </a:pPr>
            <a:r>
              <a:rPr lang="en-US" b="1" dirty="0">
                <a:solidFill>
                  <a:srgbClr val="FFFFFF"/>
                </a:solidFill>
                <a:effectLst>
                  <a:outerShdw blurRad="254000" dist="190500" dir="2700000" algn="tl" rotWithShape="0">
                    <a:srgbClr val="000000">
                      <a:alpha val="80000"/>
                    </a:srgbClr>
                  </a:outerShdw>
                </a:effectLst>
                <a:cs typeface="Arial"/>
              </a:rPr>
              <a:t>Step back with your strong side away from the attacker</a:t>
            </a:r>
          </a:p>
          <a:p>
            <a:pPr eaLnBrk="1" hangingPunct="1">
              <a:lnSpc>
                <a:spcPct val="130000"/>
              </a:lnSpc>
            </a:pPr>
            <a:r>
              <a:rPr lang="en-US" b="1" dirty="0">
                <a:solidFill>
                  <a:srgbClr val="FFFFFF"/>
                </a:solidFill>
                <a:effectLst>
                  <a:outerShdw blurRad="254000" dist="190500" dir="2700000" algn="tl" rotWithShape="0">
                    <a:srgbClr val="000000">
                      <a:alpha val="80000"/>
                    </a:srgbClr>
                  </a:outerShdw>
                </a:effectLst>
                <a:cs typeface="Arial"/>
              </a:rPr>
              <a:t>Raise your hands open to your face level and tell the person to stop</a:t>
            </a:r>
          </a:p>
          <a:p>
            <a:pPr eaLnBrk="1" hangingPunct="1">
              <a:lnSpc>
                <a:spcPct val="130000"/>
              </a:lnSpc>
            </a:pPr>
            <a:r>
              <a:rPr lang="en-US" b="1" dirty="0">
                <a:solidFill>
                  <a:srgbClr val="FFFFFF"/>
                </a:solidFill>
                <a:effectLst>
                  <a:outerShdw blurRad="254000" dist="190500" dir="2700000" algn="tl" rotWithShape="0">
                    <a:srgbClr val="000000">
                      <a:alpha val="80000"/>
                    </a:srgbClr>
                  </a:outerShdw>
                </a:effectLst>
                <a:cs typeface="Arial"/>
              </a:rPr>
              <a:t>Act passive but be prepared to block an attack and then counter attack with authority</a:t>
            </a:r>
          </a:p>
          <a:p>
            <a:pPr eaLnBrk="1" hangingPunct="1">
              <a:lnSpc>
                <a:spcPct val="130000"/>
              </a:lnSpc>
            </a:pPr>
            <a:r>
              <a:rPr lang="en-US" b="1" dirty="0">
                <a:solidFill>
                  <a:srgbClr val="FFFFFF"/>
                </a:solidFill>
                <a:effectLst>
                  <a:outerShdw blurRad="254000" dist="190500" dir="2700000" algn="tl" rotWithShape="0">
                    <a:srgbClr val="000000">
                      <a:alpha val="80000"/>
                    </a:srgbClr>
                  </a:outerShdw>
                </a:effectLst>
                <a:cs typeface="Arial"/>
              </a:rPr>
              <a:t>DO NOT ASSUME A FIGHTING STANCE!  It give the attacker a warning of what you might do to defend yourself.</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Defensive Stance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259192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512880" y="1695238"/>
            <a:ext cx="4964275" cy="4525963"/>
          </a:xfrm>
        </p:spPr>
        <p:txBody>
          <a:bodyPr>
            <a:normAutofit fontScale="85000" lnSpcReduction="20000"/>
          </a:bodyPr>
          <a:lstStyle/>
          <a:p>
            <a:pPr eaLnBrk="1" hangingPunct="1">
              <a:lnSpc>
                <a:spcPct val="140000"/>
              </a:lnSpc>
            </a:pPr>
            <a:r>
              <a:rPr lang="en-US" sz="2400" b="1" dirty="0">
                <a:solidFill>
                  <a:srgbClr val="FFFFFF"/>
                </a:solidFill>
                <a:effectLst>
                  <a:outerShdw blurRad="50800" dist="38100" dir="2700000" algn="tl" rotWithShape="0">
                    <a:srgbClr val="000000">
                      <a:alpha val="43000"/>
                    </a:srgbClr>
                  </a:outerShdw>
                </a:effectLst>
                <a:cs typeface="Arial"/>
              </a:rPr>
              <a:t>Intimidation may be worse than the attack itself</a:t>
            </a:r>
          </a:p>
          <a:p>
            <a:pPr eaLnBrk="1" hangingPunct="1">
              <a:lnSpc>
                <a:spcPct val="140000"/>
              </a:lnSpc>
            </a:pPr>
            <a:r>
              <a:rPr lang="en-US" sz="2400" b="1" dirty="0">
                <a:solidFill>
                  <a:srgbClr val="FFFFFF"/>
                </a:solidFill>
                <a:effectLst>
                  <a:outerShdw blurRad="50800" dist="38100" dir="2700000" algn="tl" rotWithShape="0">
                    <a:srgbClr val="000000">
                      <a:alpha val="43000"/>
                    </a:srgbClr>
                  </a:outerShdw>
                </a:effectLst>
                <a:cs typeface="Arial"/>
              </a:rPr>
              <a:t>Do not be intimidated, force the situation on your terms</a:t>
            </a:r>
          </a:p>
          <a:p>
            <a:pPr eaLnBrk="1" hangingPunct="1">
              <a:lnSpc>
                <a:spcPct val="140000"/>
              </a:lnSpc>
            </a:pPr>
            <a:r>
              <a:rPr lang="en-US" sz="2400" b="1" dirty="0">
                <a:solidFill>
                  <a:srgbClr val="FFFFFF"/>
                </a:solidFill>
                <a:effectLst>
                  <a:outerShdw blurRad="50800" dist="38100" dir="2700000" algn="tl" rotWithShape="0">
                    <a:srgbClr val="000000">
                      <a:alpha val="43000"/>
                    </a:srgbClr>
                  </a:outerShdw>
                </a:effectLst>
                <a:cs typeface="Arial"/>
              </a:rPr>
              <a:t>Express your emotions in a self defense situation.  You can use real emotions or a false emotion to confuse your attacker.</a:t>
            </a:r>
          </a:p>
          <a:p>
            <a:pPr eaLnBrk="1" hangingPunct="1">
              <a:lnSpc>
                <a:spcPct val="140000"/>
              </a:lnSpc>
            </a:pPr>
            <a:r>
              <a:rPr lang="en-US" sz="2400" b="1" dirty="0">
                <a:solidFill>
                  <a:srgbClr val="FFFFFF"/>
                </a:solidFill>
                <a:effectLst>
                  <a:outerShdw blurRad="50800" dist="38100" dir="2700000" algn="tl" rotWithShape="0">
                    <a:srgbClr val="000000">
                      <a:alpha val="43000"/>
                    </a:srgbClr>
                  </a:outerShdw>
                </a:effectLst>
                <a:cs typeface="Arial"/>
              </a:rPr>
              <a:t>Types of emotion – confidence, friendly, solemn, unconcerned contempt, shock, fear and anger.</a:t>
            </a:r>
          </a:p>
          <a:p>
            <a:pPr eaLnBrk="1" hangingPunct="1">
              <a:lnSpc>
                <a:spcPct val="140000"/>
              </a:lnSpc>
            </a:pPr>
            <a:endParaRPr lang="en-US" sz="2400" b="1" dirty="0">
              <a:solidFill>
                <a:srgbClr val="FFFFFF"/>
              </a:solidFill>
              <a:effectLst>
                <a:outerShdw blurRad="50800" dist="38100" dir="2700000" algn="tl" rotWithShape="0">
                  <a:srgbClr val="000000">
                    <a:alpha val="43000"/>
                  </a:srgbClr>
                </a:outerShdw>
              </a:effectLst>
              <a:cs typeface="Arial"/>
            </a:endParaRPr>
          </a:p>
          <a:p>
            <a:pPr eaLnBrk="1" hangingPunct="1">
              <a:lnSpc>
                <a:spcPct val="140000"/>
              </a:lnSpc>
            </a:pPr>
            <a:endParaRPr lang="en-US" sz="2400" b="1" dirty="0">
              <a:solidFill>
                <a:srgbClr val="FFFFFF"/>
              </a:solidFill>
              <a:effectLst>
                <a:outerShdw blurRad="50800" dist="38100" dir="2700000" algn="tl" rotWithShape="0">
                  <a:srgbClr val="000000">
                    <a:alpha val="43000"/>
                  </a:srgbClr>
                </a:outerShdw>
              </a:effectLst>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Intimidations and Expressions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6844" y="1903776"/>
            <a:ext cx="2659808" cy="397315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6973576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p:txBody>
          <a:bodyPr>
            <a:normAutofit fontScale="92500" lnSpcReduction="20000"/>
          </a:bodyPr>
          <a:lstStyle/>
          <a:p>
            <a:pPr eaLnBrk="1" hangingPunct="1">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FIGHT ON YOUR OWN TERMS!!!  Not on our attackers.</a:t>
            </a:r>
          </a:p>
          <a:p>
            <a:pPr eaLnBrk="1" hangingPunct="1">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Position yourself so your back is to the sun and in your opponents eyes.</a:t>
            </a:r>
          </a:p>
          <a:p>
            <a:pPr eaLnBrk="1" hangingPunct="1">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Stay in control of the fight.  You might get hit, but you are in control of the situation.</a:t>
            </a:r>
          </a:p>
          <a:p>
            <a:pPr eaLnBrk="1" hangingPunct="1">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Do not give your intentions away on how you may fight.</a:t>
            </a:r>
          </a:p>
          <a:p>
            <a:pPr eaLnBrk="1" hangingPunct="1">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Keep your arms free to move.</a:t>
            </a:r>
          </a:p>
          <a:p>
            <a:pPr eaLnBrk="1" hangingPunct="1">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Once the fight begins, anything goes.</a:t>
            </a:r>
          </a:p>
          <a:p>
            <a:pPr eaLnBrk="1" hangingPunct="1">
              <a:lnSpc>
                <a:spcPct val="120000"/>
              </a:lnSpc>
            </a:pPr>
            <a:endParaRPr lang="en-US" sz="2800" b="1" dirty="0">
              <a:solidFill>
                <a:srgbClr val="FFFFFF"/>
              </a:solidFill>
              <a:effectLst>
                <a:outerShdw blurRad="254000" dist="190500" dir="2700000" algn="tl" rotWithShape="0">
                  <a:srgbClr val="000000">
                    <a:alpha val="80000"/>
                  </a:srgbClr>
                </a:outerShdw>
              </a:effectLst>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Fighting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3339547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457200" y="4519708"/>
            <a:ext cx="8229600" cy="1717422"/>
          </a:xfrm>
        </p:spPr>
        <p:txBody>
          <a:bodyPr>
            <a:normAutofit/>
          </a:bodyPr>
          <a:lstStyle/>
          <a:p>
            <a:pPr eaLnBrk="1" hangingPunct="1">
              <a:lnSpc>
                <a:spcPct val="120000"/>
              </a:lnSpc>
            </a:pPr>
            <a:r>
              <a:rPr lang="en-US" sz="2600" b="1" dirty="0">
                <a:solidFill>
                  <a:srgbClr val="FFFFFF"/>
                </a:solidFill>
                <a:effectLst>
                  <a:outerShdw blurRad="254000" dist="190500" dir="2700000" algn="tl" rotWithShape="0">
                    <a:srgbClr val="000000">
                      <a:alpha val="80000"/>
                    </a:srgbClr>
                  </a:outerShdw>
                </a:effectLst>
                <a:cs typeface="Arial"/>
              </a:rPr>
              <a:t>ALWAYS KEEP YOUR GUARD UP!!!</a:t>
            </a:r>
          </a:p>
          <a:p>
            <a:pPr eaLnBrk="1" hangingPunct="1">
              <a:lnSpc>
                <a:spcPct val="120000"/>
              </a:lnSpc>
            </a:pPr>
            <a:r>
              <a:rPr lang="en-US" sz="2600" b="1" dirty="0">
                <a:solidFill>
                  <a:srgbClr val="FFFFFF"/>
                </a:solidFill>
                <a:effectLst>
                  <a:outerShdw blurRad="254000" dist="190500" dir="2700000" algn="tl" rotWithShape="0">
                    <a:srgbClr val="000000">
                      <a:alpha val="80000"/>
                    </a:srgbClr>
                  </a:outerShdw>
                </a:effectLst>
                <a:cs typeface="Arial"/>
              </a:rPr>
              <a:t>Even when you punch, kick, block or move.</a:t>
            </a:r>
          </a:p>
          <a:p>
            <a:pPr eaLnBrk="1" hangingPunct="1">
              <a:lnSpc>
                <a:spcPct val="120000"/>
              </a:lnSpc>
            </a:pPr>
            <a:r>
              <a:rPr lang="en-US" sz="2600" b="1" dirty="0">
                <a:solidFill>
                  <a:srgbClr val="FFFFFF"/>
                </a:solidFill>
                <a:effectLst>
                  <a:outerShdw blurRad="254000" dist="190500" dir="2700000" algn="tl" rotWithShape="0">
                    <a:srgbClr val="000000">
                      <a:alpha val="80000"/>
                    </a:srgbClr>
                  </a:outerShdw>
                </a:effectLst>
                <a:cs typeface="Arial"/>
              </a:rPr>
              <a:t>Never leave an opening.</a:t>
            </a: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Guarding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9087" y="1827944"/>
            <a:ext cx="3942891" cy="239037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8" name="Rounded Rectangle 7"/>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658893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6004502" y="1685310"/>
            <a:ext cx="4137310" cy="4525963"/>
          </a:xfrm>
        </p:spPr>
        <p:txBody>
          <a:bodyPr>
            <a:normAutofit/>
          </a:bodyPr>
          <a:lstStyle/>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High</a:t>
            </a:r>
          </a:p>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Middle</a:t>
            </a:r>
          </a:p>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Low</a:t>
            </a:r>
          </a:p>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Left</a:t>
            </a:r>
          </a:p>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Right</a:t>
            </a: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Blocking Areas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7" name="Rounded Rectangle 6"/>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1483" y="1967927"/>
            <a:ext cx="4578621" cy="3603629"/>
          </a:xfrm>
          <a:prstGeom prst="rect">
            <a:avLst/>
          </a:prstGeom>
          <a:ln w="76200" cmpd="sng">
            <a:solidFill>
              <a:schemeClr val="bg1"/>
            </a:solidFill>
          </a:ln>
          <a:effectLst>
            <a:outerShdw blurRad="254000" dist="203200" dir="2700000" algn="tl" rotWithShape="0">
              <a:srgbClr val="000000">
                <a:alpha val="80000"/>
              </a:srgbClr>
            </a:outerShdw>
          </a:effectLst>
        </p:spPr>
      </p:pic>
    </p:spTree>
    <p:extLst>
      <p:ext uri="{BB962C8B-B14F-4D97-AF65-F5344CB8AC3E}">
        <p14:creationId xmlns:p14="http://schemas.microsoft.com/office/powerpoint/2010/main" val="21178996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3627744" y="1433120"/>
            <a:ext cx="5059056" cy="2377407"/>
          </a:xfrm>
        </p:spPr>
        <p:txBody>
          <a:bodyPr>
            <a:normAutofit fontScale="70000" lnSpcReduction="20000"/>
          </a:bodyPr>
          <a:lstStyle/>
          <a:p>
            <a:pPr eaLnBrk="1" hangingPunct="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Eyes and throat for your lead hand</a:t>
            </a:r>
          </a:p>
          <a:p>
            <a:pPr eaLnBrk="1" hangingPunct="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Use fingernails</a:t>
            </a:r>
          </a:p>
          <a:p>
            <a:pPr eaLnBrk="1" hangingPunct="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Palm heel strike to chin</a:t>
            </a:r>
          </a:p>
          <a:p>
            <a:pPr eaLnBrk="1" hangingPunct="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Solar plexus and ribs for the trailing hand</a:t>
            </a:r>
          </a:p>
          <a:p>
            <a:pPr lvl="1" eaLnBrk="1" hangingPunct="1">
              <a:lnSpc>
                <a:spcPct val="140000"/>
              </a:lnSpc>
            </a:pPr>
            <a:r>
              <a:rPr lang="en-US" sz="2100" b="1" dirty="0">
                <a:solidFill>
                  <a:srgbClr val="FFFFFF"/>
                </a:solidFill>
                <a:effectLst>
                  <a:outerShdw blurRad="254000" dist="190500" dir="2700000" algn="tl" rotWithShape="0">
                    <a:srgbClr val="000000">
                      <a:alpha val="80000"/>
                    </a:srgbClr>
                  </a:outerShdw>
                </a:effectLst>
                <a:cs typeface="Arial"/>
              </a:rPr>
              <a:t>This will take the wind out of your attacker and may cause them to </a:t>
            </a:r>
            <a:r>
              <a:rPr lang="en-US" sz="2100" b="1" dirty="0" smtClean="0">
                <a:solidFill>
                  <a:srgbClr val="FFFFFF"/>
                </a:solidFill>
                <a:effectLst>
                  <a:outerShdw blurRad="254000" dist="190500" dir="2700000" algn="tl" rotWithShape="0">
                    <a:srgbClr val="000000">
                      <a:alpha val="80000"/>
                    </a:srgbClr>
                  </a:outerShdw>
                </a:effectLst>
                <a:cs typeface="Arial"/>
              </a:rPr>
              <a:t>collapse</a:t>
            </a:r>
            <a:endParaRPr lang="en-US" sz="2100" b="1" dirty="0">
              <a:solidFill>
                <a:srgbClr val="FFFFFF"/>
              </a:solidFill>
              <a:effectLst>
                <a:outerShdw blurRad="254000" dist="190500" dir="2700000" algn="tl" rotWithShape="0">
                  <a:srgbClr val="000000">
                    <a:alpha val="80000"/>
                  </a:srgbClr>
                </a:outerShdw>
              </a:effectLst>
              <a:cs typeface="Arial"/>
            </a:endParaRP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Strikes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172" y="1517549"/>
            <a:ext cx="3041352" cy="2027568"/>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8" name="Picture 7"/>
          <p:cNvPicPr>
            <a:picLocks noChangeAspect="1"/>
          </p:cNvPicPr>
          <p:nvPr/>
        </p:nvPicPr>
        <p:blipFill>
          <a:blip r:embed="rId3"/>
          <a:stretch>
            <a:fillRect/>
          </a:stretch>
        </p:blipFill>
        <p:spPr>
          <a:xfrm>
            <a:off x="4633277" y="3715563"/>
            <a:ext cx="3502668" cy="250190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ectangle 5"/>
          <p:cNvSpPr/>
          <p:nvPr/>
        </p:nvSpPr>
        <p:spPr>
          <a:xfrm>
            <a:off x="540133" y="3740980"/>
            <a:ext cx="3787865" cy="2400657"/>
          </a:xfrm>
          <a:prstGeom prst="rect">
            <a:avLst/>
          </a:prstGeom>
        </p:spPr>
        <p:txBody>
          <a:bodyPr wrap="square">
            <a:spAutoFit/>
          </a:bodyPr>
          <a:lstStyle/>
          <a:p>
            <a:pPr>
              <a:lnSpc>
                <a:spcPct val="140000"/>
              </a:lnSpc>
            </a:pPr>
            <a:r>
              <a:rPr lang="en-US" b="1" dirty="0">
                <a:solidFill>
                  <a:srgbClr val="FFFFFF"/>
                </a:solidFill>
                <a:effectLst>
                  <a:outerShdw blurRad="254000" dist="190500" dir="2700000" algn="tl" rotWithShape="0">
                    <a:srgbClr val="000000">
                      <a:alpha val="80000"/>
                    </a:srgbClr>
                  </a:outerShdw>
                </a:effectLst>
                <a:latin typeface="Arial"/>
                <a:cs typeface="Arial"/>
              </a:rPr>
              <a:t>Groin</a:t>
            </a:r>
          </a:p>
          <a:p>
            <a:pPr>
              <a:lnSpc>
                <a:spcPct val="140000"/>
              </a:lnSpc>
            </a:pPr>
            <a:r>
              <a:rPr lang="en-US" b="1" dirty="0">
                <a:solidFill>
                  <a:srgbClr val="FFFFFF"/>
                </a:solidFill>
                <a:effectLst>
                  <a:outerShdw blurRad="254000" dist="190500" dir="2700000" algn="tl" rotWithShape="0">
                    <a:srgbClr val="000000">
                      <a:alpha val="80000"/>
                    </a:srgbClr>
                  </a:outerShdw>
                </a:effectLst>
                <a:latin typeface="Arial"/>
                <a:cs typeface="Arial"/>
              </a:rPr>
              <a:t>Knee</a:t>
            </a:r>
          </a:p>
          <a:p>
            <a:pPr>
              <a:lnSpc>
                <a:spcPct val="140000"/>
              </a:lnSpc>
            </a:pPr>
            <a:r>
              <a:rPr lang="en-US" b="1" dirty="0">
                <a:solidFill>
                  <a:srgbClr val="FFFFFF"/>
                </a:solidFill>
                <a:effectLst>
                  <a:outerShdw blurRad="254000" dist="190500" dir="2700000" algn="tl" rotWithShape="0">
                    <a:srgbClr val="000000">
                      <a:alpha val="80000"/>
                    </a:srgbClr>
                  </a:outerShdw>
                </a:effectLst>
                <a:latin typeface="Arial"/>
                <a:cs typeface="Arial"/>
              </a:rPr>
              <a:t>Instep of their lead leg for a stomp kick</a:t>
            </a:r>
          </a:p>
          <a:p>
            <a:pPr>
              <a:lnSpc>
                <a:spcPct val="140000"/>
              </a:lnSpc>
            </a:pPr>
            <a:r>
              <a:rPr lang="en-US" b="1" dirty="0">
                <a:solidFill>
                  <a:srgbClr val="FFFFFF"/>
                </a:solidFill>
                <a:effectLst>
                  <a:outerShdw blurRad="254000" dist="190500" dir="2700000" algn="tl" rotWithShape="0">
                    <a:srgbClr val="000000">
                      <a:alpha val="80000"/>
                    </a:srgbClr>
                  </a:outerShdw>
                </a:effectLst>
                <a:latin typeface="Arial"/>
                <a:cs typeface="Arial"/>
              </a:rPr>
              <a:t>Head butt</a:t>
            </a:r>
          </a:p>
          <a:p>
            <a:pPr>
              <a:lnSpc>
                <a:spcPct val="140000"/>
              </a:lnSpc>
            </a:pPr>
            <a:r>
              <a:rPr lang="en-US" b="1" dirty="0">
                <a:solidFill>
                  <a:srgbClr val="FFFFFF"/>
                </a:solidFill>
                <a:effectLst>
                  <a:outerShdw blurRad="254000" dist="190500" dir="2700000" algn="tl" rotWithShape="0">
                    <a:srgbClr val="000000">
                      <a:alpha val="80000"/>
                    </a:srgbClr>
                  </a:outerShdw>
                </a:effectLst>
                <a:latin typeface="Arial"/>
                <a:cs typeface="Arial"/>
              </a:rPr>
              <a:t>Elbow strikes to face or ribs</a:t>
            </a:r>
          </a:p>
        </p:txBody>
      </p:sp>
      <p:sp>
        <p:nvSpPr>
          <p:cNvPr id="10" name="Rounded Rectangle 9"/>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887461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146729" y="1372704"/>
            <a:ext cx="5762687" cy="5736486"/>
          </a:xfrm>
        </p:spPr>
        <p:txBody>
          <a:bodyPr>
            <a:normAutofit/>
          </a:bodyPr>
          <a:lstStyle/>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Things </a:t>
            </a:r>
            <a:r>
              <a:rPr lang="en-US" b="1" dirty="0" smtClean="0">
                <a:solidFill>
                  <a:srgbClr val="E6DA27"/>
                </a:solidFill>
                <a:effectLst>
                  <a:outerShdw blurRad="254000" dist="190500" dir="2700000" algn="tl" rotWithShape="0">
                    <a:srgbClr val="000000">
                      <a:alpha val="80000"/>
                    </a:srgbClr>
                  </a:outerShdw>
                </a:effectLst>
                <a:cs typeface="Arial"/>
              </a:rPr>
              <a:t>NOT</a:t>
            </a:r>
            <a:r>
              <a:rPr lang="en-US" b="1" dirty="0" smtClean="0">
                <a:solidFill>
                  <a:srgbClr val="FFFFFF"/>
                </a:solidFill>
                <a:effectLst>
                  <a:outerShdw blurRad="254000" dist="190500" dir="2700000" algn="tl" rotWithShape="0">
                    <a:srgbClr val="000000">
                      <a:alpha val="80000"/>
                    </a:srgbClr>
                  </a:outerShdw>
                </a:effectLst>
                <a:cs typeface="Arial"/>
              </a:rPr>
              <a:t> </a:t>
            </a:r>
            <a:r>
              <a:rPr lang="en-US" b="1" dirty="0">
                <a:solidFill>
                  <a:srgbClr val="FFFFFF"/>
                </a:solidFill>
                <a:effectLst>
                  <a:outerShdw blurRad="254000" dist="190500" dir="2700000" algn="tl" rotWithShape="0">
                    <a:srgbClr val="000000">
                      <a:alpha val="80000"/>
                    </a:srgbClr>
                  </a:outerShdw>
                </a:effectLst>
                <a:cs typeface="Arial"/>
              </a:rPr>
              <a:t>to do</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High kicks</a:t>
            </a:r>
          </a:p>
          <a:p>
            <a:pPr lvl="2"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Off balance</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Grabbing your opponent</a:t>
            </a:r>
          </a:p>
          <a:p>
            <a:pPr lvl="2"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They can get their hands on you now</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Fall to the ground</a:t>
            </a:r>
          </a:p>
          <a:p>
            <a:pPr lvl="2"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Rocks, glass, their friends</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Strikes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5816" y="1649332"/>
            <a:ext cx="2290913" cy="4258495"/>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9" name="Rounded Rectangle 8"/>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771024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199" y="1600200"/>
            <a:ext cx="4509327" cy="4525963"/>
          </a:xfrm>
        </p:spPr>
        <p:txBody>
          <a:bodyPr>
            <a:normAutofit fontScale="77500" lnSpcReduction="20000"/>
          </a:bodyPr>
          <a:lstStyle/>
          <a:p>
            <a:pPr eaLnBrk="1" hangingPunct="1">
              <a:lnSpc>
                <a:spcPct val="140000"/>
              </a:lnSpc>
            </a:pPr>
            <a:r>
              <a:rPr lang="en-US" b="1" dirty="0">
                <a:solidFill>
                  <a:schemeClr val="bg1"/>
                </a:solidFill>
                <a:effectLst>
                  <a:outerShdw blurRad="254000" dist="190500" dir="2700000" algn="tl" rotWithShape="0">
                    <a:srgbClr val="000000">
                      <a:alpha val="80000"/>
                    </a:srgbClr>
                  </a:outerShdw>
                </a:effectLst>
                <a:cs typeface="Arial"/>
              </a:rPr>
              <a:t>Notify authorities as soon as possible</a:t>
            </a:r>
          </a:p>
          <a:p>
            <a:pPr eaLnBrk="1" hangingPunct="1">
              <a:lnSpc>
                <a:spcPct val="140000"/>
              </a:lnSpc>
            </a:pPr>
            <a:r>
              <a:rPr lang="en-US" b="1" dirty="0">
                <a:solidFill>
                  <a:schemeClr val="bg1"/>
                </a:solidFill>
                <a:effectLst>
                  <a:outerShdw blurRad="254000" dist="190500" dir="2700000" algn="tl" rotWithShape="0">
                    <a:srgbClr val="000000">
                      <a:alpha val="80000"/>
                    </a:srgbClr>
                  </a:outerShdw>
                </a:effectLst>
                <a:cs typeface="Arial"/>
              </a:rPr>
              <a:t>Cooperate with law enforcement officers</a:t>
            </a:r>
          </a:p>
          <a:p>
            <a:pPr lvl="1" eaLnBrk="1" hangingPunct="1">
              <a:lnSpc>
                <a:spcPct val="140000"/>
              </a:lnSpc>
            </a:pPr>
            <a:r>
              <a:rPr lang="en-US" b="1" dirty="0">
                <a:solidFill>
                  <a:schemeClr val="bg1"/>
                </a:solidFill>
                <a:effectLst>
                  <a:outerShdw blurRad="254000" dist="190500" dir="2700000" algn="tl" rotWithShape="0">
                    <a:srgbClr val="000000">
                      <a:alpha val="80000"/>
                    </a:srgbClr>
                  </a:outerShdw>
                </a:effectLst>
                <a:cs typeface="Arial"/>
              </a:rPr>
              <a:t>Be polite</a:t>
            </a:r>
          </a:p>
          <a:p>
            <a:pPr eaLnBrk="1" hangingPunct="1">
              <a:lnSpc>
                <a:spcPct val="140000"/>
              </a:lnSpc>
            </a:pPr>
            <a:r>
              <a:rPr lang="en-US" b="1" dirty="0">
                <a:solidFill>
                  <a:schemeClr val="bg1"/>
                </a:solidFill>
                <a:effectLst>
                  <a:outerShdw blurRad="254000" dist="190500" dir="2700000" algn="tl" rotWithShape="0">
                    <a:srgbClr val="000000">
                      <a:alpha val="80000"/>
                    </a:srgbClr>
                  </a:outerShdw>
                </a:effectLst>
                <a:cs typeface="Arial"/>
              </a:rPr>
              <a:t>Be careful of apologizing or saying that your are sorry</a:t>
            </a:r>
          </a:p>
          <a:p>
            <a:pPr lvl="1" eaLnBrk="1" hangingPunct="1">
              <a:lnSpc>
                <a:spcPct val="140000"/>
              </a:lnSpc>
            </a:pPr>
            <a:r>
              <a:rPr lang="en-US" b="1" dirty="0">
                <a:solidFill>
                  <a:schemeClr val="bg1"/>
                </a:solidFill>
                <a:effectLst>
                  <a:outerShdw blurRad="254000" dist="190500" dir="2700000" algn="tl" rotWithShape="0">
                    <a:srgbClr val="000000">
                      <a:alpha val="80000"/>
                    </a:srgbClr>
                  </a:outerShdw>
                </a:effectLst>
                <a:cs typeface="Arial"/>
              </a:rPr>
              <a:t>May imply guilt</a:t>
            </a: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Dealing with Law Enforcement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9182" y="1770822"/>
            <a:ext cx="3259018" cy="376487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0658070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p:txBody>
          <a:bodyPr>
            <a:normAutofit fontScale="92500"/>
          </a:bodyPr>
          <a:lstStyle/>
          <a:p>
            <a:pPr eaLnBrk="1" hangingPunct="1">
              <a:lnSpc>
                <a:spcPct val="120000"/>
              </a:lnSpc>
              <a:buFont typeface="Wingdings" charset="0"/>
              <a:buNone/>
            </a:pPr>
            <a:r>
              <a:rPr lang="en-US" sz="2200" b="1" dirty="0">
                <a:solidFill>
                  <a:srgbClr val="FFFFFF"/>
                </a:solidFill>
                <a:effectLst>
                  <a:outerShdw blurRad="254000" dist="190500" dir="2700000" algn="tl" rotWithShape="0">
                    <a:srgbClr val="000000">
                      <a:alpha val="80000"/>
                    </a:srgbClr>
                  </a:outerShdw>
                </a:effectLst>
                <a:cs typeface="Arial"/>
              </a:rPr>
              <a:t>Many different ways that an attacker can be distracted or made to hesitate and that will give you a window of opportunity.</a:t>
            </a:r>
          </a:p>
          <a:p>
            <a:pPr eaLnBrk="1" hangingPunct="1">
              <a:lnSpc>
                <a:spcPct val="120000"/>
              </a:lnSpc>
              <a:buFont typeface="Wingdings" charset="0"/>
              <a:buNone/>
            </a:pPr>
            <a:r>
              <a:rPr lang="en-US" sz="2200" b="1" dirty="0">
                <a:solidFill>
                  <a:srgbClr val="FFFFFF"/>
                </a:solidFill>
                <a:effectLst>
                  <a:outerShdw blurRad="254000" dist="190500" dir="2700000" algn="tl" rotWithShape="0">
                    <a:srgbClr val="000000">
                      <a:alpha val="80000"/>
                    </a:srgbClr>
                  </a:outerShdw>
                </a:effectLst>
                <a:cs typeface="Arial"/>
              </a:rPr>
              <a:t>Some internal factors that influence an attacker:</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Over-confidence</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Too relaxed</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Thinking about the attack</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Mustering up courage</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Having second thoughts</a:t>
            </a:r>
          </a:p>
          <a:p>
            <a:pPr lvl="1" eaLnBrk="1" hangingPunct="1">
              <a:lnSpc>
                <a:spcPct val="120000"/>
              </a:lnSpc>
            </a:pPr>
            <a:r>
              <a:rPr lang="en-US" sz="2200" b="1" dirty="0">
                <a:solidFill>
                  <a:srgbClr val="FFFFFF"/>
                </a:solidFill>
                <a:effectLst>
                  <a:outerShdw blurRad="254000" dist="190500" dir="2700000" algn="tl" rotWithShape="0">
                    <a:srgbClr val="000000">
                      <a:alpha val="80000"/>
                    </a:srgbClr>
                  </a:outerShdw>
                </a:effectLst>
                <a:cs typeface="Arial"/>
              </a:rPr>
              <a:t>Being conscious of others, cameras, security equipment, escape routes, </a:t>
            </a:r>
            <a:r>
              <a:rPr lang="en-US" sz="2200" b="1" dirty="0" err="1">
                <a:solidFill>
                  <a:srgbClr val="FFFFFF"/>
                </a:solidFill>
                <a:effectLst>
                  <a:outerShdw blurRad="254000" dist="190500" dir="2700000" algn="tl" rotWithShape="0">
                    <a:srgbClr val="000000">
                      <a:alpha val="80000"/>
                    </a:srgbClr>
                  </a:outerShdw>
                </a:effectLst>
                <a:cs typeface="Arial"/>
              </a:rPr>
              <a:t>etc</a:t>
            </a:r>
            <a:endParaRPr lang="en-US" sz="2200" b="1" dirty="0">
              <a:solidFill>
                <a:srgbClr val="FFFFFF"/>
              </a:solidFill>
              <a:effectLst>
                <a:outerShdw blurRad="254000" dist="190500" dir="2700000" algn="tl" rotWithShape="0">
                  <a:srgbClr val="000000">
                    <a:alpha val="80000"/>
                  </a:srgbClr>
                </a:outerShdw>
              </a:effectLst>
              <a:cs typeface="Arial"/>
            </a:endParaRPr>
          </a:p>
        </p:txBody>
      </p:sp>
      <p:sp>
        <p:nvSpPr>
          <p:cNvPr id="2" name="Title 1"/>
          <p:cNvSpPr>
            <a:spLocks noGrp="1"/>
          </p:cNvSpPr>
          <p:nvPr>
            <p:ph type="title"/>
          </p:nvPr>
        </p:nvSpPr>
        <p:spPr/>
        <p:txBody>
          <a:bodyPr/>
          <a:lstStyle/>
          <a:p>
            <a:endParaRPr lang="en-US"/>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Windows of Opportunity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2255972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1027"/>
          <p:cNvSpPr>
            <a:spLocks noChangeArrowheads="1"/>
          </p:cNvSpPr>
          <p:nvPr/>
        </p:nvSpPr>
        <p:spPr bwMode="auto">
          <a:xfrm>
            <a:off x="379499" y="165735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273050" indent="-273050" algn="ctr">
              <a:lnSpc>
                <a:spcPct val="120000"/>
              </a:lnSpc>
              <a:spcBef>
                <a:spcPct val="20000"/>
              </a:spcBef>
            </a:pP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The threat or actual use of force by anyone against another person or persons in the workplace…</a:t>
            </a:r>
          </a:p>
          <a:p>
            <a:pPr marL="273050" indent="-273050" algn="ctr">
              <a:lnSpc>
                <a:spcPct val="120000"/>
              </a:lnSpc>
              <a:spcBef>
                <a:spcPct val="20000"/>
              </a:spcBef>
            </a:pPr>
            <a:endParaRPr lang="en-US" sz="2400" b="1" dirty="0">
              <a:solidFill>
                <a:schemeClr val="bg1"/>
              </a:solidFill>
              <a:effectLst>
                <a:outerShdw blurRad="254000" dist="190500" dir="2700000" algn="tl" rotWithShape="0">
                  <a:srgbClr val="000000">
                    <a:alpha val="80000"/>
                  </a:srgbClr>
                </a:outerShdw>
              </a:effectLst>
              <a:latin typeface="Arial"/>
              <a:cs typeface="Arial"/>
            </a:endParaRPr>
          </a:p>
          <a:p>
            <a:pPr marL="273050" indent="-273050" algn="ctr">
              <a:lnSpc>
                <a:spcPct val="120000"/>
              </a:lnSpc>
              <a:spcBef>
                <a:spcPct val="20000"/>
              </a:spcBef>
            </a:pPr>
            <a:r>
              <a:rPr lang="en-US" sz="2400" b="1" dirty="0">
                <a:solidFill>
                  <a:schemeClr val="bg1"/>
                </a:solidFill>
                <a:effectLst>
                  <a:outerShdw blurRad="254000" dist="190500" dir="2700000" algn="tl" rotWithShape="0">
                    <a:srgbClr val="000000">
                      <a:alpha val="80000"/>
                    </a:srgbClr>
                  </a:outerShdw>
                </a:effectLst>
                <a:latin typeface="Arial"/>
                <a:cs typeface="Arial"/>
              </a:rPr>
              <a:t>This includes</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rgbClr val="E6DA27"/>
                </a:solidFill>
                <a:effectLst>
                  <a:outerShdw blurRad="254000" dist="190500" dir="2700000" algn="tl" rotWithShape="0">
                    <a:srgbClr val="000000">
                      <a:alpha val="80000"/>
                    </a:srgbClr>
                  </a:outerShdw>
                </a:effectLst>
                <a:latin typeface="Arial"/>
                <a:cs typeface="Arial"/>
              </a:rPr>
              <a:t>physical attacks</a:t>
            </a:r>
            <a:r>
              <a:rPr lang="en-US" sz="2400" b="1" dirty="0">
                <a:solidFill>
                  <a:schemeClr val="bg1"/>
                </a:solidFill>
                <a:effectLst>
                  <a:outerShdw blurRad="254000" dist="190500" dir="2700000" algn="tl" rotWithShape="0">
                    <a:srgbClr val="000000">
                      <a:alpha val="80000"/>
                    </a:srgbClr>
                  </a:outerShdw>
                </a:effectLst>
                <a:latin typeface="Arial"/>
                <a:cs typeface="Arial"/>
              </a:rPr>
              <a:t>; any </a:t>
            </a:r>
            <a:r>
              <a:rPr lang="en-US" sz="2400" b="1" dirty="0">
                <a:solidFill>
                  <a:srgbClr val="E6DA27"/>
                </a:solidFill>
                <a:effectLst>
                  <a:outerShdw blurRad="254000" dist="190500" dir="2700000" algn="tl" rotWithShape="0">
                    <a:srgbClr val="000000">
                      <a:alpha val="80000"/>
                    </a:srgbClr>
                  </a:outerShdw>
                </a:effectLst>
                <a:latin typeface="Arial"/>
                <a:cs typeface="Arial"/>
              </a:rPr>
              <a:t>threats</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spoken, written or electronically</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transmitted;</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rgbClr val="FF6600"/>
                </a:solidFill>
                <a:effectLst>
                  <a:outerShdw blurRad="254000" dist="190500" dir="2700000" algn="tl" rotWithShape="0">
                    <a:srgbClr val="000000">
                      <a:alpha val="80000"/>
                    </a:srgbClr>
                  </a:outerShdw>
                </a:effectLst>
                <a:latin typeface="Arial"/>
                <a:cs typeface="Arial"/>
              </a:rPr>
              <a:t>intimidating</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or</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rgbClr val="FF6600"/>
                </a:solidFill>
                <a:effectLst>
                  <a:outerShdw blurRad="254000" dist="190500" dir="2700000" algn="tl" rotWithShape="0">
                    <a:srgbClr val="000000">
                      <a:alpha val="80000"/>
                    </a:srgbClr>
                  </a:outerShdw>
                </a:effectLst>
                <a:latin typeface="Arial"/>
                <a:cs typeface="Arial"/>
              </a:rPr>
              <a:t>threatening</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behavior;</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rgbClr val="FF6600"/>
                </a:solidFill>
                <a:effectLst>
                  <a:outerShdw blurRad="254000" dist="190500" dir="2700000" algn="tl" rotWithShape="0">
                    <a:srgbClr val="000000">
                      <a:alpha val="80000"/>
                    </a:srgbClr>
                  </a:outerShdw>
                </a:effectLst>
                <a:latin typeface="Arial"/>
                <a:cs typeface="Arial"/>
              </a:rPr>
              <a:t>harassment</a:t>
            </a:r>
            <a:r>
              <a:rPr lang="en-US" sz="2400" b="1" dirty="0">
                <a:solidFill>
                  <a:schemeClr val="bg1"/>
                </a:solidFill>
                <a:effectLst>
                  <a:outerShdw blurRad="254000" dist="190500" dir="2700000" algn="tl" rotWithShape="0">
                    <a:srgbClr val="000000">
                      <a:alpha val="80000"/>
                    </a:srgbClr>
                  </a:outerShdw>
                </a:effectLst>
                <a:latin typeface="Arial"/>
                <a:cs typeface="Arial"/>
              </a:rPr>
              <a:t>;</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rgbClr val="FF6600"/>
                </a:solidFill>
                <a:effectLst>
                  <a:outerShdw blurRad="254000" dist="190500" dir="2700000" algn="tl" rotWithShape="0">
                    <a:srgbClr val="000000">
                      <a:alpha val="80000"/>
                    </a:srgbClr>
                  </a:outerShdw>
                </a:effectLst>
                <a:latin typeface="Arial"/>
                <a:cs typeface="Arial"/>
              </a:rPr>
              <a:t>coercion</a:t>
            </a:r>
            <a:r>
              <a:rPr lang="en-US" sz="2400" b="1" dirty="0">
                <a:solidFill>
                  <a:schemeClr val="bg1"/>
                </a:solidFill>
                <a:effectLst>
                  <a:outerShdw blurRad="254000" dist="190500" dir="2700000" algn="tl" rotWithShape="0">
                    <a:srgbClr val="000000">
                      <a:alpha val="80000"/>
                    </a:srgbClr>
                  </a:outerShdw>
                </a:effectLst>
                <a:latin typeface="Arial"/>
                <a:cs typeface="Arial"/>
              </a:rPr>
              <a:t>; and other behavior or comments that attempts to</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harm or  give</a:t>
            </a:r>
            <a:r>
              <a:rPr lang="en-US" sz="2400" b="1" dirty="0">
                <a:effectLst>
                  <a:outerShdw blurRad="254000" dist="190500" dir="2700000" algn="tl" rotWithShape="0">
                    <a:srgbClr val="000000">
                      <a:alpha val="80000"/>
                    </a:srgbClr>
                  </a:outerShdw>
                </a:effectLst>
                <a:latin typeface="Arial"/>
                <a:cs typeface="Arial"/>
              </a:rPr>
              <a:t> </a:t>
            </a:r>
            <a:r>
              <a:rPr lang="en-US" sz="2400" b="1" dirty="0">
                <a:solidFill>
                  <a:srgbClr val="E6DA27"/>
                </a:solidFill>
                <a:effectLst>
                  <a:outerShdw blurRad="254000" dist="190500" dir="2700000" algn="tl" rotWithShape="0">
                    <a:srgbClr val="000000">
                      <a:alpha val="80000"/>
                    </a:srgbClr>
                  </a:outerShdw>
                </a:effectLst>
                <a:latin typeface="Arial"/>
                <a:cs typeface="Arial"/>
              </a:rPr>
              <a:t>reasonable </a:t>
            </a:r>
            <a:r>
              <a:rPr lang="en-US" sz="2400" b="1" dirty="0" smtClean="0">
                <a:solidFill>
                  <a:srgbClr val="E6DA27"/>
                </a:solidFill>
                <a:effectLst>
                  <a:outerShdw blurRad="254000" dist="190500" dir="2700000" algn="tl" rotWithShape="0">
                    <a:srgbClr val="000000">
                      <a:alpha val="80000"/>
                    </a:srgbClr>
                  </a:outerShdw>
                </a:effectLst>
                <a:latin typeface="Arial"/>
                <a:cs typeface="Arial"/>
              </a:rPr>
              <a:t>cause</a:t>
            </a:r>
            <a:r>
              <a:rPr lang="en-US" sz="2400" b="1" dirty="0" smtClean="0">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to believe that it places others  at  risk.</a:t>
            </a:r>
            <a:endParaRPr lang="en-US" sz="2400" b="1" dirty="0">
              <a:solidFill>
                <a:schemeClr val="tx2"/>
              </a:solidFill>
              <a:effectLst>
                <a:outerShdw blurRad="254000" dist="190500" dir="2700000" algn="tl" rotWithShape="0">
                  <a:srgbClr val="000000">
                    <a:alpha val="80000"/>
                  </a:srgbClr>
                </a:outerShdw>
              </a:effectLst>
              <a:latin typeface="Arial"/>
              <a:cs typeface="Arial"/>
            </a:endParaRPr>
          </a:p>
        </p:txBody>
      </p:sp>
      <p:sp>
        <p:nvSpPr>
          <p:cNvPr id="4" name="Title 1"/>
          <p:cNvSpPr txBox="1">
            <a:spLocks/>
          </p:cNvSpPr>
          <p:nvPr/>
        </p:nvSpPr>
        <p:spPr>
          <a:xfrm>
            <a:off x="856406" y="35563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is Workplace Violence?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Tree>
    <p:extLst>
      <p:ext uri="{BB962C8B-B14F-4D97-AF65-F5344CB8AC3E}">
        <p14:creationId xmlns:p14="http://schemas.microsoft.com/office/powerpoint/2010/main" val="2284933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p:txBody>
          <a:bodyPr>
            <a:normAutofit/>
          </a:bodyPr>
          <a:lstStyle/>
          <a:p>
            <a:pPr algn="ctr" eaLnBrk="1" hangingPunct="1">
              <a:lnSpc>
                <a:spcPct val="120000"/>
              </a:lnSpc>
              <a:buFont typeface="Wingdings" charset="0"/>
              <a:buNone/>
            </a:pPr>
            <a:r>
              <a:rPr lang="en-US" sz="2800" b="1" dirty="0">
                <a:solidFill>
                  <a:srgbClr val="FFFFFF"/>
                </a:solidFill>
                <a:effectLst>
                  <a:outerShdw blurRad="254000" dist="190500" dir="2700000" algn="tl" rotWithShape="0">
                    <a:srgbClr val="000000">
                      <a:alpha val="80000"/>
                    </a:srgbClr>
                  </a:outerShdw>
                </a:effectLst>
                <a:cs typeface="Arial"/>
              </a:rPr>
              <a:t>Do what it takes to get yourself out of a situation. </a:t>
            </a:r>
          </a:p>
          <a:p>
            <a:pPr algn="ctr" eaLnBrk="1" hangingPunct="1">
              <a:lnSpc>
                <a:spcPct val="120000"/>
              </a:lnSpc>
              <a:buFont typeface="Wingdings" charset="0"/>
              <a:buNone/>
            </a:pPr>
            <a:endParaRPr lang="en-US" sz="2800" b="1" dirty="0">
              <a:solidFill>
                <a:srgbClr val="FFFFFF"/>
              </a:solidFill>
              <a:effectLst>
                <a:outerShdw blurRad="254000" dist="190500" dir="2700000" algn="tl" rotWithShape="0">
                  <a:srgbClr val="000000">
                    <a:alpha val="80000"/>
                  </a:srgbClr>
                </a:outerShdw>
              </a:effectLst>
              <a:cs typeface="Arial"/>
            </a:endParaRPr>
          </a:p>
          <a:p>
            <a:pPr algn="ctr" eaLnBrk="1" hangingPunct="1">
              <a:lnSpc>
                <a:spcPct val="120000"/>
              </a:lnSpc>
              <a:buFont typeface="Wingdings" charset="0"/>
              <a:buNone/>
            </a:pPr>
            <a:r>
              <a:rPr lang="en-US" sz="2800" b="1" dirty="0">
                <a:solidFill>
                  <a:srgbClr val="FFFFFF"/>
                </a:solidFill>
                <a:effectLst>
                  <a:outerShdw blurRad="254000" dist="190500" dir="2700000" algn="tl" rotWithShape="0">
                    <a:srgbClr val="000000">
                      <a:alpha val="80000"/>
                    </a:srgbClr>
                  </a:outerShdw>
                </a:effectLst>
                <a:cs typeface="Arial"/>
              </a:rPr>
              <a:t>Remember, you are responsible for your actions, even while being attacked.</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Rules or no rules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859420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p:txBody>
          <a:bodyPr>
            <a:normAutofit fontScale="92500" lnSpcReduction="20000"/>
          </a:bodyPr>
          <a:lstStyle/>
          <a:p>
            <a:pPr marL="609600" indent="-609600" eaLnBrk="1" hangingPunct="1">
              <a:lnSpc>
                <a:spcPct val="130000"/>
              </a:lnSpc>
              <a:buFontTx/>
              <a:buAutoNum type="arabicPeriod"/>
            </a:pPr>
            <a:r>
              <a:rPr lang="en-US" sz="2800" b="1" dirty="0">
                <a:solidFill>
                  <a:srgbClr val="FFFFFF"/>
                </a:solidFill>
                <a:effectLst>
                  <a:outerShdw blurRad="254000" dist="190500" dir="2700000" algn="tl" rotWithShape="0">
                    <a:srgbClr val="000000">
                      <a:alpha val="80000"/>
                    </a:srgbClr>
                  </a:outerShdw>
                </a:effectLst>
                <a:cs typeface="Arial"/>
              </a:rPr>
              <a:t>Reaction based approach – if the attacker does </a:t>
            </a:r>
            <a:r>
              <a:rPr lang="ja-JP" altLang="en-US" sz="2800" b="1" dirty="0">
                <a:solidFill>
                  <a:srgbClr val="FFFFFF"/>
                </a:solidFill>
                <a:effectLst>
                  <a:outerShdw blurRad="254000" dist="190500" dir="2700000" algn="tl" rotWithShape="0">
                    <a:srgbClr val="000000">
                      <a:alpha val="80000"/>
                    </a:srgbClr>
                  </a:outerShdw>
                </a:effectLst>
                <a:cs typeface="Arial"/>
              </a:rPr>
              <a:t>“</a:t>
            </a:r>
            <a:r>
              <a:rPr lang="en-US" sz="2800" b="1" dirty="0">
                <a:solidFill>
                  <a:srgbClr val="FFFFFF"/>
                </a:solidFill>
                <a:effectLst>
                  <a:outerShdw blurRad="254000" dist="190500" dir="2700000" algn="tl" rotWithShape="0">
                    <a:srgbClr val="000000">
                      <a:alpha val="80000"/>
                    </a:srgbClr>
                  </a:outerShdw>
                </a:effectLst>
                <a:cs typeface="Arial"/>
              </a:rPr>
              <a:t>A</a:t>
            </a:r>
            <a:r>
              <a:rPr lang="ja-JP" altLang="en-US" sz="2800" b="1" dirty="0">
                <a:solidFill>
                  <a:srgbClr val="FFFFFF"/>
                </a:solidFill>
                <a:effectLst>
                  <a:outerShdw blurRad="254000" dist="190500" dir="2700000" algn="tl" rotWithShape="0">
                    <a:srgbClr val="000000">
                      <a:alpha val="80000"/>
                    </a:srgbClr>
                  </a:outerShdw>
                </a:effectLst>
                <a:cs typeface="Arial"/>
              </a:rPr>
              <a:t>”</a:t>
            </a:r>
            <a:r>
              <a:rPr lang="en-US" sz="2800" b="1" dirty="0">
                <a:solidFill>
                  <a:srgbClr val="FFFFFF"/>
                </a:solidFill>
                <a:effectLst>
                  <a:outerShdw blurRad="254000" dist="190500" dir="2700000" algn="tl" rotWithShape="0">
                    <a:srgbClr val="000000">
                      <a:alpha val="80000"/>
                    </a:srgbClr>
                  </a:outerShdw>
                </a:effectLst>
                <a:cs typeface="Arial"/>
              </a:rPr>
              <a:t> the defender reacts with technique </a:t>
            </a:r>
            <a:r>
              <a:rPr lang="ja-JP" altLang="en-US" sz="2800" b="1" dirty="0">
                <a:solidFill>
                  <a:srgbClr val="FFFFFF"/>
                </a:solidFill>
                <a:effectLst>
                  <a:outerShdw blurRad="254000" dist="190500" dir="2700000" algn="tl" rotWithShape="0">
                    <a:srgbClr val="000000">
                      <a:alpha val="80000"/>
                    </a:srgbClr>
                  </a:outerShdw>
                </a:effectLst>
                <a:cs typeface="Arial"/>
              </a:rPr>
              <a:t>“</a:t>
            </a:r>
            <a:r>
              <a:rPr lang="en-US" sz="2800" b="1" dirty="0">
                <a:solidFill>
                  <a:srgbClr val="FFFFFF"/>
                </a:solidFill>
                <a:effectLst>
                  <a:outerShdw blurRad="254000" dist="190500" dir="2700000" algn="tl" rotWithShape="0">
                    <a:srgbClr val="000000">
                      <a:alpha val="80000"/>
                    </a:srgbClr>
                  </a:outerShdw>
                </a:effectLst>
                <a:cs typeface="Arial"/>
              </a:rPr>
              <a:t>B</a:t>
            </a:r>
            <a:r>
              <a:rPr lang="ja-JP" altLang="en-US" sz="2800" b="1" dirty="0">
                <a:solidFill>
                  <a:srgbClr val="FFFFFF"/>
                </a:solidFill>
                <a:effectLst>
                  <a:outerShdw blurRad="254000" dist="190500" dir="2700000" algn="tl" rotWithShape="0">
                    <a:srgbClr val="000000">
                      <a:alpha val="80000"/>
                    </a:srgbClr>
                  </a:outerShdw>
                </a:effectLst>
                <a:cs typeface="Arial"/>
              </a:rPr>
              <a:t>”</a:t>
            </a:r>
            <a:endParaRPr lang="en-US" sz="2800" b="1" dirty="0">
              <a:solidFill>
                <a:srgbClr val="FFFFFF"/>
              </a:solidFill>
              <a:effectLst>
                <a:outerShdw blurRad="254000" dist="190500" dir="2700000" algn="tl" rotWithShape="0">
                  <a:srgbClr val="000000">
                    <a:alpha val="80000"/>
                  </a:srgbClr>
                </a:outerShdw>
              </a:effectLst>
              <a:cs typeface="Arial"/>
            </a:endParaRPr>
          </a:p>
          <a:p>
            <a:pPr marL="609600" indent="-609600" eaLnBrk="1" hangingPunct="1">
              <a:lnSpc>
                <a:spcPct val="130000"/>
              </a:lnSpc>
              <a:buFontTx/>
              <a:buAutoNum type="arabicPeriod"/>
            </a:pPr>
            <a:r>
              <a:rPr lang="en-US" sz="2800" b="1" dirty="0">
                <a:solidFill>
                  <a:srgbClr val="FFFFFF"/>
                </a:solidFill>
                <a:effectLst>
                  <a:outerShdw blurRad="254000" dist="190500" dir="2700000" algn="tl" rotWithShape="0">
                    <a:srgbClr val="000000">
                      <a:alpha val="80000"/>
                    </a:srgbClr>
                  </a:outerShdw>
                </a:effectLst>
                <a:cs typeface="Arial"/>
              </a:rPr>
              <a:t>Reflex based approach – the defender reflexively responds to an attack with whatever technique seems appropriate at the time</a:t>
            </a:r>
          </a:p>
          <a:p>
            <a:pPr marL="609600" indent="-609600" eaLnBrk="1" hangingPunct="1">
              <a:lnSpc>
                <a:spcPct val="130000"/>
              </a:lnSpc>
              <a:buFontTx/>
              <a:buAutoNum type="arabicPeriod"/>
            </a:pPr>
            <a:r>
              <a:rPr lang="en-US" sz="2800" b="1" dirty="0">
                <a:solidFill>
                  <a:srgbClr val="FFFFFF"/>
                </a:solidFill>
                <a:effectLst>
                  <a:outerShdw blurRad="254000" dist="190500" dir="2700000" algn="tl" rotWithShape="0">
                    <a:srgbClr val="000000">
                      <a:alpha val="80000"/>
                    </a:srgbClr>
                  </a:outerShdw>
                </a:effectLst>
                <a:cs typeface="Arial"/>
              </a:rPr>
              <a:t>Response based approach – instead of attempting a specific technique to an attack, you take what the attacker gives you and you improvise</a:t>
            </a:r>
          </a:p>
        </p:txBody>
      </p:sp>
      <p:sp>
        <p:nvSpPr>
          <p:cNvPr id="5" name="Title 1"/>
          <p:cNvSpPr txBox="1">
            <a:spLocks/>
          </p:cNvSpPr>
          <p:nvPr/>
        </p:nvSpPr>
        <p:spPr>
          <a:xfrm>
            <a:off x="208519" y="357919"/>
            <a:ext cx="8681942"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rgbClr val="EBDE32"/>
                </a:solidFill>
                <a:effectLst>
                  <a:outerShdw blurRad="288925" dist="127000" dir="2700000" algn="tl" rotWithShape="0">
                    <a:prstClr val="black">
                      <a:alpha val="90000"/>
                    </a:prstClr>
                  </a:outerShdw>
                </a:effectLst>
                <a:latin typeface="Impact"/>
                <a:cs typeface="Impact"/>
              </a:rPr>
              <a:t>Three Approaches to Self Defense Training</a:t>
            </a:r>
            <a:endParaRPr lang="en-US" sz="34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6028316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457200" y="4462835"/>
            <a:ext cx="8229600" cy="1717423"/>
          </a:xfrm>
        </p:spPr>
        <p:txBody>
          <a:bodyPr>
            <a:normAutofit/>
          </a:bodyPr>
          <a:lstStyle/>
          <a:p>
            <a:pPr algn="ctr" eaLnBrk="1" hangingPunct="1">
              <a:lnSpc>
                <a:spcPct val="120000"/>
              </a:lnSpc>
              <a:buFont typeface="Wingdings" charset="0"/>
              <a:buNone/>
            </a:pPr>
            <a:r>
              <a:rPr lang="en-US" sz="4000" b="1" dirty="0">
                <a:solidFill>
                  <a:srgbClr val="FFFFFF"/>
                </a:solidFill>
                <a:effectLst>
                  <a:outerShdw blurRad="254000" dist="190500" dir="2700000" algn="tl" rotWithShape="0">
                    <a:srgbClr val="000000">
                      <a:alpha val="80000"/>
                    </a:srgbClr>
                  </a:outerShdw>
                </a:effectLst>
                <a:cs typeface="Arial"/>
              </a:rPr>
              <a:t>GET OUT OF THERE AS SOON </a:t>
            </a:r>
            <a:r>
              <a:rPr lang="en-US" sz="4000" b="1" dirty="0" smtClean="0">
                <a:solidFill>
                  <a:srgbClr val="FFFFFF"/>
                </a:solidFill>
                <a:effectLst>
                  <a:outerShdw blurRad="254000" dist="190500" dir="2700000" algn="tl" rotWithShape="0">
                    <a:srgbClr val="000000">
                      <a:alpha val="80000"/>
                    </a:srgbClr>
                  </a:outerShdw>
                </a:effectLst>
                <a:cs typeface="Arial"/>
              </a:rPr>
              <a:t>AS YOU </a:t>
            </a:r>
            <a:r>
              <a:rPr lang="en-US" sz="4000" b="1" dirty="0">
                <a:solidFill>
                  <a:srgbClr val="FFFFFF"/>
                </a:solidFill>
                <a:effectLst>
                  <a:outerShdw blurRad="254000" dist="190500" dir="2700000" algn="tl" rotWithShape="0">
                    <a:srgbClr val="000000">
                      <a:alpha val="80000"/>
                    </a:srgbClr>
                  </a:outerShdw>
                </a:effectLst>
                <a:cs typeface="Arial"/>
              </a:rPr>
              <a:t>CAN – RUN AWAY!!!</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One Last Thing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5958" y="1657074"/>
            <a:ext cx="3867399" cy="257826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7" name="Rounded Rectangle 6"/>
          <p:cNvSpPr/>
          <p:nvPr/>
        </p:nvSpPr>
        <p:spPr>
          <a:xfrm>
            <a:off x="429685" y="-86583"/>
            <a:ext cx="1105574" cy="792631"/>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latin typeface="Arial"/>
              <a:cs typeface="Arial"/>
            </a:endParaRPr>
          </a:p>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1698"/>
            <a:ext cx="1105574" cy="450178"/>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143892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1589891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Tree>
    <p:extLst>
      <p:ext uri="{BB962C8B-B14F-4D97-AF65-F5344CB8AC3E}">
        <p14:creationId xmlns:p14="http://schemas.microsoft.com/office/powerpoint/2010/main" val="6284993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SECURITY AWARENESS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1549200"/>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2400" b="1" dirty="0" smtClean="0">
                <a:solidFill>
                  <a:schemeClr val="bg1"/>
                </a:solidFill>
                <a:effectLst>
                  <a:outerShdw blurRad="288925" dist="127000" dir="2700000" algn="tl" rotWithShape="0">
                    <a:prstClr val="black">
                      <a:alpha val="90000"/>
                    </a:prstClr>
                  </a:outerShdw>
                </a:effectLst>
                <a:latin typeface="Arial"/>
                <a:ea typeface="Arial"/>
                <a:cs typeface="Arial"/>
              </a:rPr>
              <a:t>Measures that you undertake in order to stay secure</a:t>
            </a:r>
            <a:endParaRPr lang="en-US" sz="2400" b="1" dirty="0">
              <a:solidFill>
                <a:schemeClr val="bg1"/>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2400" b="1" dirty="0">
              <a:solidFill>
                <a:schemeClr val="bg1"/>
              </a:solidFill>
              <a:effectLst>
                <a:outerShdw blurRad="288925" dist="127000" dir="2700000" algn="tl" rotWithShape="0">
                  <a:prstClr val="black">
                    <a:alpha val="90000"/>
                  </a:prstClr>
                </a:outerShdw>
              </a:effectLst>
              <a:latin typeface="Arial"/>
              <a:ea typeface="Arial"/>
              <a:cs typeface="Arial"/>
            </a:endParaRPr>
          </a:p>
        </p:txBody>
      </p:sp>
      <p:grpSp>
        <p:nvGrpSpPr>
          <p:cNvPr id="12" name="Group 11"/>
          <p:cNvGrpSpPr/>
          <p:nvPr/>
        </p:nvGrpSpPr>
        <p:grpSpPr>
          <a:xfrm>
            <a:off x="4746179" y="2744425"/>
            <a:ext cx="3572472" cy="3341004"/>
            <a:chOff x="4647010" y="2660683"/>
            <a:chExt cx="3572472" cy="3341004"/>
          </a:xfrm>
          <a:effectLst>
            <a:outerShdw blurRad="254000" dist="190500" dir="2700000" algn="tl" rotWithShape="0">
              <a:prstClr val="black">
                <a:alpha val="80000"/>
              </a:prstClr>
            </a:outerShdw>
          </a:effectLst>
        </p:grpSpPr>
        <p:sp>
          <p:nvSpPr>
            <p:cNvPr id="8" name="Oval 7"/>
            <p:cNvSpPr/>
            <p:nvPr/>
          </p:nvSpPr>
          <p:spPr>
            <a:xfrm>
              <a:off x="5498276" y="4073691"/>
              <a:ext cx="1927996" cy="1927996"/>
            </a:xfrm>
            <a:prstGeom prst="ellipse">
              <a:avLst/>
            </a:prstGeom>
            <a:solidFill>
              <a:srgbClr val="1B3C23"/>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700" b="1" dirty="0" smtClean="0">
                <a:solidFill>
                  <a:schemeClr val="bg1"/>
                </a:solidFill>
                <a:latin typeface="Impact"/>
                <a:ea typeface="Arial"/>
                <a:cs typeface="Impact"/>
              </a:endParaRPr>
            </a:p>
            <a:p>
              <a:pPr algn="ctr">
                <a:lnSpc>
                  <a:spcPct val="150000"/>
                </a:lnSpc>
              </a:pPr>
              <a:endParaRPr lang="en-US" sz="1700" b="1" dirty="0" smtClean="0">
                <a:solidFill>
                  <a:schemeClr val="bg1"/>
                </a:solidFill>
                <a:latin typeface="Impact"/>
                <a:ea typeface="Arial"/>
                <a:cs typeface="Impact"/>
              </a:endParaRPr>
            </a:p>
            <a:p>
              <a:pPr algn="ctr">
                <a:lnSpc>
                  <a:spcPct val="150000"/>
                </a:lnSpc>
              </a:pPr>
              <a:r>
                <a:rPr lang="en-US" sz="1700" b="1" dirty="0" smtClean="0">
                  <a:solidFill>
                    <a:schemeClr val="bg1"/>
                  </a:solidFill>
                  <a:latin typeface="Impact"/>
                  <a:ea typeface="Arial"/>
                  <a:cs typeface="Impact"/>
                </a:rPr>
                <a:t>COMPUTER SECURITY</a:t>
              </a:r>
              <a:endParaRPr lang="en-US" sz="1700" b="1" dirty="0">
                <a:solidFill>
                  <a:schemeClr val="bg1"/>
                </a:solidFill>
                <a:latin typeface="Impact"/>
                <a:ea typeface="Arial"/>
                <a:cs typeface="Impact"/>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7010" y="2660683"/>
              <a:ext cx="3572472" cy="2307221"/>
            </a:xfrm>
            <a:prstGeom prst="rect">
              <a:avLst/>
            </a:prstGeom>
            <a:ln w="76200" cmpd="sng">
              <a:solidFill>
                <a:srgbClr val="1B3C23"/>
              </a:solidFill>
            </a:ln>
            <a:effectLst>
              <a:outerShdw blurRad="254000" dist="190500" dir="2700000" algn="tl" rotWithShape="0">
                <a:prstClr val="black">
                  <a:alpha val="80000"/>
                </a:prstClr>
              </a:outerShdw>
            </a:effectLst>
          </p:spPr>
        </p:pic>
      </p:grpSp>
      <p:grpSp>
        <p:nvGrpSpPr>
          <p:cNvPr id="11" name="Group 10"/>
          <p:cNvGrpSpPr/>
          <p:nvPr/>
        </p:nvGrpSpPr>
        <p:grpSpPr>
          <a:xfrm>
            <a:off x="838200" y="2744425"/>
            <a:ext cx="3460832" cy="3323506"/>
            <a:chOff x="1004758" y="2660682"/>
            <a:chExt cx="3460832" cy="3323506"/>
          </a:xfrm>
          <a:effectLst>
            <a:outerShdw blurRad="254000" dist="190500" dir="2700000" algn="tl" rotWithShape="0">
              <a:prstClr val="black">
                <a:alpha val="80000"/>
              </a:prstClr>
            </a:outerShdw>
          </a:effectLst>
        </p:grpSpPr>
        <p:sp>
          <p:nvSpPr>
            <p:cNvPr id="6" name="Oval 5"/>
            <p:cNvSpPr/>
            <p:nvPr/>
          </p:nvSpPr>
          <p:spPr>
            <a:xfrm>
              <a:off x="1831984" y="4056192"/>
              <a:ext cx="1927996" cy="1927996"/>
            </a:xfrm>
            <a:prstGeom prst="ellipse">
              <a:avLst/>
            </a:prstGeom>
            <a:solidFill>
              <a:srgbClr val="6F3504"/>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en-US" sz="1700" b="1" dirty="0" smtClean="0">
                <a:solidFill>
                  <a:schemeClr val="bg1"/>
                </a:solidFill>
                <a:latin typeface="Impact"/>
                <a:ea typeface="Arial"/>
                <a:cs typeface="Impact"/>
              </a:endParaRPr>
            </a:p>
            <a:p>
              <a:pPr algn="ctr">
                <a:lnSpc>
                  <a:spcPct val="150000"/>
                </a:lnSpc>
              </a:pPr>
              <a:endParaRPr lang="en-US" sz="1700" b="1" dirty="0">
                <a:solidFill>
                  <a:schemeClr val="bg1"/>
                </a:solidFill>
                <a:latin typeface="Impact"/>
                <a:ea typeface="Arial"/>
                <a:cs typeface="Impact"/>
              </a:endParaRPr>
            </a:p>
            <a:p>
              <a:pPr algn="ctr">
                <a:lnSpc>
                  <a:spcPct val="150000"/>
                </a:lnSpc>
              </a:pPr>
              <a:r>
                <a:rPr lang="en-US" sz="1700" b="1" dirty="0" smtClean="0">
                  <a:solidFill>
                    <a:schemeClr val="bg1"/>
                  </a:solidFill>
                  <a:latin typeface="Impact"/>
                  <a:ea typeface="Arial"/>
                  <a:cs typeface="Impact"/>
                </a:rPr>
                <a:t>PHYSICAL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SECURITY</a:t>
              </a:r>
              <a:endParaRPr lang="en-US" sz="1700" b="1" dirty="0">
                <a:solidFill>
                  <a:schemeClr val="bg1"/>
                </a:solidFill>
                <a:latin typeface="Impact"/>
                <a:ea typeface="Arial"/>
                <a:cs typeface="Impact"/>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758" y="2660682"/>
              <a:ext cx="3460832" cy="2307221"/>
            </a:xfrm>
            <a:prstGeom prst="rect">
              <a:avLst/>
            </a:prstGeom>
            <a:ln w="76200" cmpd="sng">
              <a:solidFill>
                <a:srgbClr val="6F3504"/>
              </a:solidFill>
            </a:ln>
            <a:effectLst>
              <a:outerShdw blurRad="254000" dist="190500" dir="2700000" algn="tl" rotWithShape="0">
                <a:prstClr val="black">
                  <a:alpha val="80000"/>
                </a:prstClr>
              </a:outerShdw>
            </a:effectLst>
          </p:spPr>
        </p:pic>
      </p:grpSp>
      <p:sp>
        <p:nvSpPr>
          <p:cNvPr id="14" name="TextBox 13"/>
          <p:cNvSpPr txBox="1"/>
          <p:nvPr/>
        </p:nvSpPr>
        <p:spPr>
          <a:xfrm>
            <a:off x="10633694" y="5526875"/>
            <a:ext cx="184666" cy="369332"/>
          </a:xfrm>
          <a:prstGeom prst="rect">
            <a:avLst/>
          </a:prstGeom>
          <a:noFill/>
        </p:spPr>
        <p:txBody>
          <a:bodyPr wrap="none" rtlCol="0">
            <a:spAutoFit/>
          </a:bodyPr>
          <a:lstStyle/>
          <a:p>
            <a:endParaRPr lang="en-US" dirty="0">
              <a:latin typeface="Arial"/>
            </a:endParaRPr>
          </a:p>
        </p:txBody>
      </p:sp>
      <p:sp>
        <p:nvSpPr>
          <p:cNvPr id="13" name="Rounded Rectangle 1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5" name="Rounded Rectangle 1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7" name="Rounded Rectangle 16"/>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0" name="Rounded Rectangle 19"/>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675883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PHYSICAL SECURITY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4591976"/>
            <a:ext cx="7772400" cy="146673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altLang="zh-CN" sz="2400" b="1" dirty="0" smtClean="0">
                <a:solidFill>
                  <a:srgbClr val="FFFFFF"/>
                </a:solidFill>
                <a:latin typeface="Arial"/>
                <a:ea typeface="宋体" charset="0"/>
                <a:cs typeface="Arial"/>
              </a:rPr>
              <a:t>Goal: Physical </a:t>
            </a:r>
            <a:r>
              <a:rPr lang="en-US" altLang="zh-CN" sz="2400" b="1" dirty="0">
                <a:solidFill>
                  <a:srgbClr val="FFFFFF"/>
                </a:solidFill>
                <a:latin typeface="Arial"/>
                <a:ea typeface="宋体" charset="0"/>
                <a:cs typeface="Arial"/>
              </a:rPr>
              <a:t>security provides protection for the building, other building structures, or a vehicle housing the system, and/or other network components.</a:t>
            </a:r>
          </a:p>
          <a:p>
            <a:pPr algn="l">
              <a:lnSpc>
                <a:spcPct val="150000"/>
              </a:lnSpc>
            </a:pPr>
            <a:endParaRPr lang="en-US" sz="24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10" name="Rounded Rectangle 9"/>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1" name="Rounded Rectangle 10"/>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0499" y="1774289"/>
            <a:ext cx="3460832" cy="2307221"/>
          </a:xfrm>
          <a:prstGeom prst="rect">
            <a:avLst/>
          </a:prstGeom>
          <a:ln w="76200" cmpd="sng">
            <a:solidFill>
              <a:srgbClr val="FFFFFF"/>
            </a:solidFill>
          </a:ln>
          <a:effectLst>
            <a:outerShdw blurRad="254000" dist="190500" dir="2700000" algn="tl" rotWithShape="0">
              <a:prstClr val="black">
                <a:alpha val="80000"/>
              </a:prstClr>
            </a:outerShdw>
          </a:effectLst>
        </p:spPr>
      </p:pic>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3" name="Rounded Rectangle 12"/>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5" name="Rounded Rectangle 14"/>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8" name="Rounded Rectangle 17"/>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9640376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645" y="3908553"/>
            <a:ext cx="7772401" cy="2908489"/>
          </a:xfrm>
          <a:prstGeom prst="rect">
            <a:avLst/>
          </a:prstGeom>
          <a:noFill/>
        </p:spPr>
        <p:txBody>
          <a:bodyPr wrap="square" lIns="0" tIns="0" rIns="0" bIns="0" numCol="2">
            <a:spAutoFit/>
          </a:bodyPr>
          <a:lstStyle/>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Perimeter Fences</a:t>
            </a:r>
          </a:p>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Antiterrorism</a:t>
            </a:r>
          </a:p>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Employee and visitor access controls</a:t>
            </a:r>
          </a:p>
          <a:p>
            <a:pPr marL="285750" indent="-285750">
              <a:lnSpc>
                <a:spcPct val="150000"/>
              </a:lnSpc>
              <a:buFont typeface="Arial"/>
              <a:buChar char="•"/>
              <a:defRPr/>
            </a:pPr>
            <a:r>
              <a:rPr lang="en-US" b="1" dirty="0" smtClean="0">
                <a:solidFill>
                  <a:srgbClr val="FFFFFF"/>
                </a:solidFill>
                <a:effectLst>
                  <a:outerShdw blurRad="254000" dist="190500" dir="2700000" algn="tl" rotWithShape="0">
                    <a:srgbClr val="000000">
                      <a:alpha val="80000"/>
                    </a:srgbClr>
                  </a:outerShdw>
                </a:effectLst>
                <a:latin typeface="Arial"/>
                <a:ea typeface="ＭＳ Ｐゴシック" charset="0"/>
                <a:cs typeface="Arial"/>
              </a:rPr>
              <a:t>Badging</a:t>
            </a:r>
          </a:p>
          <a:p>
            <a:pPr>
              <a:lnSpc>
                <a:spcPct val="150000"/>
              </a:lnSpc>
              <a:defRPr/>
            </a:pPr>
            <a:endPar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endParaRPr>
          </a:p>
          <a:p>
            <a:pPr>
              <a:lnSpc>
                <a:spcPct val="150000"/>
              </a:lnSpc>
              <a:defRPr/>
            </a:pPr>
            <a:endPar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endParaRPr>
          </a:p>
          <a:p>
            <a:pPr marL="285750" indent="-285750">
              <a:lnSpc>
                <a:spcPct val="150000"/>
              </a:lnSpc>
              <a:buFont typeface="Arial"/>
              <a:buChar char="•"/>
              <a:defRPr/>
            </a:pPr>
            <a:r>
              <a:rPr lang="en-US" b="1" dirty="0" smtClean="0">
                <a:solidFill>
                  <a:srgbClr val="FFFFFF"/>
                </a:solidFill>
                <a:effectLst>
                  <a:outerShdw blurRad="254000" dist="190500" dir="2700000" algn="tl" rotWithShape="0">
                    <a:srgbClr val="000000">
                      <a:alpha val="80000"/>
                    </a:srgbClr>
                  </a:outerShdw>
                </a:effectLst>
                <a:latin typeface="Arial"/>
                <a:ea typeface="ＭＳ Ｐゴシック" charset="0"/>
                <a:cs typeface="Arial"/>
              </a:rPr>
              <a:t>Intrusion Detection </a:t>
            </a: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Systems Guards/patrols</a:t>
            </a:r>
          </a:p>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Prohibited items</a:t>
            </a:r>
          </a:p>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Entry/exit inspections</a:t>
            </a:r>
          </a:p>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Escorting</a:t>
            </a:r>
          </a:p>
          <a:p>
            <a:pPr marL="285750" indent="-285750">
              <a:lnSpc>
                <a:spcPct val="150000"/>
              </a:lnSpc>
              <a:buFont typeface="Arial"/>
              <a:buChar char="•"/>
              <a:defRPr/>
            </a:pPr>
            <a:r>
              <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rPr>
              <a:t>Local procedure</a:t>
            </a:r>
            <a:endParaRPr lang="en-US" b="1" dirty="0">
              <a:solidFill>
                <a:srgbClr val="FFFFFF"/>
              </a:solidFill>
              <a:effectLst>
                <a:outerShdw blurRad="254000" dist="190500" dir="2700000" algn="tl" rotWithShape="0">
                  <a:srgbClr val="000000">
                    <a:alpha val="80000"/>
                  </a:srgbClr>
                </a:outerShdw>
              </a:effectLst>
              <a:latin typeface="Arial"/>
              <a:cs typeface="Arial"/>
            </a:endParaRPr>
          </a:p>
          <a:p>
            <a:pPr>
              <a:lnSpc>
                <a:spcPct val="150000"/>
              </a:lnSpc>
              <a:defRPr/>
            </a:pPr>
            <a:endParaRPr lang="en-US" b="1" dirty="0">
              <a:solidFill>
                <a:srgbClr val="FFFFFF"/>
              </a:solidFill>
              <a:effectLst>
                <a:outerShdw blurRad="254000" dist="190500" dir="2700000" algn="tl" rotWithShape="0">
                  <a:srgbClr val="000000">
                    <a:alpha val="80000"/>
                  </a:srgbClr>
                </a:outerShdw>
              </a:effectLst>
              <a:latin typeface="Arial"/>
              <a:ea typeface="ＭＳ Ｐゴシック" charset="0"/>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Scope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7502" y="1612087"/>
            <a:ext cx="3428632" cy="1928605"/>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27612"/>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9764"/>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9764"/>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9764"/>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4086"/>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9764"/>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9764"/>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12524017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3770722" y="1584778"/>
            <a:ext cx="5040859" cy="3931385"/>
          </a:xfrm>
        </p:spPr>
        <p:txBody>
          <a:bodyPr>
            <a:noAutofit/>
          </a:bodyPr>
          <a:lstStyle/>
          <a:p>
            <a:pPr marL="0" indent="0"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 Physical Attacks require little resources</a:t>
            </a:r>
          </a:p>
          <a:p>
            <a:pPr marL="0" indent="0"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 Insider threat very real</a:t>
            </a:r>
          </a:p>
          <a:p>
            <a:pPr marL="692150" lvl="2" indent="-227013"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Disgruntled employee</a:t>
            </a:r>
          </a:p>
          <a:p>
            <a:pPr marL="692150" lvl="2" indent="-227013"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Agent for hire</a:t>
            </a:r>
          </a:p>
          <a:p>
            <a:pPr marL="0" indent="0"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 Tactics well known </a:t>
            </a:r>
            <a:br>
              <a:rPr lang="en-US" sz="1800" b="1" dirty="0">
                <a:solidFill>
                  <a:srgbClr val="FFFFFF"/>
                </a:solidFill>
                <a:effectLst>
                  <a:outerShdw blurRad="254000" dist="190500" dir="2700000" algn="tl" rotWithShape="0">
                    <a:srgbClr val="000000">
                      <a:alpha val="80000"/>
                    </a:srgbClr>
                  </a:outerShdw>
                </a:effectLst>
                <a:cs typeface="Arial"/>
              </a:rPr>
            </a:br>
            <a:r>
              <a:rPr lang="en-US" sz="1800" b="1" dirty="0">
                <a:solidFill>
                  <a:srgbClr val="FFFFFF"/>
                </a:solidFill>
                <a:effectLst>
                  <a:outerShdw blurRad="254000" dist="190500" dir="2700000" algn="tl" rotWithShape="0">
                    <a:srgbClr val="000000">
                      <a:alpha val="80000"/>
                    </a:srgbClr>
                  </a:outerShdw>
                </a:effectLst>
                <a:cs typeface="Arial"/>
              </a:rPr>
              <a:t>and hard to stop</a:t>
            </a:r>
          </a:p>
          <a:p>
            <a:pPr marL="692150" lvl="2" indent="-227013"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World Trade Center</a:t>
            </a:r>
          </a:p>
          <a:p>
            <a:pPr marL="692150" lvl="2" indent="-227013"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Aldrich </a:t>
            </a:r>
            <a:r>
              <a:rPr lang="en-US" sz="1800" b="1" dirty="0" err="1">
                <a:solidFill>
                  <a:srgbClr val="FFFFFF"/>
                </a:solidFill>
                <a:effectLst>
                  <a:outerShdw blurRad="254000" dist="190500" dir="2700000" algn="tl" rotWithShape="0">
                    <a:srgbClr val="000000">
                      <a:alpha val="80000"/>
                    </a:srgbClr>
                  </a:outerShdw>
                </a:effectLst>
                <a:cs typeface="Arial"/>
              </a:rPr>
              <a:t>Aimes</a:t>
            </a:r>
            <a:endParaRPr lang="en-US" sz="1800" b="1" dirty="0">
              <a:solidFill>
                <a:srgbClr val="FFFFFF"/>
              </a:solidFill>
              <a:effectLst>
                <a:outerShdw blurRad="254000" dist="190500" dir="2700000" algn="tl" rotWithShape="0">
                  <a:srgbClr val="000000">
                    <a:alpha val="80000"/>
                  </a:srgbClr>
                </a:outerShdw>
              </a:effectLst>
              <a:cs typeface="Arial"/>
            </a:endParaRPr>
          </a:p>
          <a:p>
            <a:pPr marL="0" indent="0"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 Financial network facilities viable target</a:t>
            </a:r>
          </a:p>
          <a:p>
            <a:pPr marL="0" indent="0" defTabSz="811213">
              <a:lnSpc>
                <a:spcPct val="130000"/>
              </a:lnSpc>
            </a:pPr>
            <a:r>
              <a:rPr lang="en-US" sz="1800" b="1" dirty="0">
                <a:solidFill>
                  <a:srgbClr val="FFFFFF"/>
                </a:solidFill>
                <a:effectLst>
                  <a:outerShdw blurRad="254000" dist="190500" dir="2700000" algn="tl" rotWithShape="0">
                    <a:srgbClr val="000000">
                      <a:alpha val="80000"/>
                    </a:srgbClr>
                  </a:outerShdw>
                </a:effectLst>
                <a:cs typeface="Arial"/>
              </a:rPr>
              <a:t> Target information readily available							</a:t>
            </a:r>
          </a:p>
        </p:txBody>
      </p:sp>
      <p:sp>
        <p:nvSpPr>
          <p:cNvPr id="8" name="Rectangle 3"/>
          <p:cNvSpPr txBox="1">
            <a:spLocks noChangeArrowheads="1"/>
          </p:cNvSpPr>
          <p:nvPr/>
        </p:nvSpPr>
        <p:spPr>
          <a:xfrm>
            <a:off x="1143000" y="6002965"/>
            <a:ext cx="6858000" cy="621396"/>
          </a:xfrm>
          <a:prstGeom prst="rect">
            <a:avLst/>
          </a:prstGeom>
        </p:spPr>
        <p:txBody>
          <a:bodyPr vert="horz" lIns="0" tIns="45720" rIns="18288"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smtClean="0">
                <a:solidFill>
                  <a:schemeClr val="bg1"/>
                </a:solidFill>
                <a:latin typeface="Arial"/>
                <a:cs typeface="Arial"/>
              </a:rPr>
              <a:t>The next series of slides are taken from a presentation from Carnegie Mellon University</a:t>
            </a:r>
          </a:p>
        </p:txBody>
      </p:sp>
      <p:sp>
        <p:nvSpPr>
          <p:cNvPr id="9"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Threat and Physical Security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4566" y="1728734"/>
            <a:ext cx="2692498" cy="3845124"/>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5" name="Rounded Rectangle 14"/>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6" name="Rounded Rectangle 15"/>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4004054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3719620" y="1601414"/>
            <a:ext cx="4917194" cy="4470334"/>
          </a:xfrm>
        </p:spPr>
        <p:txBody>
          <a:bodyPr>
            <a:noAutofit/>
          </a:bodyPr>
          <a:lstStyle/>
          <a:p>
            <a:pPr>
              <a:lnSpc>
                <a:spcPct val="140000"/>
              </a:lnSpc>
            </a:pPr>
            <a:r>
              <a:rPr lang="en-US" sz="2000" b="1" dirty="0" smtClean="0">
                <a:solidFill>
                  <a:srgbClr val="FFFFFF"/>
                </a:solidFill>
                <a:effectLst>
                  <a:outerShdw blurRad="254000" dist="190500" dir="2700000" algn="tl" rotWithShape="0">
                    <a:srgbClr val="000000">
                      <a:alpha val="80000"/>
                    </a:srgbClr>
                  </a:outerShdw>
                </a:effectLst>
                <a:cs typeface="Arial"/>
              </a:rPr>
              <a:t>Fences</a:t>
            </a:r>
            <a:endParaRPr lang="en-US" sz="2000" b="1" dirty="0">
              <a:solidFill>
                <a:srgbClr val="FFFFFF"/>
              </a:solidFill>
              <a:effectLst>
                <a:outerShdw blurRad="254000" dist="190500" dir="2700000" algn="tl" rotWithShape="0">
                  <a:srgbClr val="000000">
                    <a:alpha val="80000"/>
                  </a:srgbClr>
                </a:outerShdw>
              </a:effectLst>
              <a:cs typeface="Arial"/>
            </a:endParaRPr>
          </a:p>
          <a:p>
            <a:pPr>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Guards</a:t>
            </a:r>
          </a:p>
          <a:p>
            <a:pPr>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Alarms</a:t>
            </a:r>
          </a:p>
          <a:p>
            <a:pPr>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Locks</a:t>
            </a:r>
          </a:p>
          <a:p>
            <a:pPr>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Restricted Access Technologies</a:t>
            </a:r>
          </a:p>
          <a:p>
            <a:pPr lvl="1">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Biometrics</a:t>
            </a:r>
          </a:p>
          <a:p>
            <a:pPr lvl="1">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Coded Entry</a:t>
            </a:r>
          </a:p>
          <a:p>
            <a:pPr lvl="1">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Badging</a:t>
            </a:r>
          </a:p>
          <a:p>
            <a:pPr>
              <a:lnSpc>
                <a:spcPct val="140000"/>
              </a:lnSpc>
            </a:pPr>
            <a:r>
              <a:rPr lang="en-US" sz="2000" b="1" dirty="0">
                <a:solidFill>
                  <a:srgbClr val="FFFFFF"/>
                </a:solidFill>
                <a:effectLst>
                  <a:outerShdw blurRad="254000" dist="190500" dir="2700000" algn="tl" rotWithShape="0">
                    <a:srgbClr val="000000">
                      <a:alpha val="80000"/>
                    </a:srgbClr>
                  </a:outerShdw>
                </a:effectLst>
                <a:cs typeface="Arial"/>
              </a:rPr>
              <a:t>Signal Blocking (Faraday Cages)</a:t>
            </a:r>
          </a:p>
        </p:txBody>
      </p:sp>
      <p:sp>
        <p:nvSpPr>
          <p:cNvPr id="11"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Physical Barriers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8607" y="1827944"/>
            <a:ext cx="2578863" cy="3849410"/>
          </a:xfrm>
          <a:prstGeom prst="rect">
            <a:avLst/>
          </a:prstGeom>
          <a:ln w="76200" cmpd="sng">
            <a:solidFill>
              <a:srgbClr val="FFFFFF"/>
            </a:solidFill>
          </a:ln>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5902752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ChangeArrowheads="1"/>
          </p:cNvSpPr>
          <p:nvPr/>
        </p:nvSpPr>
        <p:spPr bwMode="auto">
          <a:xfrm>
            <a:off x="838200" y="1676400"/>
            <a:ext cx="7543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lvl="2" indent="-246063">
              <a:spcBef>
                <a:spcPct val="20000"/>
              </a:spcBef>
              <a:buFontTx/>
              <a:buChar char="•"/>
            </a:pPr>
            <a:endParaRPr lang="en-US" sz="2400" dirty="0">
              <a:solidFill>
                <a:schemeClr val="bg1"/>
              </a:solidFill>
              <a:latin typeface="Arial"/>
            </a:endParaRP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Statistics on Workplace Violence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ectangle 1027"/>
          <p:cNvSpPr>
            <a:spLocks noChangeArrowheads="1"/>
          </p:cNvSpPr>
          <p:nvPr/>
        </p:nvSpPr>
        <p:spPr bwMode="auto">
          <a:xfrm>
            <a:off x="381000" y="158161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273050" indent="-273050">
              <a:lnSpc>
                <a:spcPct val="120000"/>
              </a:lnSpc>
              <a:buFontTx/>
              <a:buChar char="•"/>
            </a:pPr>
            <a:r>
              <a:rPr lang="en-US" sz="2400" b="1" dirty="0">
                <a:solidFill>
                  <a:schemeClr val="bg1"/>
                </a:solidFill>
                <a:effectLst>
                  <a:outerShdw blurRad="254000" dist="190500" dir="2700000" algn="tl" rotWithShape="0">
                    <a:srgbClr val="000000">
                      <a:alpha val="80000"/>
                    </a:srgbClr>
                  </a:outerShdw>
                </a:effectLst>
                <a:latin typeface="Arial"/>
                <a:ea typeface="+mj-ea"/>
                <a:cs typeface="Arial"/>
              </a:rPr>
              <a:t>Is </a:t>
            </a:r>
            <a:r>
              <a:rPr lang="en-US" sz="2400" b="1" dirty="0">
                <a:solidFill>
                  <a:schemeClr val="bg1"/>
                </a:solidFill>
                <a:effectLst>
                  <a:outerShdw blurRad="254000" dist="190500" dir="2700000" algn="tl" rotWithShape="0">
                    <a:srgbClr val="000000">
                      <a:alpha val="80000"/>
                    </a:srgbClr>
                  </a:outerShdw>
                </a:effectLst>
                <a:latin typeface="Arial"/>
                <a:cs typeface="Arial"/>
              </a:rPr>
              <a:t>Staggering statistics</a:t>
            </a:r>
          </a:p>
          <a:p>
            <a:pPr lvl="2" indent="-246063">
              <a:lnSpc>
                <a:spcPct val="120000"/>
              </a:lnSpc>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Two million victims every year </a:t>
            </a:r>
          </a:p>
          <a:p>
            <a:pPr lvl="2" indent="-246063">
              <a:lnSpc>
                <a:spcPct val="120000"/>
              </a:lnSpc>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Leading cause of death at work for women -</a:t>
            </a:r>
          </a:p>
          <a:p>
            <a:pPr marL="1187450" lvl="3" indent="-209550">
              <a:lnSpc>
                <a:spcPct val="120000"/>
              </a:lnSpc>
            </a:pPr>
            <a:r>
              <a:rPr lang="ja-JP" altLang="en-US" sz="2400" b="1" dirty="0">
                <a:solidFill>
                  <a:schemeClr val="bg1"/>
                </a:solidFill>
                <a:effectLst>
                  <a:outerShdw blurRad="254000" dist="190500" dir="2700000" algn="tl" rotWithShape="0">
                    <a:srgbClr val="000000">
                      <a:alpha val="80000"/>
                    </a:srgbClr>
                  </a:outerShdw>
                </a:effectLst>
                <a:latin typeface="Arial"/>
                <a:cs typeface="Arial"/>
              </a:rPr>
              <a:t>“</a:t>
            </a:r>
            <a:r>
              <a:rPr lang="en-US" sz="2400" b="1" dirty="0">
                <a:solidFill>
                  <a:schemeClr val="bg1"/>
                </a:solidFill>
                <a:effectLst>
                  <a:outerShdw blurRad="254000" dist="190500" dir="2700000" algn="tl" rotWithShape="0">
                    <a:srgbClr val="000000">
                      <a:alpha val="80000"/>
                    </a:srgbClr>
                  </a:outerShdw>
                </a:effectLst>
                <a:latin typeface="Arial"/>
                <a:cs typeface="Arial"/>
              </a:rPr>
              <a:t>domestic boil-over</a:t>
            </a:r>
            <a:r>
              <a:rPr lang="ja-JP" altLang="en-US" sz="2400" b="1" dirty="0">
                <a:solidFill>
                  <a:schemeClr val="bg1"/>
                </a:solidFill>
                <a:effectLst>
                  <a:outerShdw blurRad="254000" dist="190500" dir="2700000" algn="tl" rotWithShape="0">
                    <a:srgbClr val="000000">
                      <a:alpha val="80000"/>
                    </a:srgbClr>
                  </a:outerShdw>
                </a:effectLst>
                <a:latin typeface="Arial"/>
                <a:cs typeface="Arial"/>
              </a:rPr>
              <a:t>”</a:t>
            </a:r>
            <a:endParaRPr lang="en-US" sz="2400" b="1" dirty="0">
              <a:solidFill>
                <a:schemeClr val="bg1"/>
              </a:solidFill>
              <a:effectLst>
                <a:outerShdw blurRad="254000" dist="190500" dir="2700000" algn="tl" rotWithShape="0">
                  <a:srgbClr val="000000">
                    <a:alpha val="80000"/>
                  </a:srgbClr>
                </a:outerShdw>
              </a:effectLst>
              <a:latin typeface="Arial"/>
              <a:cs typeface="Arial"/>
            </a:endParaRPr>
          </a:p>
          <a:p>
            <a:pPr marL="273050" indent="-273050">
              <a:lnSpc>
                <a:spcPct val="120000"/>
              </a:lnSpc>
              <a:spcBef>
                <a:spcPct val="20000"/>
              </a:spcBef>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Most cases go unreported</a:t>
            </a:r>
          </a:p>
          <a:p>
            <a:pPr lvl="2" indent="-246063">
              <a:lnSpc>
                <a:spcPct val="120000"/>
              </a:lnSpc>
              <a:spcBef>
                <a:spcPct val="20000"/>
              </a:spcBef>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Two thirds of cases are preceded </a:t>
            </a:r>
            <a:r>
              <a:rPr lang="en-US" sz="2400" b="1" dirty="0" smtClean="0">
                <a:solidFill>
                  <a:schemeClr val="bg1"/>
                </a:solidFill>
                <a:effectLst>
                  <a:outerShdw blurRad="254000" dist="190500" dir="2700000" algn="tl" rotWithShape="0">
                    <a:srgbClr val="000000">
                      <a:alpha val="80000"/>
                    </a:srgbClr>
                  </a:outerShdw>
                </a:effectLst>
                <a:latin typeface="Arial"/>
                <a:cs typeface="Arial"/>
              </a:rPr>
              <a:t>by </a:t>
            </a:r>
            <a:r>
              <a:rPr lang="ja-JP" altLang="en-US" sz="2400" b="1" dirty="0" smtClean="0">
                <a:solidFill>
                  <a:schemeClr val="bg1"/>
                </a:solidFill>
                <a:effectLst>
                  <a:outerShdw blurRad="254000" dist="190500" dir="2700000" algn="tl" rotWithShape="0">
                    <a:srgbClr val="000000">
                      <a:alpha val="80000"/>
                    </a:srgbClr>
                  </a:outerShdw>
                </a:effectLst>
                <a:latin typeface="Arial"/>
                <a:cs typeface="Arial"/>
              </a:rPr>
              <a:t>‘</a:t>
            </a:r>
            <a:r>
              <a:rPr lang="en-US" sz="2400" b="1" dirty="0">
                <a:solidFill>
                  <a:schemeClr val="bg1"/>
                </a:solidFill>
                <a:effectLst>
                  <a:outerShdw blurRad="254000" dist="190500" dir="2700000" algn="tl" rotWithShape="0">
                    <a:srgbClr val="000000">
                      <a:alpha val="80000"/>
                    </a:srgbClr>
                  </a:outerShdw>
                </a:effectLst>
                <a:latin typeface="Arial"/>
                <a:cs typeface="Arial"/>
              </a:rPr>
              <a:t>red flags</a:t>
            </a:r>
            <a:r>
              <a:rPr lang="ja-JP" altLang="en-US" sz="2400" b="1" dirty="0">
                <a:solidFill>
                  <a:schemeClr val="bg1"/>
                </a:solidFill>
                <a:effectLst>
                  <a:outerShdw blurRad="254000" dist="190500" dir="2700000" algn="tl" rotWithShape="0">
                    <a:srgbClr val="000000">
                      <a:alpha val="80000"/>
                    </a:srgbClr>
                  </a:outerShdw>
                </a:effectLst>
                <a:latin typeface="Arial"/>
                <a:cs typeface="Arial"/>
              </a:rPr>
              <a:t>’</a:t>
            </a:r>
            <a:endParaRPr lang="en-US" sz="2400" b="1" dirty="0">
              <a:solidFill>
                <a:schemeClr val="bg1"/>
              </a:solidFill>
              <a:effectLst>
                <a:outerShdw blurRad="254000" dist="190500" dir="2700000" algn="tl" rotWithShape="0">
                  <a:srgbClr val="000000">
                    <a:alpha val="80000"/>
                  </a:srgbClr>
                </a:outerShdw>
              </a:effectLst>
              <a:latin typeface="Arial"/>
              <a:cs typeface="Arial"/>
            </a:endParaRPr>
          </a:p>
          <a:p>
            <a:pPr marL="273050" indent="-273050">
              <a:lnSpc>
                <a:spcPct val="120000"/>
              </a:lnSpc>
              <a:spcBef>
                <a:spcPct val="20000"/>
              </a:spcBef>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How would you define it? </a:t>
            </a:r>
          </a:p>
          <a:p>
            <a:pPr lvl="2" indent="-246063">
              <a:lnSpc>
                <a:spcPct val="120000"/>
              </a:lnSpc>
              <a:spcBef>
                <a:spcPct val="20000"/>
              </a:spcBef>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More than homicide</a:t>
            </a:r>
          </a:p>
          <a:p>
            <a:pPr lvl="2" indent="-246063">
              <a:lnSpc>
                <a:spcPct val="120000"/>
              </a:lnSpc>
              <a:spcBef>
                <a:spcPct val="20000"/>
              </a:spcBef>
              <a:buFontTx/>
              <a:buChar char="•"/>
            </a:pPr>
            <a:r>
              <a:rPr lang="en-US" sz="2400" b="1" dirty="0">
                <a:solidFill>
                  <a:schemeClr val="bg1"/>
                </a:solidFill>
                <a:effectLst>
                  <a:outerShdw blurRad="254000" dist="190500" dir="2700000" algn="tl" rotWithShape="0">
                    <a:srgbClr val="000000">
                      <a:alpha val="80000"/>
                    </a:srgbClr>
                  </a:outerShdw>
                </a:effectLst>
                <a:latin typeface="Arial"/>
                <a:cs typeface="Arial"/>
              </a:rPr>
              <a:t>Verbal threats, physical attacks top the </a:t>
            </a:r>
            <a:r>
              <a:rPr lang="en-US" sz="2400" b="1" dirty="0" smtClean="0">
                <a:solidFill>
                  <a:schemeClr val="bg1"/>
                </a:solidFill>
                <a:effectLst>
                  <a:outerShdw blurRad="254000" dist="190500" dir="2700000" algn="tl" rotWithShape="0">
                    <a:srgbClr val="000000">
                      <a:alpha val="80000"/>
                    </a:srgbClr>
                  </a:outerShdw>
                </a:effectLst>
                <a:latin typeface="Arial"/>
                <a:cs typeface="Arial"/>
              </a:rPr>
              <a:t>list</a:t>
            </a:r>
            <a:endParaRPr lang="en-US" sz="2400" b="1" dirty="0">
              <a:solidFill>
                <a:schemeClr val="bg1"/>
              </a:solidFill>
              <a:effectLst>
                <a:outerShdw blurRad="254000" dist="190500" dir="2700000" algn="tl" rotWithShape="0">
                  <a:srgbClr val="000000">
                    <a:alpha val="80000"/>
                  </a:srgbClr>
                </a:outerShdw>
              </a:effectLst>
              <a:latin typeface="Arial"/>
              <a:cs typeface="Arial"/>
            </a:endParaRPr>
          </a:p>
          <a:p>
            <a:pPr lvl="2" indent="-246063">
              <a:lnSpc>
                <a:spcPct val="120000"/>
              </a:lnSpc>
              <a:spcBef>
                <a:spcPct val="20000"/>
              </a:spcBef>
              <a:buFontTx/>
              <a:buChar char="•"/>
            </a:pPr>
            <a:endParaRPr lang="en-US" sz="2400" b="1" dirty="0">
              <a:solidFill>
                <a:schemeClr val="bg1"/>
              </a:solidFill>
              <a:effectLst>
                <a:outerShdw blurRad="254000" dist="190500" dir="2700000" algn="tl" rotWithShape="0">
                  <a:srgbClr val="000000">
                    <a:alpha val="80000"/>
                  </a:srgbClr>
                </a:outerShdw>
              </a:effectLst>
              <a:latin typeface="Arial"/>
              <a:cs typeface="Arial"/>
            </a:endParaRPr>
          </a:p>
          <a:p>
            <a:pPr marL="273050" indent="-273050" algn="ctr">
              <a:lnSpc>
                <a:spcPct val="120000"/>
              </a:lnSpc>
              <a:spcBef>
                <a:spcPct val="20000"/>
              </a:spcBef>
            </a:pPr>
            <a:endParaRPr lang="en-US" sz="2400" b="1" dirty="0">
              <a:solidFill>
                <a:schemeClr val="bg1"/>
              </a:solidFill>
              <a:effectLst>
                <a:outerShdw blurRad="254000" dist="190500" dir="2700000" algn="tl" rotWithShape="0">
                  <a:srgbClr val="000000">
                    <a:alpha val="80000"/>
                  </a:srgbClr>
                </a:outerShdw>
              </a:effectLst>
              <a:latin typeface="Arial"/>
              <a:cs typeface="Arial"/>
            </a:endParaRPr>
          </a:p>
          <a:p>
            <a:pPr marL="273050" indent="-273050" algn="ctr">
              <a:lnSpc>
                <a:spcPct val="120000"/>
              </a:lnSpc>
              <a:spcBef>
                <a:spcPct val="20000"/>
              </a:spcBef>
            </a:pPr>
            <a:endParaRPr lang="en-US" sz="2400" b="1" dirty="0">
              <a:solidFill>
                <a:schemeClr val="bg1"/>
              </a:solidFill>
              <a:effectLst>
                <a:outerShdw blurRad="254000" dist="190500" dir="2700000" algn="tl" rotWithShape="0">
                  <a:srgbClr val="000000">
                    <a:alpha val="80000"/>
                  </a:srgbClr>
                </a:outerShdw>
              </a:effectLst>
              <a:latin typeface="Arial"/>
              <a:cs typeface="Arial"/>
            </a:endParaRPr>
          </a:p>
        </p:txBody>
      </p:sp>
    </p:spTree>
    <p:extLst>
      <p:ext uri="{BB962C8B-B14F-4D97-AF65-F5344CB8AC3E}">
        <p14:creationId xmlns:p14="http://schemas.microsoft.com/office/powerpoint/2010/main" val="10551148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85800" y="1600450"/>
            <a:ext cx="7772400" cy="3792537"/>
          </a:xfrm>
        </p:spPr>
        <p:txBody>
          <a:bodyPr>
            <a:normAutofit fontScale="77500" lnSpcReduction="20000"/>
          </a:bodyPr>
          <a:lstStyle/>
          <a:p>
            <a:pPr>
              <a:lnSpc>
                <a:spcPct val="130000"/>
              </a:lnSpc>
            </a:pPr>
            <a:r>
              <a:rPr lang="en-US" b="1" dirty="0">
                <a:solidFill>
                  <a:srgbClr val="FFFFFF"/>
                </a:solidFill>
                <a:effectLst>
                  <a:outerShdw blurRad="254000" dist="190500" dir="2700000" algn="tl" rotWithShape="0">
                    <a:srgbClr val="000000">
                      <a:alpha val="80000"/>
                    </a:srgbClr>
                  </a:outerShdw>
                </a:effectLst>
                <a:cs typeface="Arial"/>
              </a:rPr>
              <a:t>Structure</a:t>
            </a:r>
          </a:p>
          <a:p>
            <a:pPr lvl="1">
              <a:lnSpc>
                <a:spcPct val="130000"/>
              </a:lnSpc>
            </a:pPr>
            <a:r>
              <a:rPr lang="en-US" b="1" dirty="0">
                <a:solidFill>
                  <a:srgbClr val="FFFFFF"/>
                </a:solidFill>
                <a:effectLst>
                  <a:outerShdw blurRad="254000" dist="190500" dir="2700000" algn="tl" rotWithShape="0">
                    <a:srgbClr val="000000">
                      <a:alpha val="80000"/>
                    </a:srgbClr>
                  </a:outerShdw>
                </a:effectLst>
                <a:cs typeface="Arial"/>
              </a:rPr>
              <a:t>Fencing, gates, other barriers</a:t>
            </a:r>
          </a:p>
          <a:p>
            <a:pPr>
              <a:lnSpc>
                <a:spcPct val="130000"/>
              </a:lnSpc>
            </a:pPr>
            <a:r>
              <a:rPr lang="en-US" b="1" dirty="0">
                <a:solidFill>
                  <a:srgbClr val="FFFFFF"/>
                </a:solidFill>
                <a:effectLst>
                  <a:outerShdw blurRad="254000" dist="190500" dir="2700000" algn="tl" rotWithShape="0">
                    <a:srgbClr val="000000">
                      <a:alpha val="80000"/>
                    </a:srgbClr>
                  </a:outerShdw>
                </a:effectLst>
                <a:cs typeface="Arial"/>
              </a:rPr>
              <a:t>Environment</a:t>
            </a:r>
          </a:p>
          <a:p>
            <a:pPr lvl="1">
              <a:lnSpc>
                <a:spcPct val="130000"/>
              </a:lnSpc>
            </a:pPr>
            <a:r>
              <a:rPr lang="en-US" b="1" dirty="0">
                <a:solidFill>
                  <a:srgbClr val="FFFFFF"/>
                </a:solidFill>
                <a:effectLst>
                  <a:outerShdw blurRad="254000" dist="190500" dir="2700000" algn="tl" rotWithShape="0">
                    <a:srgbClr val="000000">
                      <a:alpha val="80000"/>
                    </a:srgbClr>
                  </a:outerShdw>
                </a:effectLst>
                <a:cs typeface="Arial"/>
              </a:rPr>
              <a:t>Lighting, signs, alarms</a:t>
            </a:r>
          </a:p>
          <a:p>
            <a:pPr>
              <a:lnSpc>
                <a:spcPct val="130000"/>
              </a:lnSpc>
            </a:pPr>
            <a:r>
              <a:rPr lang="en-US" b="1" dirty="0">
                <a:solidFill>
                  <a:srgbClr val="FFFFFF"/>
                </a:solidFill>
                <a:effectLst>
                  <a:outerShdw blurRad="254000" dist="190500" dir="2700000" algn="tl" rotWithShape="0">
                    <a:srgbClr val="000000">
                      <a:alpha val="80000"/>
                    </a:srgbClr>
                  </a:outerShdw>
                </a:effectLst>
                <a:cs typeface="Arial"/>
              </a:rPr>
              <a:t>Purpose</a:t>
            </a:r>
          </a:p>
          <a:p>
            <a:pPr lvl="1">
              <a:lnSpc>
                <a:spcPct val="130000"/>
              </a:lnSpc>
            </a:pPr>
            <a:r>
              <a:rPr lang="en-US" b="1" dirty="0">
                <a:solidFill>
                  <a:srgbClr val="FFFFFF"/>
                </a:solidFill>
                <a:effectLst>
                  <a:outerShdw blurRad="254000" dist="190500" dir="2700000" algn="tl" rotWithShape="0">
                    <a:srgbClr val="000000">
                      <a:alpha val="80000"/>
                    </a:srgbClr>
                  </a:outerShdw>
                </a:effectLst>
                <a:cs typeface="Arial"/>
              </a:rPr>
              <a:t>Define property line and discourage trespassing</a:t>
            </a:r>
          </a:p>
          <a:p>
            <a:pPr lvl="1">
              <a:lnSpc>
                <a:spcPct val="130000"/>
              </a:lnSpc>
            </a:pPr>
            <a:r>
              <a:rPr lang="en-US" b="1" dirty="0">
                <a:solidFill>
                  <a:srgbClr val="FFFFFF"/>
                </a:solidFill>
                <a:effectLst>
                  <a:outerShdw blurRad="254000" dist="190500" dir="2700000" algn="tl" rotWithShape="0">
                    <a:srgbClr val="000000">
                      <a:alpha val="80000"/>
                    </a:srgbClr>
                  </a:outerShdw>
                </a:effectLst>
                <a:cs typeface="Arial"/>
              </a:rPr>
              <a:t>Provide distance from threats</a:t>
            </a: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Outer Protective Barriers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5" name="Rounded Rectangle 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6" name="Rounded Rectangle 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1" name="Rounded Rectangle 1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2" name="Rounded Rectangle 11"/>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957827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3770721" y="1827944"/>
            <a:ext cx="4647786" cy="4051300"/>
          </a:xfrm>
        </p:spPr>
        <p:txBody>
          <a:bodyPr>
            <a:normAutofit fontScale="77500" lnSpcReduction="20000"/>
          </a:bodyPr>
          <a:lstStyle/>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Structure</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Door controls, window controls</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Ceiling penetration</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Ventilation ducts</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Elevator Penthouses</a:t>
            </a:r>
          </a:p>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Environment</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Within defined perimeter, positive controls</a:t>
            </a:r>
          </a:p>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Purpose</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Alert threat, segment protection zones</a:t>
            </a: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Middle Protective Barriers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186" y="1966840"/>
            <a:ext cx="2612230" cy="3522108"/>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2244338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108102" y="1600200"/>
            <a:ext cx="4578698" cy="4525963"/>
          </a:xfrm>
        </p:spPr>
        <p:txBody>
          <a:bodyPr>
            <a:normAutofit fontScale="77500" lnSpcReduction="20000"/>
          </a:bodyPr>
          <a:lstStyle/>
          <a:p>
            <a:pPr>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Several layers</a:t>
            </a:r>
          </a:p>
          <a:p>
            <a:pPr>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Structure</a:t>
            </a:r>
          </a:p>
          <a:p>
            <a:pPr lvl="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Door controls, biometrics</a:t>
            </a:r>
          </a:p>
          <a:p>
            <a:pPr lvl="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Signs, alarms, </a:t>
            </a:r>
            <a:r>
              <a:rPr lang="en-US" sz="2400" b="1" dirty="0" err="1">
                <a:solidFill>
                  <a:srgbClr val="FFFFFF"/>
                </a:solidFill>
                <a:effectLst>
                  <a:outerShdw blurRad="254000" dist="190500" dir="2700000" algn="tl" rotWithShape="0">
                    <a:srgbClr val="000000">
                      <a:alpha val="80000"/>
                    </a:srgbClr>
                  </a:outerShdw>
                </a:effectLst>
                <a:cs typeface="Arial"/>
              </a:rPr>
              <a:t>cctv</a:t>
            </a:r>
            <a:endParaRPr lang="en-US" sz="2400" b="1" dirty="0">
              <a:solidFill>
                <a:srgbClr val="FFFFFF"/>
              </a:solidFill>
              <a:effectLst>
                <a:outerShdw blurRad="254000" dist="190500" dir="2700000" algn="tl" rotWithShape="0">
                  <a:srgbClr val="000000">
                    <a:alpha val="80000"/>
                  </a:srgbClr>
                </a:outerShdw>
              </a:effectLst>
              <a:cs typeface="Arial"/>
            </a:endParaRPr>
          </a:p>
          <a:p>
            <a:pPr lvl="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Safes, vaults</a:t>
            </a:r>
          </a:p>
          <a:p>
            <a:pPr>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Environment</a:t>
            </a:r>
          </a:p>
          <a:p>
            <a:pPr lvl="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Authorized personnel only</a:t>
            </a:r>
          </a:p>
          <a:p>
            <a:pPr>
              <a:lnSpc>
                <a:spcPct val="140000"/>
              </a:lnSpc>
            </a:pPr>
            <a:r>
              <a:rPr lang="en-US" sz="2800" b="1" dirty="0">
                <a:solidFill>
                  <a:srgbClr val="FFFFFF"/>
                </a:solidFill>
                <a:effectLst>
                  <a:outerShdw blurRad="254000" dist="190500" dir="2700000" algn="tl" rotWithShape="0">
                    <a:srgbClr val="000000">
                      <a:alpha val="80000"/>
                    </a:srgbClr>
                  </a:outerShdw>
                </a:effectLst>
                <a:cs typeface="Arial"/>
              </a:rPr>
              <a:t>Purpose</a:t>
            </a:r>
          </a:p>
          <a:p>
            <a:pPr lvl="1">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Establish controlled areas and rooms</a:t>
            </a: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Inner Protective Barriers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0452" y="1768418"/>
            <a:ext cx="3071055" cy="4060584"/>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3494757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914234" y="1600200"/>
            <a:ext cx="4821810" cy="4525963"/>
          </a:xfrm>
        </p:spPr>
        <p:txBody>
          <a:bodyPr>
            <a:normAutofit fontScale="92500" lnSpcReduction="10000"/>
          </a:bodyPr>
          <a:lstStyle/>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Handling of trash or scrap</a:t>
            </a:r>
          </a:p>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Fire:</a:t>
            </a:r>
          </a:p>
          <a:p>
            <a:pPr lvl="1">
              <a:lnSpc>
                <a:spcPct val="120000"/>
              </a:lnSpc>
            </a:pPr>
            <a:r>
              <a:rPr lang="en-US" sz="2400" b="1" dirty="0" smtClean="0">
                <a:solidFill>
                  <a:srgbClr val="FFFFFF"/>
                </a:solidFill>
                <a:effectLst>
                  <a:outerShdw blurRad="254000" dist="190500" dir="2700000" algn="tl" rotWithShape="0">
                    <a:srgbClr val="000000">
                      <a:alpha val="80000"/>
                    </a:srgbClr>
                  </a:outerShdw>
                </a:effectLst>
                <a:cs typeface="Arial"/>
              </a:rPr>
              <a:t>Temperature</a:t>
            </a:r>
            <a:endParaRPr lang="en-US" sz="2400" b="1" dirty="0">
              <a:solidFill>
                <a:srgbClr val="FFFFFF"/>
              </a:solidFill>
              <a:effectLst>
                <a:outerShdw blurRad="254000" dist="190500" dir="2700000" algn="tl" rotWithShape="0">
                  <a:srgbClr val="000000">
                    <a:alpha val="80000"/>
                  </a:srgbClr>
                </a:outerShdw>
              </a:effectLst>
              <a:cs typeface="Arial"/>
            </a:endParaRP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Smoke</a:t>
            </a:r>
          </a:p>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Pollution:</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CO</a:t>
            </a:r>
          </a:p>
          <a:p>
            <a:pPr lvl="1">
              <a:lnSpc>
                <a:spcPct val="120000"/>
              </a:lnSpc>
            </a:pPr>
            <a:r>
              <a:rPr lang="en-US" sz="2400" b="1" dirty="0">
                <a:solidFill>
                  <a:srgbClr val="FFFFFF"/>
                </a:solidFill>
                <a:effectLst>
                  <a:outerShdw blurRad="254000" dist="190500" dir="2700000" algn="tl" rotWithShape="0">
                    <a:srgbClr val="000000">
                      <a:alpha val="80000"/>
                    </a:srgbClr>
                  </a:outerShdw>
                </a:effectLst>
                <a:cs typeface="Arial"/>
              </a:rPr>
              <a:t>Radon</a:t>
            </a:r>
          </a:p>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Flood</a:t>
            </a:r>
          </a:p>
          <a:p>
            <a:pPr>
              <a:lnSpc>
                <a:spcPct val="120000"/>
              </a:lnSpc>
            </a:pPr>
            <a:r>
              <a:rPr lang="en-US" sz="2800" b="1" dirty="0">
                <a:solidFill>
                  <a:srgbClr val="FFFFFF"/>
                </a:solidFill>
                <a:effectLst>
                  <a:outerShdw blurRad="254000" dist="190500" dir="2700000" algn="tl" rotWithShape="0">
                    <a:srgbClr val="000000">
                      <a:alpha val="80000"/>
                    </a:srgbClr>
                  </a:outerShdw>
                </a:effectLst>
                <a:cs typeface="Arial"/>
              </a:rPr>
              <a:t>Earthquake</a:t>
            </a: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Other Barrier Issues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646" y="3990759"/>
            <a:ext cx="2988965" cy="1992643"/>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799" y="1719252"/>
            <a:ext cx="3008812" cy="1996473"/>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4" name="Rounded Rectangle 13"/>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5" name="Rounded Rectangle 14"/>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42238089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8"/>
          <p:cNvSpPr>
            <a:spLocks noChangeArrowheads="1"/>
          </p:cNvSpPr>
          <p:nvPr/>
        </p:nvSpPr>
        <p:spPr bwMode="auto">
          <a:xfrm>
            <a:off x="1935163" y="2585522"/>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dirty="0">
              <a:latin typeface="Arial"/>
            </a:endParaRPr>
          </a:p>
        </p:txBody>
      </p:sp>
      <p:pic>
        <p:nvPicPr>
          <p:cNvPr id="9222"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3658" y="2456645"/>
            <a:ext cx="3286125" cy="2181225"/>
          </a:xfrm>
          <a:prstGeom prst="rect">
            <a:avLst/>
          </a:prstGeom>
          <a:noFill/>
          <a:ln w="76200" cmpd="sng">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11" name="Rectangle 5"/>
          <p:cNvSpPr>
            <a:spLocks noChangeArrowheads="1"/>
          </p:cNvSpPr>
          <p:nvPr/>
        </p:nvSpPr>
        <p:spPr bwMode="white">
          <a:xfrm>
            <a:off x="4452924" y="2175052"/>
            <a:ext cx="4005276" cy="3039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l">
              <a:lnSpc>
                <a:spcPct val="120000"/>
              </a:lnSpc>
              <a:spcBef>
                <a:spcPct val="20000"/>
              </a:spcBef>
            </a:pPr>
            <a:r>
              <a:rPr lang="en-US" sz="2800" b="1" dirty="0">
                <a:solidFill>
                  <a:srgbClr val="E6DA27"/>
                </a:solidFill>
                <a:effectLst>
                  <a:outerShdw blurRad="254000" dist="190500" dir="2700000" algn="tl" rotWithShape="0">
                    <a:srgbClr val="000000">
                      <a:alpha val="80000"/>
                    </a:srgbClr>
                  </a:outerShdw>
                </a:effectLst>
                <a:latin typeface="Impact"/>
                <a:cs typeface="Impact"/>
              </a:rPr>
              <a:t>LOOK </a:t>
            </a:r>
            <a:r>
              <a:rPr lang="en-US" sz="2800" b="1" dirty="0" smtClean="0">
                <a:solidFill>
                  <a:srgbClr val="E6DA27"/>
                </a:solidFill>
                <a:effectLst>
                  <a:outerShdw blurRad="254000" dist="190500" dir="2700000" algn="tl" rotWithShape="0">
                    <a:srgbClr val="000000">
                      <a:alpha val="80000"/>
                    </a:srgbClr>
                  </a:outerShdw>
                </a:effectLst>
                <a:latin typeface="Impact"/>
                <a:cs typeface="Impact"/>
              </a:rPr>
              <a:t>FOR</a:t>
            </a:r>
          </a:p>
          <a:p>
            <a:pPr algn="l">
              <a:lnSpc>
                <a:spcPct val="120000"/>
              </a:lnSpc>
              <a:spcBef>
                <a:spcPct val="20000"/>
              </a:spcBef>
            </a:pPr>
            <a:r>
              <a:rPr lang="en-US" sz="2800" b="1" dirty="0" smtClean="0">
                <a:solidFill>
                  <a:srgbClr val="FFFFFF"/>
                </a:solidFill>
                <a:effectLst>
                  <a:outerShdw blurRad="254000" dist="190500" dir="2700000" algn="tl" rotWithShape="0">
                    <a:srgbClr val="000000">
                      <a:alpha val="80000"/>
                    </a:srgbClr>
                  </a:outerShdw>
                </a:effectLst>
                <a:latin typeface="Arial"/>
                <a:cs typeface="Arial"/>
              </a:rPr>
              <a:t>Any person without an employee badge, visitor badge or uniform.</a:t>
            </a:r>
            <a:endParaRPr lang="en-US" sz="28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14" name="Rectangle 3"/>
          <p:cNvSpPr txBox="1">
            <a:spLocks noChangeArrowheads="1"/>
          </p:cNvSpPr>
          <p:nvPr/>
        </p:nvSpPr>
        <p:spPr>
          <a:xfrm>
            <a:off x="1143000" y="6002965"/>
            <a:ext cx="6858000" cy="621396"/>
          </a:xfrm>
          <a:prstGeom prst="rect">
            <a:avLst/>
          </a:prstGeom>
        </p:spPr>
        <p:txBody>
          <a:bodyPr vert="horz" lIns="0" tIns="45720" rIns="18288"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sz="1600" b="1" dirty="0" smtClean="0">
                <a:solidFill>
                  <a:schemeClr val="bg1"/>
                </a:solidFill>
                <a:latin typeface="Arial"/>
                <a:cs typeface="Arial"/>
              </a:rPr>
              <a:t>The next series of slides are taken from a presentation from CPAT Training</a:t>
            </a: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7" name="Rounded Rectangle 16"/>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8" name="Rounded Rectangle 17"/>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13884458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5"/>
          <p:cNvSpPr>
            <a:spLocks noChangeArrowheads="1"/>
          </p:cNvSpPr>
          <p:nvPr/>
        </p:nvSpPr>
        <p:spPr bwMode="white">
          <a:xfrm>
            <a:off x="685800" y="4127201"/>
            <a:ext cx="7958124" cy="180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nSpc>
                <a:spcPct val="120000"/>
              </a:lnSpc>
              <a:spcBef>
                <a:spcPct val="20000"/>
              </a:spcBef>
            </a:pPr>
            <a:r>
              <a:rPr lang="en-US" b="1" dirty="0">
                <a:solidFill>
                  <a:srgbClr val="FFFFFF"/>
                </a:solidFill>
                <a:effectLst>
                  <a:outerShdw blurRad="254000" dist="190500" dir="2700000" algn="tl" rotWithShape="0">
                    <a:srgbClr val="000000">
                      <a:alpha val="80000"/>
                    </a:srgbClr>
                  </a:outerShdw>
                </a:effectLst>
                <a:latin typeface="Arial"/>
                <a:cs typeface="Arial"/>
              </a:rPr>
              <a:t>Determine if the person is an employee or a visitor</a:t>
            </a:r>
          </a:p>
          <a:p>
            <a:pPr marL="285750" indent="-285750" algn="just">
              <a:lnSpc>
                <a:spcPct val="120000"/>
              </a:lnSpc>
              <a:spcBef>
                <a:spcPct val="20000"/>
              </a:spcBef>
              <a:buFontTx/>
              <a:buChar char="–"/>
            </a:pPr>
            <a:r>
              <a:rPr lang="en-US" b="1" dirty="0">
                <a:solidFill>
                  <a:srgbClr val="FFFFFF"/>
                </a:solidFill>
                <a:effectLst>
                  <a:outerShdw blurRad="254000" dist="190500" dir="2700000" algn="tl" rotWithShape="0">
                    <a:srgbClr val="000000">
                      <a:alpha val="80000"/>
                    </a:srgbClr>
                  </a:outerShdw>
                </a:effectLst>
                <a:latin typeface="Arial"/>
                <a:cs typeface="Arial"/>
              </a:rPr>
              <a:t>If an employee, remind them always to display their ID badge and uniform.</a:t>
            </a:r>
          </a:p>
          <a:p>
            <a:pPr marL="285750" indent="-285750" algn="just">
              <a:lnSpc>
                <a:spcPct val="120000"/>
              </a:lnSpc>
              <a:spcBef>
                <a:spcPct val="20000"/>
              </a:spcBef>
              <a:buFontTx/>
              <a:buChar char="–"/>
            </a:pPr>
            <a:r>
              <a:rPr lang="en-US" b="1" dirty="0">
                <a:solidFill>
                  <a:srgbClr val="FFFFFF"/>
                </a:solidFill>
                <a:effectLst>
                  <a:outerShdw blurRad="254000" dist="190500" dir="2700000" algn="tl" rotWithShape="0">
                    <a:srgbClr val="000000">
                      <a:alpha val="80000"/>
                    </a:srgbClr>
                  </a:outerShdw>
                </a:effectLst>
                <a:latin typeface="Arial"/>
                <a:cs typeface="Arial"/>
              </a:rPr>
              <a:t>If a visitor, escort them to the reception area or to the person with whom they are visiting.</a:t>
            </a:r>
          </a:p>
          <a:p>
            <a:pPr marL="285750" indent="-285750" algn="just">
              <a:lnSpc>
                <a:spcPct val="120000"/>
              </a:lnSpc>
              <a:spcBef>
                <a:spcPct val="20000"/>
              </a:spcBef>
              <a:buFontTx/>
              <a:buChar char="–"/>
            </a:pPr>
            <a:r>
              <a:rPr lang="en-US" b="1" dirty="0">
                <a:solidFill>
                  <a:srgbClr val="FFFFFF"/>
                </a:solidFill>
                <a:effectLst>
                  <a:outerShdw blurRad="254000" dist="190500" dir="2700000" algn="tl" rotWithShape="0">
                    <a:srgbClr val="000000">
                      <a:alpha val="80000"/>
                    </a:srgbClr>
                  </a:outerShdw>
                </a:effectLst>
                <a:latin typeface="Arial"/>
                <a:cs typeface="Arial"/>
              </a:rPr>
              <a:t>Report the incident to your immediate supervisor.</a:t>
            </a:r>
          </a:p>
        </p:txBody>
      </p:sp>
      <p:sp>
        <p:nvSpPr>
          <p:cNvPr id="9221" name="Rectangle 8"/>
          <p:cNvSpPr>
            <a:spLocks noChangeArrowheads="1"/>
          </p:cNvSpPr>
          <p:nvPr/>
        </p:nvSpPr>
        <p:spPr bwMode="auto">
          <a:xfrm>
            <a:off x="1935163" y="2585522"/>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dirty="0">
              <a:latin typeface="Arial"/>
            </a:endParaRPr>
          </a:p>
        </p:txBody>
      </p:sp>
      <p:pic>
        <p:nvPicPr>
          <p:cNvPr id="9224"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77632" y="1666638"/>
            <a:ext cx="3286125" cy="2207099"/>
          </a:xfrm>
          <a:prstGeom prst="rect">
            <a:avLst/>
          </a:prstGeom>
          <a:noFill/>
          <a:ln w="76200" cmpd="sng">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2274072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body" sz="half" idx="1"/>
          </p:nvPr>
        </p:nvSpPr>
        <p:spPr>
          <a:xfrm>
            <a:off x="1055804" y="4446773"/>
            <a:ext cx="7045170" cy="1466235"/>
          </a:xfrm>
        </p:spPr>
        <p:txBody>
          <a:bodyPr>
            <a:noAutofit/>
          </a:bodyPr>
          <a:lstStyle/>
          <a:p>
            <a:pPr algn="ctr">
              <a:lnSpc>
                <a:spcPct val="120000"/>
              </a:lnSpc>
              <a:buFontTx/>
              <a:buNone/>
            </a:pPr>
            <a:r>
              <a:rPr lang="en-US" b="1" dirty="0">
                <a:solidFill>
                  <a:srgbClr val="E6DA27"/>
                </a:solidFill>
                <a:effectLst>
                  <a:outerShdw blurRad="254000" dist="190500" dir="2700000" algn="tl" rotWithShape="0">
                    <a:srgbClr val="000000">
                      <a:alpha val="80000"/>
                    </a:srgbClr>
                  </a:outerShdw>
                </a:effectLst>
                <a:latin typeface="Impact"/>
                <a:cs typeface="Impact"/>
              </a:rPr>
              <a:t>LOOK </a:t>
            </a:r>
            <a:r>
              <a:rPr lang="en-US" b="1" dirty="0" smtClean="0">
                <a:solidFill>
                  <a:srgbClr val="E6DA27"/>
                </a:solidFill>
                <a:effectLst>
                  <a:outerShdw blurRad="254000" dist="190500" dir="2700000" algn="tl" rotWithShape="0">
                    <a:srgbClr val="000000">
                      <a:alpha val="80000"/>
                    </a:srgbClr>
                  </a:outerShdw>
                </a:effectLst>
                <a:latin typeface="Impact"/>
                <a:cs typeface="Impact"/>
              </a:rPr>
              <a:t>FOR</a:t>
            </a:r>
          </a:p>
          <a:p>
            <a:pPr algn="ctr">
              <a:lnSpc>
                <a:spcPct val="120000"/>
              </a:lnSpc>
              <a:buFontTx/>
              <a:buNone/>
            </a:pPr>
            <a:r>
              <a:rPr lang="en-US" sz="2400" b="1" dirty="0" smtClean="0">
                <a:solidFill>
                  <a:srgbClr val="FFFFFF"/>
                </a:solidFill>
                <a:effectLst>
                  <a:outerShdw blurRad="254000" dist="190500" dir="2700000" algn="tl" rotWithShape="0">
                    <a:srgbClr val="000000">
                      <a:alpha val="80000"/>
                    </a:srgbClr>
                  </a:outerShdw>
                </a:effectLst>
                <a:cs typeface="Arial"/>
              </a:rPr>
              <a:t>Any </a:t>
            </a:r>
            <a:r>
              <a:rPr lang="en-US" sz="2400" b="1" dirty="0">
                <a:solidFill>
                  <a:srgbClr val="FFFFFF"/>
                </a:solidFill>
                <a:effectLst>
                  <a:outerShdw blurRad="254000" dist="190500" dir="2700000" algn="tl" rotWithShape="0">
                    <a:srgbClr val="000000">
                      <a:alpha val="80000"/>
                    </a:srgbClr>
                  </a:outerShdw>
                </a:effectLst>
                <a:cs typeface="Arial"/>
              </a:rPr>
              <a:t>person in unauthorized/</a:t>
            </a:r>
            <a:r>
              <a:rPr lang="en-US" sz="2400" b="1" dirty="0" smtClean="0">
                <a:solidFill>
                  <a:srgbClr val="FFFFFF"/>
                </a:solidFill>
                <a:effectLst>
                  <a:outerShdw blurRad="254000" dist="190500" dir="2700000" algn="tl" rotWithShape="0">
                    <a:srgbClr val="000000">
                      <a:alpha val="80000"/>
                    </a:srgbClr>
                  </a:outerShdw>
                </a:effectLst>
                <a:cs typeface="Arial"/>
              </a:rPr>
              <a:t>restricted areas</a:t>
            </a:r>
            <a:endParaRPr lang="en-US" sz="2400" b="1" dirty="0">
              <a:solidFill>
                <a:srgbClr val="FFFFFF"/>
              </a:solidFill>
              <a:effectLst>
                <a:outerShdw blurRad="254000" dist="190500" dir="2700000" algn="tl" rotWithShape="0">
                  <a:srgbClr val="000000">
                    <a:alpha val="80000"/>
                  </a:srgbClr>
                </a:outerShdw>
              </a:effectLst>
              <a:cs typeface="Arial"/>
            </a:endParaRPr>
          </a:p>
        </p:txBody>
      </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440297" y="1826185"/>
            <a:ext cx="4302347" cy="242007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436439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body" sz="half" idx="1"/>
          </p:nvPr>
        </p:nvSpPr>
        <p:spPr>
          <a:xfrm>
            <a:off x="685800" y="4129301"/>
            <a:ext cx="7772400" cy="2192960"/>
          </a:xfrm>
        </p:spPr>
        <p:txBody>
          <a:bodyPr>
            <a:noAutofit/>
          </a:bodyPr>
          <a:lstStyle/>
          <a:p>
            <a:pPr marL="0" indent="0" algn="ctr">
              <a:lnSpc>
                <a:spcPct val="120000"/>
              </a:lnSpc>
              <a:buNone/>
            </a:pPr>
            <a:r>
              <a:rPr lang="en-US" b="1" dirty="0" smtClean="0">
                <a:solidFill>
                  <a:srgbClr val="E6DA27"/>
                </a:solidFill>
                <a:effectLst>
                  <a:outerShdw blurRad="254000" dist="190500" dir="2700000" algn="tl" rotWithShape="0">
                    <a:srgbClr val="000000">
                      <a:alpha val="80000"/>
                    </a:srgbClr>
                  </a:outerShdw>
                </a:effectLst>
                <a:latin typeface="Impact"/>
                <a:cs typeface="Impact"/>
              </a:rPr>
              <a:t>AND ACT</a:t>
            </a:r>
          </a:p>
          <a:p>
            <a:pPr algn="ctr">
              <a:lnSpc>
                <a:spcPct val="120000"/>
              </a:lnSpc>
            </a:pPr>
            <a:r>
              <a:rPr lang="en-US" sz="2400" b="1" dirty="0" smtClean="0">
                <a:solidFill>
                  <a:srgbClr val="FFFFFF"/>
                </a:solidFill>
                <a:effectLst>
                  <a:outerShdw blurRad="254000" dist="190500" dir="2700000" algn="tl" rotWithShape="0">
                    <a:srgbClr val="000000">
                      <a:alpha val="80000"/>
                    </a:srgbClr>
                  </a:outerShdw>
                </a:effectLst>
                <a:cs typeface="Arial"/>
              </a:rPr>
              <a:t>Get them out of the area</a:t>
            </a:r>
          </a:p>
          <a:p>
            <a:pPr algn="ctr">
              <a:lnSpc>
                <a:spcPct val="120000"/>
              </a:lnSpc>
            </a:pPr>
            <a:r>
              <a:rPr lang="en-US" sz="2400" b="1" dirty="0" smtClean="0">
                <a:solidFill>
                  <a:srgbClr val="FFFFFF"/>
                </a:solidFill>
                <a:effectLst>
                  <a:outerShdw blurRad="254000" dist="190500" dir="2700000" algn="tl" rotWithShape="0">
                    <a:srgbClr val="000000">
                      <a:alpha val="80000"/>
                    </a:srgbClr>
                  </a:outerShdw>
                </a:effectLst>
                <a:cs typeface="Arial"/>
              </a:rPr>
              <a:t>If a visitor, escort them to the reception area</a:t>
            </a:r>
          </a:p>
          <a:p>
            <a:pPr algn="ctr">
              <a:lnSpc>
                <a:spcPct val="120000"/>
              </a:lnSpc>
            </a:pPr>
            <a:r>
              <a:rPr lang="en-US" sz="2400" b="1" dirty="0" smtClean="0">
                <a:solidFill>
                  <a:srgbClr val="FFFFFF"/>
                </a:solidFill>
                <a:effectLst>
                  <a:outerShdw blurRad="254000" dist="190500" dir="2700000" algn="tl" rotWithShape="0">
                    <a:srgbClr val="000000">
                      <a:alpha val="80000"/>
                    </a:srgbClr>
                  </a:outerShdw>
                </a:effectLst>
                <a:cs typeface="Arial"/>
              </a:rPr>
              <a:t>Report the incident to your immediate supervisor</a:t>
            </a:r>
          </a:p>
          <a:p>
            <a:pPr algn="ctr">
              <a:lnSpc>
                <a:spcPct val="120000"/>
              </a:lnSpc>
            </a:pPr>
            <a:endParaRPr lang="en-US" sz="2400" b="1" dirty="0" smtClean="0">
              <a:solidFill>
                <a:srgbClr val="FFFFFF"/>
              </a:solidFill>
              <a:effectLst>
                <a:outerShdw blurRad="254000" dist="190500" dir="2700000" algn="tl" rotWithShape="0">
                  <a:srgbClr val="000000">
                    <a:alpha val="80000"/>
                  </a:srgbClr>
                </a:outerShdw>
              </a:effectLst>
              <a:cs typeface="Arial"/>
            </a:endParaRPr>
          </a:p>
          <a:p>
            <a:pPr algn="ctr">
              <a:lnSpc>
                <a:spcPct val="120000"/>
              </a:lnSpc>
            </a:pPr>
            <a:endParaRPr lang="en-US" sz="2400" b="1" dirty="0">
              <a:solidFill>
                <a:srgbClr val="FFFFFF"/>
              </a:solidFill>
              <a:effectLst>
                <a:outerShdw blurRad="254000" dist="190500" dir="2700000" algn="tl" rotWithShape="0">
                  <a:srgbClr val="000000">
                    <a:alpha val="80000"/>
                  </a:srgbClr>
                </a:outerShdw>
              </a:effectLst>
              <a:cs typeface="Arial"/>
            </a:endParaRPr>
          </a:p>
        </p:txBody>
      </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1555" y="1649366"/>
            <a:ext cx="2419350" cy="2325688"/>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4" name="Rounded Rectangle 13"/>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5" name="Rounded Rectangle 14"/>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20489130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p:cNvSpPr>
            <a:spLocks noGrp="1" noChangeArrowheads="1"/>
          </p:cNvSpPr>
          <p:nvPr>
            <p:ph type="body" sz="half" idx="1"/>
          </p:nvPr>
        </p:nvSpPr>
        <p:spPr>
          <a:xfrm>
            <a:off x="4568446" y="1587385"/>
            <a:ext cx="4004984" cy="4813415"/>
          </a:xfrm>
        </p:spPr>
        <p:txBody>
          <a:bodyPr>
            <a:normAutofit/>
          </a:bodyPr>
          <a:lstStyle/>
          <a:p>
            <a:pPr>
              <a:lnSpc>
                <a:spcPct val="120000"/>
              </a:lnSpc>
              <a:buFontTx/>
              <a:buNone/>
            </a:pPr>
            <a:r>
              <a:rPr lang="en-US" sz="2200" b="1" dirty="0" smtClean="0">
                <a:solidFill>
                  <a:srgbClr val="E6DA27"/>
                </a:solidFill>
                <a:effectLst>
                  <a:outerShdw blurRad="254000" dist="190500" dir="2700000" algn="tl" rotWithShape="0">
                    <a:srgbClr val="000000">
                      <a:alpha val="80000"/>
                    </a:srgbClr>
                  </a:outerShdw>
                </a:effectLst>
                <a:latin typeface="Impact"/>
                <a:cs typeface="Impact"/>
              </a:rPr>
              <a:t>LOOK FOR</a:t>
            </a:r>
            <a:endParaRPr lang="en-US" sz="2200" b="1" dirty="0">
              <a:solidFill>
                <a:srgbClr val="E6DA27"/>
              </a:solidFill>
              <a:effectLst>
                <a:outerShdw blurRad="254000" dist="190500" dir="2700000" algn="tl" rotWithShape="0">
                  <a:srgbClr val="000000">
                    <a:alpha val="80000"/>
                  </a:srgbClr>
                </a:outerShdw>
              </a:effectLst>
              <a:latin typeface="Impact"/>
              <a:cs typeface="Impact"/>
            </a:endParaRPr>
          </a:p>
          <a:p>
            <a:pPr>
              <a:lnSpc>
                <a:spcPct val="120000"/>
              </a:lnSpc>
            </a:pPr>
            <a:r>
              <a:rPr lang="en-US" sz="2200" b="1" dirty="0">
                <a:solidFill>
                  <a:schemeClr val="bg1"/>
                </a:solidFill>
                <a:effectLst>
                  <a:outerShdw blurRad="254000" dist="190500" dir="2700000" algn="tl" rotWithShape="0">
                    <a:srgbClr val="000000">
                      <a:alpha val="80000"/>
                    </a:srgbClr>
                  </a:outerShdw>
                </a:effectLst>
                <a:cs typeface="Arial"/>
              </a:rPr>
              <a:t>Any person:</a:t>
            </a:r>
          </a:p>
          <a:p>
            <a:pPr lvl="1">
              <a:lnSpc>
                <a:spcPct val="120000"/>
              </a:lnSpc>
            </a:pPr>
            <a:r>
              <a:rPr lang="en-US" sz="2200" b="1" dirty="0">
                <a:solidFill>
                  <a:schemeClr val="bg1"/>
                </a:solidFill>
                <a:effectLst>
                  <a:outerShdw blurRad="254000" dist="190500" dir="2700000" algn="tl" rotWithShape="0">
                    <a:srgbClr val="000000">
                      <a:alpha val="80000"/>
                    </a:srgbClr>
                  </a:outerShdw>
                </a:effectLst>
                <a:cs typeface="Arial"/>
              </a:rPr>
              <a:t>wearing an overcoat on a 95 degree day, or any kind of inappropriate clothing</a:t>
            </a:r>
          </a:p>
          <a:p>
            <a:pPr lvl="1">
              <a:lnSpc>
                <a:spcPct val="120000"/>
              </a:lnSpc>
            </a:pPr>
            <a:r>
              <a:rPr lang="en-US" sz="2200" b="1" dirty="0">
                <a:solidFill>
                  <a:schemeClr val="bg1"/>
                </a:solidFill>
                <a:effectLst>
                  <a:outerShdw blurRad="254000" dist="190500" dir="2700000" algn="tl" rotWithShape="0">
                    <a:srgbClr val="000000">
                      <a:alpha val="80000"/>
                    </a:srgbClr>
                  </a:outerShdw>
                </a:effectLst>
                <a:cs typeface="Arial"/>
              </a:rPr>
              <a:t>waiting or loitering in an area or hallway</a:t>
            </a:r>
          </a:p>
          <a:p>
            <a:pPr lvl="1">
              <a:lnSpc>
                <a:spcPct val="120000"/>
              </a:lnSpc>
            </a:pPr>
            <a:r>
              <a:rPr lang="en-US" sz="2200" b="1" dirty="0">
                <a:solidFill>
                  <a:schemeClr val="bg1"/>
                </a:solidFill>
                <a:effectLst>
                  <a:outerShdw blurRad="254000" dist="190500" dir="2700000" algn="tl" rotWithShape="0">
                    <a:srgbClr val="000000">
                      <a:alpha val="80000"/>
                    </a:srgbClr>
                  </a:outerShdw>
                </a:effectLst>
                <a:cs typeface="Arial"/>
              </a:rPr>
              <a:t>asking for an unknown department, person or employee</a:t>
            </a:r>
          </a:p>
        </p:txBody>
      </p:sp>
      <p:pic>
        <p:nvPicPr>
          <p:cNvPr id="13319" name="Picture 1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8515" y="3873246"/>
            <a:ext cx="3297934" cy="2348972"/>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10" name="Picture 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48515" y="1827944"/>
            <a:ext cx="3297934" cy="1686133"/>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5" name="Rounded Rectangle 14"/>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6" name="Rounded Rectangle 15"/>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23188358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type="body" sz="half" idx="1"/>
          </p:nvPr>
        </p:nvSpPr>
        <p:spPr>
          <a:xfrm>
            <a:off x="4067166" y="1646910"/>
            <a:ext cx="4398963" cy="4260167"/>
          </a:xfrm>
        </p:spPr>
        <p:txBody>
          <a:bodyPr>
            <a:normAutofit lnSpcReduction="10000"/>
          </a:bodyPr>
          <a:lstStyle/>
          <a:p>
            <a:pPr>
              <a:lnSpc>
                <a:spcPct val="120000"/>
              </a:lnSpc>
              <a:buFontTx/>
              <a:buNone/>
            </a:pPr>
            <a:r>
              <a:rPr lang="en-US" sz="2200" b="1" dirty="0">
                <a:solidFill>
                  <a:srgbClr val="E6DA27"/>
                </a:solidFill>
                <a:effectLst>
                  <a:outerShdw blurRad="254000" dist="190500" dir="2700000" algn="tl" rotWithShape="0">
                    <a:srgbClr val="000000">
                      <a:alpha val="80000"/>
                    </a:srgbClr>
                  </a:outerShdw>
                </a:effectLst>
                <a:latin typeface="Impact"/>
                <a:cs typeface="Impact"/>
              </a:rPr>
              <a:t>LOOK </a:t>
            </a:r>
            <a:r>
              <a:rPr lang="en-US" sz="2200" b="1" dirty="0" smtClean="0">
                <a:solidFill>
                  <a:srgbClr val="E6DA27"/>
                </a:solidFill>
                <a:effectLst>
                  <a:outerShdw blurRad="254000" dist="190500" dir="2700000" algn="tl" rotWithShape="0">
                    <a:srgbClr val="000000">
                      <a:alpha val="80000"/>
                    </a:srgbClr>
                  </a:outerShdw>
                </a:effectLst>
                <a:latin typeface="Impact"/>
                <a:cs typeface="Impact"/>
              </a:rPr>
              <a:t>FOR</a:t>
            </a:r>
            <a:endParaRPr lang="en-US" sz="2200" b="1" dirty="0">
              <a:solidFill>
                <a:srgbClr val="E6DA27"/>
              </a:solidFill>
              <a:effectLst>
                <a:outerShdw blurRad="254000" dist="190500" dir="2700000" algn="tl" rotWithShape="0">
                  <a:srgbClr val="000000">
                    <a:alpha val="80000"/>
                  </a:srgbClr>
                </a:outerShdw>
              </a:effectLst>
              <a:latin typeface="Impact"/>
              <a:cs typeface="Impact"/>
            </a:endParaRPr>
          </a:p>
          <a:p>
            <a:pPr>
              <a:lnSpc>
                <a:spcPct val="120000"/>
              </a:lnSpc>
            </a:pPr>
            <a:r>
              <a:rPr lang="en-US" sz="2200" b="1" dirty="0">
                <a:solidFill>
                  <a:schemeClr val="bg1">
                    <a:lumMod val="95000"/>
                  </a:schemeClr>
                </a:solidFill>
                <a:effectLst>
                  <a:outerShdw blurRad="254000" dist="190500" dir="2700000" algn="tl" rotWithShape="0">
                    <a:srgbClr val="000000">
                      <a:alpha val="80000"/>
                    </a:srgbClr>
                  </a:outerShdw>
                </a:effectLst>
                <a:cs typeface="Arial"/>
              </a:rPr>
              <a:t>Any person: </a:t>
            </a:r>
          </a:p>
          <a:p>
            <a:pPr lvl="1" algn="just">
              <a:lnSpc>
                <a:spcPct val="120000"/>
              </a:lnSpc>
            </a:pPr>
            <a:r>
              <a:rPr lang="en-US" sz="2200" b="1" dirty="0">
                <a:solidFill>
                  <a:schemeClr val="bg1">
                    <a:lumMod val="95000"/>
                  </a:schemeClr>
                </a:solidFill>
                <a:effectLst>
                  <a:outerShdw blurRad="254000" dist="190500" dir="2700000" algn="tl" rotWithShape="0">
                    <a:srgbClr val="000000">
                      <a:alpha val="80000"/>
                    </a:srgbClr>
                  </a:outerShdw>
                </a:effectLst>
                <a:cs typeface="Arial"/>
              </a:rPr>
              <a:t>who seems not to belong in the area</a:t>
            </a:r>
          </a:p>
          <a:p>
            <a:pPr lvl="1" algn="just">
              <a:lnSpc>
                <a:spcPct val="120000"/>
              </a:lnSpc>
            </a:pPr>
            <a:r>
              <a:rPr lang="en-US" sz="2200" b="1" dirty="0">
                <a:solidFill>
                  <a:schemeClr val="bg1">
                    <a:lumMod val="95000"/>
                  </a:schemeClr>
                </a:solidFill>
                <a:effectLst>
                  <a:outerShdw blurRad="254000" dist="190500" dir="2700000" algn="tl" rotWithShape="0">
                    <a:srgbClr val="000000">
                      <a:alpha val="80000"/>
                    </a:srgbClr>
                  </a:outerShdw>
                </a:effectLst>
                <a:cs typeface="Arial"/>
              </a:rPr>
              <a:t>going door to door, office to office</a:t>
            </a:r>
          </a:p>
          <a:p>
            <a:pPr lvl="1" algn="just">
              <a:lnSpc>
                <a:spcPct val="120000"/>
              </a:lnSpc>
            </a:pPr>
            <a:r>
              <a:rPr lang="en-US" sz="2200" b="1" dirty="0">
                <a:solidFill>
                  <a:schemeClr val="bg1">
                    <a:lumMod val="95000"/>
                  </a:schemeClr>
                </a:solidFill>
                <a:effectLst>
                  <a:outerShdw blurRad="254000" dist="190500" dir="2700000" algn="tl" rotWithShape="0">
                    <a:srgbClr val="000000">
                      <a:alpha val="80000"/>
                    </a:srgbClr>
                  </a:outerShdw>
                </a:effectLst>
                <a:cs typeface="Arial"/>
              </a:rPr>
              <a:t>entering a private office unescorted</a:t>
            </a:r>
          </a:p>
          <a:p>
            <a:pPr lvl="1" algn="just">
              <a:lnSpc>
                <a:spcPct val="120000"/>
              </a:lnSpc>
            </a:pPr>
            <a:r>
              <a:rPr lang="en-US" sz="2200" b="1" dirty="0">
                <a:solidFill>
                  <a:schemeClr val="bg1">
                    <a:lumMod val="95000"/>
                  </a:schemeClr>
                </a:solidFill>
                <a:effectLst>
                  <a:outerShdw blurRad="254000" dist="190500" dir="2700000" algn="tl" rotWithShape="0">
                    <a:srgbClr val="000000">
                      <a:alpha val="80000"/>
                    </a:srgbClr>
                  </a:outerShdw>
                </a:effectLst>
                <a:cs typeface="Arial"/>
              </a:rPr>
              <a:t>selling items</a:t>
            </a:r>
          </a:p>
          <a:p>
            <a:pPr lvl="1" algn="just">
              <a:lnSpc>
                <a:spcPct val="120000"/>
              </a:lnSpc>
            </a:pPr>
            <a:r>
              <a:rPr lang="en-US" sz="2200" b="1" dirty="0">
                <a:solidFill>
                  <a:schemeClr val="bg1">
                    <a:lumMod val="95000"/>
                  </a:schemeClr>
                </a:solidFill>
                <a:effectLst>
                  <a:outerShdw blurRad="254000" dist="190500" dir="2700000" algn="tl" rotWithShape="0">
                    <a:srgbClr val="000000">
                      <a:alpha val="80000"/>
                    </a:srgbClr>
                  </a:outerShdw>
                </a:effectLst>
                <a:cs typeface="Arial"/>
              </a:rPr>
              <a:t>who seems lost</a:t>
            </a:r>
          </a:p>
        </p:txBody>
      </p:sp>
      <p:sp>
        <p:nvSpPr>
          <p:cNvPr id="10"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400" y="1904858"/>
            <a:ext cx="2587768" cy="388165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35640060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800664" y="1674192"/>
            <a:ext cx="7391400" cy="465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sz="2600" b="1" dirty="0">
                <a:solidFill>
                  <a:schemeClr val="bg1"/>
                </a:solidFill>
                <a:effectLst>
                  <a:outerShdw blurRad="254000" dist="190500" dir="2700000" algn="tl" rotWithShape="0">
                    <a:srgbClr val="000000">
                      <a:alpha val="80000"/>
                    </a:srgbClr>
                  </a:outerShdw>
                </a:effectLst>
                <a:latin typeface="Arial"/>
                <a:cs typeface="Arial"/>
              </a:rPr>
              <a:t>No amount of prevention can stop a person who is determined to commit an act of violence in the workplace...</a:t>
            </a:r>
          </a:p>
          <a:p>
            <a:pPr algn="ctr">
              <a:lnSpc>
                <a:spcPct val="120000"/>
              </a:lnSpc>
            </a:pPr>
            <a:endParaRPr lang="en-US" sz="3000" b="1" dirty="0">
              <a:solidFill>
                <a:schemeClr val="bg1"/>
              </a:solidFill>
              <a:effectLst>
                <a:outerShdw blurRad="254000" dist="190500" dir="2700000" algn="tl" rotWithShape="0">
                  <a:srgbClr val="000000">
                    <a:alpha val="80000"/>
                  </a:srgbClr>
                </a:outerShdw>
              </a:effectLst>
              <a:latin typeface="Arial"/>
              <a:cs typeface="Arial"/>
            </a:endParaRPr>
          </a:p>
          <a:p>
            <a:pPr algn="ctr">
              <a:lnSpc>
                <a:spcPct val="120000"/>
              </a:lnSpc>
            </a:pPr>
            <a:r>
              <a:rPr lang="en-US" sz="3600" b="1" dirty="0">
                <a:solidFill>
                  <a:srgbClr val="E6DA27"/>
                </a:solidFill>
                <a:effectLst>
                  <a:outerShdw blurRad="254000" dist="190500" dir="2700000" algn="tl" rotWithShape="0">
                    <a:srgbClr val="000000">
                      <a:alpha val="80000"/>
                    </a:srgbClr>
                  </a:outerShdw>
                </a:effectLst>
                <a:latin typeface="Impact"/>
                <a:cs typeface="Impact"/>
              </a:rPr>
              <a:t>Being Proactive, Being Prepared</a:t>
            </a:r>
          </a:p>
          <a:p>
            <a:pPr algn="ctr">
              <a:lnSpc>
                <a:spcPct val="120000"/>
              </a:lnSpc>
            </a:pPr>
            <a:endParaRPr lang="en-US" sz="2600" b="1" dirty="0">
              <a:solidFill>
                <a:schemeClr val="bg1"/>
              </a:solidFill>
              <a:effectLst>
                <a:outerShdw blurRad="254000" dist="190500" dir="2700000" algn="tl" rotWithShape="0">
                  <a:srgbClr val="000000">
                    <a:alpha val="80000"/>
                  </a:srgbClr>
                </a:outerShdw>
              </a:effectLst>
              <a:latin typeface="Arial"/>
              <a:cs typeface="Arial"/>
            </a:endParaRPr>
          </a:p>
          <a:p>
            <a:pPr algn="ctr">
              <a:lnSpc>
                <a:spcPct val="120000"/>
              </a:lnSpc>
            </a:pPr>
            <a:r>
              <a:rPr lang="en-US" sz="2600" b="1" dirty="0">
                <a:solidFill>
                  <a:schemeClr val="bg1"/>
                </a:solidFill>
                <a:effectLst>
                  <a:outerShdw blurRad="254000" dist="190500" dir="2700000" algn="tl" rotWithShape="0">
                    <a:srgbClr val="000000">
                      <a:alpha val="80000"/>
                    </a:srgbClr>
                  </a:outerShdw>
                </a:effectLst>
                <a:latin typeface="Arial"/>
                <a:cs typeface="Arial"/>
              </a:rPr>
              <a:t>	Proper planning can reduce the likelihood of an incident happening and can prepare an organization to deal with one if necessary</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Stay Secure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Tree>
    <p:extLst>
      <p:ext uri="{BB962C8B-B14F-4D97-AF65-F5344CB8AC3E}">
        <p14:creationId xmlns:p14="http://schemas.microsoft.com/office/powerpoint/2010/main" val="1049977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Rectangle 3"/>
          <p:cNvSpPr>
            <a:spLocks noGrp="1" noChangeArrowheads="1"/>
          </p:cNvSpPr>
          <p:nvPr>
            <p:ph type="body" sz="half" idx="1"/>
          </p:nvPr>
        </p:nvSpPr>
        <p:spPr>
          <a:xfrm>
            <a:off x="1048515" y="1649360"/>
            <a:ext cx="4129354" cy="4263647"/>
          </a:xfrm>
        </p:spPr>
        <p:txBody>
          <a:bodyPr>
            <a:noAutofit/>
          </a:bodyPr>
          <a:lstStyle/>
          <a:p>
            <a:pPr>
              <a:lnSpc>
                <a:spcPct val="140000"/>
              </a:lnSpc>
              <a:buFontTx/>
              <a:buNone/>
            </a:pPr>
            <a:r>
              <a:rPr lang="en-US" sz="1800" b="1" dirty="0" smtClean="0">
                <a:solidFill>
                  <a:srgbClr val="E6DA27"/>
                </a:solidFill>
                <a:effectLst>
                  <a:outerShdw blurRad="254000" dist="190500" dir="2700000" algn="tl" rotWithShape="0">
                    <a:srgbClr val="000000">
                      <a:alpha val="80000"/>
                    </a:srgbClr>
                  </a:outerShdw>
                </a:effectLst>
                <a:latin typeface="Impact"/>
                <a:cs typeface="Impact"/>
              </a:rPr>
              <a:t>LOOK FOR</a:t>
            </a:r>
            <a:endParaRPr lang="en-US" sz="1800" b="1" dirty="0">
              <a:solidFill>
                <a:srgbClr val="E6DA27"/>
              </a:solidFill>
              <a:effectLst>
                <a:outerShdw blurRad="254000" dist="190500" dir="2700000" algn="tl" rotWithShape="0">
                  <a:srgbClr val="000000">
                    <a:alpha val="80000"/>
                  </a:srgbClr>
                </a:outerShdw>
              </a:effectLst>
              <a:latin typeface="Impact"/>
              <a:cs typeface="Impact"/>
            </a:endParaRPr>
          </a:p>
          <a:p>
            <a:pPr>
              <a:lnSpc>
                <a:spcPct val="140000"/>
              </a:lnSpc>
            </a:pPr>
            <a:r>
              <a:rPr lang="en-US" sz="1800" b="1" dirty="0">
                <a:solidFill>
                  <a:schemeClr val="bg1"/>
                </a:solidFill>
                <a:effectLst>
                  <a:outerShdw blurRad="254000" dist="190500" dir="2700000" algn="tl" rotWithShape="0">
                    <a:srgbClr val="000000">
                      <a:alpha val="80000"/>
                    </a:srgbClr>
                  </a:outerShdw>
                </a:effectLst>
                <a:cs typeface="Arial"/>
              </a:rPr>
              <a:t>Any person:</a:t>
            </a:r>
          </a:p>
          <a:p>
            <a:pPr lvl="1">
              <a:lnSpc>
                <a:spcPct val="140000"/>
              </a:lnSpc>
            </a:pPr>
            <a:r>
              <a:rPr lang="en-US" sz="1800" b="1" dirty="0">
                <a:solidFill>
                  <a:schemeClr val="bg1"/>
                </a:solidFill>
                <a:effectLst>
                  <a:outerShdw blurRad="254000" dist="190500" dir="2700000" algn="tl" rotWithShape="0">
                    <a:srgbClr val="000000">
                      <a:alpha val="80000"/>
                    </a:srgbClr>
                  </a:outerShdw>
                </a:effectLst>
                <a:cs typeface="Arial"/>
              </a:rPr>
              <a:t>Tampering with somebody</a:t>
            </a:r>
            <a:r>
              <a:rPr lang="ja-JP" altLang="en-US" sz="1800" b="1" dirty="0">
                <a:solidFill>
                  <a:schemeClr val="bg1"/>
                </a:solidFill>
                <a:effectLst>
                  <a:outerShdw blurRad="254000" dist="190500" dir="2700000" algn="tl" rotWithShape="0">
                    <a:srgbClr val="000000">
                      <a:alpha val="80000"/>
                    </a:srgbClr>
                  </a:outerShdw>
                </a:effectLst>
                <a:cs typeface="Arial"/>
              </a:rPr>
              <a:t>’</a:t>
            </a:r>
            <a:r>
              <a:rPr lang="en-US" sz="1800" b="1" dirty="0">
                <a:solidFill>
                  <a:schemeClr val="bg1"/>
                </a:solidFill>
                <a:effectLst>
                  <a:outerShdw blurRad="254000" dist="190500" dir="2700000" algn="tl" rotWithShape="0">
                    <a:srgbClr val="000000">
                      <a:alpha val="80000"/>
                    </a:srgbClr>
                  </a:outerShdw>
                </a:effectLst>
                <a:cs typeface="Arial"/>
              </a:rPr>
              <a:t>s desk, boxes, personal items, equipment, vehicles, cameras, lights…</a:t>
            </a:r>
          </a:p>
          <a:p>
            <a:pPr lvl="1">
              <a:lnSpc>
                <a:spcPct val="140000"/>
              </a:lnSpc>
            </a:pPr>
            <a:r>
              <a:rPr lang="en-US" sz="1800" b="1" dirty="0">
                <a:solidFill>
                  <a:schemeClr val="bg1"/>
                </a:solidFill>
                <a:effectLst>
                  <a:outerShdw blurRad="254000" dist="190500" dir="2700000" algn="tl" rotWithShape="0">
                    <a:srgbClr val="000000">
                      <a:alpha val="80000"/>
                    </a:srgbClr>
                  </a:outerShdw>
                </a:effectLst>
                <a:cs typeface="Arial"/>
              </a:rPr>
              <a:t>running, especially if carrying something</a:t>
            </a:r>
          </a:p>
          <a:p>
            <a:pPr lvl="1">
              <a:lnSpc>
                <a:spcPct val="140000"/>
              </a:lnSpc>
            </a:pPr>
            <a:r>
              <a:rPr lang="en-US" sz="1800" b="1" dirty="0">
                <a:solidFill>
                  <a:schemeClr val="bg1"/>
                </a:solidFill>
                <a:effectLst>
                  <a:outerShdw blurRad="254000" dist="190500" dir="2700000" algn="tl" rotWithShape="0">
                    <a:srgbClr val="000000">
                      <a:alpha val="80000"/>
                    </a:srgbClr>
                  </a:outerShdw>
                </a:effectLst>
                <a:cs typeface="Arial"/>
              </a:rPr>
              <a:t>hiding behind doors, fences, desks, …</a:t>
            </a:r>
          </a:p>
        </p:txBody>
      </p:sp>
      <p:pic>
        <p:nvPicPr>
          <p:cNvPr id="1536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2279" y="3499645"/>
            <a:ext cx="2606485" cy="2214942"/>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11"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43292" y="1827944"/>
            <a:ext cx="2595472" cy="1326986"/>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5" name="Rounded Rectangle 14"/>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6" name="Rounded Rectangle 15"/>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671712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body" sz="half" idx="1"/>
          </p:nvPr>
        </p:nvSpPr>
        <p:spPr>
          <a:xfrm>
            <a:off x="685800" y="4486463"/>
            <a:ext cx="7772400" cy="2192960"/>
          </a:xfrm>
        </p:spPr>
        <p:txBody>
          <a:bodyPr>
            <a:noAutofit/>
          </a:bodyPr>
          <a:lstStyle/>
          <a:p>
            <a:pPr marL="0" indent="0" algn="ctr">
              <a:lnSpc>
                <a:spcPct val="120000"/>
              </a:lnSpc>
              <a:buNone/>
            </a:pPr>
            <a:r>
              <a:rPr lang="en-US" b="1" dirty="0" smtClean="0">
                <a:solidFill>
                  <a:schemeClr val="bg1"/>
                </a:solidFill>
                <a:effectLst>
                  <a:outerShdw blurRad="254000" dist="190500" dir="2700000" algn="tl" rotWithShape="0">
                    <a:srgbClr val="000000">
                      <a:alpha val="80000"/>
                    </a:srgbClr>
                  </a:outerShdw>
                </a:effectLst>
                <a:latin typeface="Impact"/>
                <a:cs typeface="Impact"/>
              </a:rPr>
              <a:t>AND ACT </a:t>
            </a:r>
            <a:r>
              <a:rPr lang="en-US" b="1" dirty="0" smtClean="0">
                <a:solidFill>
                  <a:srgbClr val="E6DA27"/>
                </a:solidFill>
                <a:effectLst>
                  <a:outerShdw blurRad="254000" dist="190500" dir="2700000" algn="tl" rotWithShape="0">
                    <a:srgbClr val="000000">
                      <a:alpha val="80000"/>
                    </a:srgbClr>
                  </a:outerShdw>
                </a:effectLst>
                <a:latin typeface="Impact"/>
                <a:cs typeface="Impact"/>
              </a:rPr>
              <a:t>IMMEDIATELY!</a:t>
            </a:r>
          </a:p>
          <a:p>
            <a:pPr algn="ctr">
              <a:lnSpc>
                <a:spcPct val="120000"/>
              </a:lnSpc>
            </a:pPr>
            <a:r>
              <a:rPr lang="en-US" sz="2400" b="1" dirty="0" smtClean="0">
                <a:solidFill>
                  <a:srgbClr val="FFFFFF"/>
                </a:solidFill>
                <a:effectLst>
                  <a:outerShdw blurRad="254000" dist="190500" dir="2700000" algn="tl" rotWithShape="0">
                    <a:srgbClr val="000000">
                      <a:alpha val="80000"/>
                    </a:srgbClr>
                  </a:outerShdw>
                </a:effectLst>
                <a:cs typeface="Arial"/>
              </a:rPr>
              <a:t>Report the incident to your immediate supervisor</a:t>
            </a:r>
          </a:p>
          <a:p>
            <a:pPr algn="ctr">
              <a:lnSpc>
                <a:spcPct val="120000"/>
              </a:lnSpc>
            </a:pPr>
            <a:endParaRPr lang="en-US" sz="2400" b="1" dirty="0" smtClean="0">
              <a:solidFill>
                <a:srgbClr val="FFFFFF"/>
              </a:solidFill>
              <a:effectLst>
                <a:outerShdw blurRad="254000" dist="190500" dir="2700000" algn="tl" rotWithShape="0">
                  <a:srgbClr val="000000">
                    <a:alpha val="80000"/>
                  </a:srgbClr>
                </a:outerShdw>
              </a:effectLst>
              <a:cs typeface="Arial"/>
            </a:endParaRPr>
          </a:p>
          <a:p>
            <a:pPr algn="ctr">
              <a:lnSpc>
                <a:spcPct val="120000"/>
              </a:lnSpc>
            </a:pPr>
            <a:endParaRPr lang="en-US" sz="2400" b="1" dirty="0">
              <a:solidFill>
                <a:srgbClr val="FFFFFF"/>
              </a:solidFill>
              <a:effectLst>
                <a:outerShdw blurRad="254000" dist="190500" dir="2700000" algn="tl" rotWithShape="0">
                  <a:srgbClr val="000000">
                    <a:alpha val="80000"/>
                  </a:srgbClr>
                </a:outerShdw>
              </a:effectLst>
              <a:cs typeface="Arial"/>
            </a:endParaRPr>
          </a:p>
        </p:txBody>
      </p:sp>
      <p:sp>
        <p:nvSpPr>
          <p:cNvPr id="8"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People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1060" y="1788260"/>
            <a:ext cx="3628704" cy="241913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35350053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idx="1"/>
          </p:nvPr>
        </p:nvSpPr>
        <p:spPr>
          <a:xfrm>
            <a:off x="3429000" y="1689552"/>
            <a:ext cx="5334000" cy="4114800"/>
          </a:xfrm>
        </p:spPr>
        <p:txBody>
          <a:bodyPr>
            <a:normAutofit fontScale="85000" lnSpcReduction="20000"/>
          </a:bodyPr>
          <a:lstStyle/>
          <a:p>
            <a:pPr>
              <a:lnSpc>
                <a:spcPct val="140000"/>
              </a:lnSpc>
              <a:buFontTx/>
              <a:buNone/>
            </a:pPr>
            <a:endParaRPr lang="en-US" sz="900" b="1" dirty="0">
              <a:solidFill>
                <a:srgbClr val="FFFFFF"/>
              </a:solidFill>
              <a:effectLst>
                <a:outerShdw blurRad="254000" dist="190500" dir="2700000" algn="tl" rotWithShape="0">
                  <a:srgbClr val="000000">
                    <a:alpha val="80000"/>
                  </a:srgbClr>
                </a:outerShdw>
              </a:effectLst>
              <a:cs typeface="Arial"/>
            </a:endParaRPr>
          </a:p>
          <a:p>
            <a:pPr>
              <a:lnSpc>
                <a:spcPct val="140000"/>
              </a:lnSpc>
              <a:buFontTx/>
              <a:buNone/>
            </a:pPr>
            <a:r>
              <a:rPr lang="en-US" sz="2400" b="1" dirty="0">
                <a:solidFill>
                  <a:srgbClr val="E6DA27"/>
                </a:solidFill>
                <a:effectLst>
                  <a:outerShdw blurRad="254000" dist="190500" dir="2700000" algn="tl" rotWithShape="0">
                    <a:srgbClr val="000000">
                      <a:alpha val="80000"/>
                    </a:srgbClr>
                  </a:outerShdw>
                </a:effectLst>
                <a:latin typeface="Impact"/>
                <a:cs typeface="Impact"/>
              </a:rPr>
              <a:t>LOOK </a:t>
            </a:r>
            <a:r>
              <a:rPr lang="en-US" sz="2400" b="1" dirty="0" smtClean="0">
                <a:solidFill>
                  <a:srgbClr val="E6DA27"/>
                </a:solidFill>
                <a:effectLst>
                  <a:outerShdw blurRad="254000" dist="190500" dir="2700000" algn="tl" rotWithShape="0">
                    <a:srgbClr val="000000">
                      <a:alpha val="80000"/>
                    </a:srgbClr>
                  </a:outerShdw>
                </a:effectLst>
                <a:latin typeface="Impact"/>
                <a:cs typeface="Impact"/>
              </a:rPr>
              <a:t>FOR</a:t>
            </a:r>
          </a:p>
          <a:p>
            <a:pPr>
              <a:lnSpc>
                <a:spcPct val="140000"/>
              </a:lnSpc>
              <a:buFontTx/>
              <a:buNone/>
            </a:pPr>
            <a:r>
              <a:rPr lang="en-US" sz="2400" b="1" dirty="0" smtClean="0">
                <a:solidFill>
                  <a:srgbClr val="FFFFFF"/>
                </a:solidFill>
                <a:effectLst>
                  <a:outerShdw blurRad="254000" dist="190500" dir="2700000" algn="tl" rotWithShape="0">
                    <a:srgbClr val="000000">
                      <a:alpha val="80000"/>
                    </a:srgbClr>
                  </a:outerShdw>
                </a:effectLst>
                <a:cs typeface="Arial"/>
              </a:rPr>
              <a:t>Objects </a:t>
            </a:r>
            <a:r>
              <a:rPr lang="en-US" sz="2400" b="1" dirty="0">
                <a:solidFill>
                  <a:srgbClr val="FFFFFF"/>
                </a:solidFill>
                <a:effectLst>
                  <a:outerShdw blurRad="254000" dist="190500" dir="2700000" algn="tl" rotWithShape="0">
                    <a:srgbClr val="000000">
                      <a:alpha val="80000"/>
                    </a:srgbClr>
                  </a:outerShdw>
                </a:effectLst>
                <a:cs typeface="Arial"/>
              </a:rPr>
              <a:t>obstructing access points</a:t>
            </a:r>
          </a:p>
          <a:p>
            <a:pPr>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Disconnected or obstructed cameras</a:t>
            </a:r>
          </a:p>
          <a:p>
            <a:pPr>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Broken locks or access control systems</a:t>
            </a:r>
          </a:p>
          <a:p>
            <a:pPr>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Unexplained clutter or debris</a:t>
            </a:r>
          </a:p>
          <a:p>
            <a:pPr>
              <a:lnSpc>
                <a:spcPct val="140000"/>
              </a:lnSpc>
            </a:pPr>
            <a:r>
              <a:rPr lang="en-US" sz="2400" b="1" dirty="0">
                <a:solidFill>
                  <a:srgbClr val="FFFFFF"/>
                </a:solidFill>
                <a:effectLst>
                  <a:outerShdw blurRad="254000" dist="190500" dir="2700000" algn="tl" rotWithShape="0">
                    <a:srgbClr val="000000">
                      <a:alpha val="80000"/>
                    </a:srgbClr>
                  </a:outerShdw>
                </a:effectLst>
                <a:cs typeface="Arial"/>
              </a:rPr>
              <a:t>Objects thrown from a vehicle, especially while traveling at a high speed. </a:t>
            </a:r>
          </a:p>
          <a:p>
            <a:pPr>
              <a:lnSpc>
                <a:spcPct val="140000"/>
              </a:lnSpc>
            </a:pPr>
            <a:endParaRPr lang="en-US" sz="2400" b="1" dirty="0">
              <a:solidFill>
                <a:srgbClr val="FFFFFF"/>
              </a:solidFill>
              <a:effectLst>
                <a:outerShdw blurRad="254000" dist="190500" dir="2700000" algn="tl" rotWithShape="0">
                  <a:srgbClr val="000000">
                    <a:alpha val="80000"/>
                  </a:srgbClr>
                </a:outerShdw>
              </a:effectLst>
              <a:cs typeface="Arial"/>
            </a:endParaRPr>
          </a:p>
        </p:txBody>
      </p:sp>
      <p:pic>
        <p:nvPicPr>
          <p:cNvPr id="17413"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5362" y="2228033"/>
            <a:ext cx="2190750" cy="3040063"/>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Activity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110009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white">
          <a:xfrm>
            <a:off x="554887" y="1848957"/>
            <a:ext cx="8127056"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l">
              <a:lnSpc>
                <a:spcPct val="120000"/>
              </a:lnSpc>
              <a:spcBef>
                <a:spcPct val="20000"/>
              </a:spcBef>
            </a:pPr>
            <a:r>
              <a:rPr lang="en-US" sz="2200" b="1" dirty="0" smtClean="0">
                <a:solidFill>
                  <a:srgbClr val="E6DA27"/>
                </a:solidFill>
                <a:effectLst>
                  <a:outerShdw blurRad="254000" dist="190500" dir="2700000" algn="tl" rotWithShape="0">
                    <a:srgbClr val="000000">
                      <a:alpha val="80000"/>
                    </a:srgbClr>
                  </a:outerShdw>
                </a:effectLst>
                <a:latin typeface="Impact"/>
                <a:cs typeface="Impact"/>
              </a:rPr>
              <a:t>LOOK FOR</a:t>
            </a:r>
            <a:endParaRPr lang="en-US" sz="2200" b="1" dirty="0">
              <a:solidFill>
                <a:srgbClr val="E6DA27"/>
              </a:solidFill>
              <a:effectLst>
                <a:outerShdw blurRad="254000" dist="190500" dir="2700000" algn="tl" rotWithShape="0">
                  <a:srgbClr val="000000">
                    <a:alpha val="80000"/>
                  </a:srgbClr>
                </a:outerShdw>
              </a:effectLst>
              <a:latin typeface="Impact"/>
              <a:cs typeface="Impact"/>
            </a:endParaRPr>
          </a:p>
          <a:p>
            <a:pPr marL="342900" indent="-342900" algn="l">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Unexplained objects or packages that look strange or do not belong to the area</a:t>
            </a:r>
          </a:p>
          <a:p>
            <a:pPr marL="342900" indent="-342900" algn="l">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Strange markings on boxes (unknown code, color) or strange characteristics (weight, number, odd shape)</a:t>
            </a:r>
          </a:p>
          <a:p>
            <a:pPr marL="342900" indent="-342900" algn="l">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Strange leaking substance (powder, liquid, etc…) </a:t>
            </a:r>
          </a:p>
          <a:p>
            <a:pPr marL="342900" indent="-342900" algn="l">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Suspicious objects in the middle of an area (e.g., hallway, lobby, etc.)</a:t>
            </a:r>
          </a:p>
          <a:p>
            <a:pPr marL="342900" indent="-342900" algn="l">
              <a:lnSpc>
                <a:spcPct val="120000"/>
              </a:lnSpc>
              <a:spcBef>
                <a:spcPct val="20000"/>
              </a:spcBef>
            </a:pPr>
            <a:endParaRPr lang="en-US" sz="2200" b="1" dirty="0">
              <a:solidFill>
                <a:schemeClr val="bg1"/>
              </a:solidFill>
              <a:effectLst>
                <a:outerShdw blurRad="254000" dist="190500" dir="2700000" algn="tl" rotWithShape="0">
                  <a:srgbClr val="000000">
                    <a:alpha val="80000"/>
                  </a:srgbClr>
                </a:outerShdw>
              </a:effectLst>
              <a:latin typeface="Arial"/>
              <a:cs typeface="Arial"/>
            </a:endParaRPr>
          </a:p>
        </p:txBody>
      </p:sp>
      <p:sp>
        <p:nvSpPr>
          <p:cNvPr id="7"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Objects &amp; Packages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5" name="Rounded Rectangle 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6" name="Rounded Rectangle 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1" name="Rounded Rectangle 1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2" name="Rounded Rectangle 11"/>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17665589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638366"/>
            <a:ext cx="6938244" cy="4191856"/>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Objects &amp; Packages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5" name="Rounded Rectangle 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1" name="Rounded Rectangle 1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2" name="Rounded Rectangle 11"/>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18558138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Objects &amp; Packages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Rectangle 4"/>
          <p:cNvSpPr txBox="1">
            <a:spLocks noChangeArrowheads="1"/>
          </p:cNvSpPr>
          <p:nvPr/>
        </p:nvSpPr>
        <p:spPr>
          <a:xfrm>
            <a:off x="725492" y="4562295"/>
            <a:ext cx="7772400" cy="18138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Font typeface="Arial"/>
              <a:buNone/>
            </a:pPr>
            <a:r>
              <a:rPr lang="en-US" b="1" dirty="0" smtClean="0">
                <a:solidFill>
                  <a:schemeClr val="bg1"/>
                </a:solidFill>
                <a:effectLst>
                  <a:outerShdw blurRad="254000" dist="190500" dir="2700000" algn="tl" rotWithShape="0">
                    <a:srgbClr val="000000">
                      <a:alpha val="80000"/>
                    </a:srgbClr>
                  </a:outerShdw>
                </a:effectLst>
                <a:latin typeface="Impact"/>
                <a:cs typeface="Impact"/>
              </a:rPr>
              <a:t>AND ACT </a:t>
            </a:r>
            <a:r>
              <a:rPr lang="en-US" b="1" dirty="0" smtClean="0">
                <a:solidFill>
                  <a:srgbClr val="E6DA27"/>
                </a:solidFill>
                <a:effectLst>
                  <a:outerShdw blurRad="254000" dist="190500" dir="2700000" algn="tl" rotWithShape="0">
                    <a:srgbClr val="000000">
                      <a:alpha val="80000"/>
                    </a:srgbClr>
                  </a:outerShdw>
                </a:effectLst>
                <a:latin typeface="Impact"/>
                <a:cs typeface="Impact"/>
              </a:rPr>
              <a:t>IMMEDIATELY!</a:t>
            </a:r>
          </a:p>
          <a:p>
            <a:pPr marL="0" indent="0" algn="ctr">
              <a:lnSpc>
                <a:spcPct val="120000"/>
              </a:lnSpc>
              <a:buNone/>
            </a:pPr>
            <a:r>
              <a:rPr lang="en-US" sz="2400" b="1" dirty="0" smtClean="0">
                <a:solidFill>
                  <a:srgbClr val="FFFFFF"/>
                </a:solidFill>
                <a:effectLst>
                  <a:outerShdw blurRad="254000" dist="190500" dir="2700000" algn="tl" rotWithShape="0">
                    <a:srgbClr val="000000">
                      <a:alpha val="80000"/>
                    </a:srgbClr>
                  </a:outerShdw>
                </a:effectLst>
                <a:latin typeface="Arial"/>
                <a:cs typeface="Arial"/>
              </a:rPr>
              <a:t>Report the suspicious box or package to your immediate supervisor</a:t>
            </a:r>
          </a:p>
          <a:p>
            <a:pPr algn="ctr">
              <a:lnSpc>
                <a:spcPct val="120000"/>
              </a:lnSpc>
            </a:pPr>
            <a:endParaRPr lang="en-US" sz="2400" b="1" dirty="0" smtClean="0">
              <a:solidFill>
                <a:srgbClr val="FFFFFF"/>
              </a:solidFill>
              <a:effectLst>
                <a:outerShdw blurRad="254000" dist="190500" dir="2700000" algn="tl" rotWithShape="0">
                  <a:srgbClr val="000000">
                    <a:alpha val="80000"/>
                  </a:srgbClr>
                </a:outerShdw>
              </a:effectLst>
              <a:latin typeface="Arial"/>
              <a:cs typeface="Arial"/>
            </a:endParaRPr>
          </a:p>
          <a:p>
            <a:pPr algn="ctr">
              <a:lnSpc>
                <a:spcPct val="120000"/>
              </a:lnSpc>
            </a:pPr>
            <a:endParaRPr lang="en-US" sz="2400" b="1" dirty="0">
              <a:solidFill>
                <a:srgbClr val="FFFFFF"/>
              </a:solidFill>
              <a:effectLst>
                <a:outerShdw blurRad="254000" dist="190500" dir="2700000" algn="tl" rotWithShape="0">
                  <a:srgbClr val="000000">
                    <a:alpha val="80000"/>
                  </a:srgbClr>
                </a:outerShdw>
              </a:effectLst>
              <a:latin typeface="Arial"/>
              <a:cs typeface="Aria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6886" y="1808986"/>
            <a:ext cx="3628704" cy="241913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4" name="Rounded Rectangle 13"/>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5" name="Rounded Rectangle 14"/>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3132880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a:xfrm>
            <a:off x="649666" y="4509657"/>
            <a:ext cx="7961962" cy="1594770"/>
          </a:xfrm>
          <a:prstGeom prst="rect">
            <a:avLst/>
          </a:prstGeom>
          <a:effectLst>
            <a:outerShdw blurRad="254000" dist="190500" dir="2700000" algn="tl" rotWithShape="0">
              <a:srgbClr val="000000">
                <a:alpha val="80000"/>
              </a:srgb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lnSpc>
                <a:spcPct val="120000"/>
              </a:lnSpc>
              <a:buFont typeface="Arial"/>
              <a:buAutoNum type="arabicPeriod"/>
            </a:pPr>
            <a:r>
              <a:rPr lang="en-US" sz="2300" b="1" dirty="0" smtClean="0">
                <a:solidFill>
                  <a:schemeClr val="bg1"/>
                </a:solidFill>
                <a:effectLst>
                  <a:outerShdw blurRad="254000" dist="190500" dir="2700000" algn="tl" rotWithShape="0">
                    <a:srgbClr val="000000">
                      <a:alpha val="80000"/>
                    </a:srgbClr>
                  </a:outerShdw>
                </a:effectLst>
                <a:latin typeface="Arial"/>
                <a:cs typeface="Arial"/>
              </a:rPr>
              <a:t>Handle with care. Don</a:t>
            </a:r>
            <a:r>
              <a:rPr lang="uk-UA" sz="2300" b="1" dirty="0" smtClean="0">
                <a:solidFill>
                  <a:schemeClr val="bg1"/>
                </a:solidFill>
                <a:effectLst>
                  <a:outerShdw blurRad="254000" dist="190500" dir="2700000" algn="tl" rotWithShape="0">
                    <a:srgbClr val="000000">
                      <a:alpha val="80000"/>
                    </a:srgbClr>
                  </a:outerShdw>
                </a:effectLst>
                <a:latin typeface="Arial"/>
                <a:cs typeface="Arial"/>
              </a:rPr>
              <a:t>’</a:t>
            </a:r>
            <a:r>
              <a:rPr lang="en-US" sz="2300" b="1" dirty="0" smtClean="0">
                <a:solidFill>
                  <a:schemeClr val="bg1"/>
                </a:solidFill>
                <a:effectLst>
                  <a:outerShdw blurRad="254000" dist="190500" dir="2700000" algn="tl" rotWithShape="0">
                    <a:srgbClr val="000000">
                      <a:alpha val="80000"/>
                    </a:srgbClr>
                  </a:outerShdw>
                </a:effectLst>
                <a:latin typeface="Arial"/>
                <a:cs typeface="Arial"/>
              </a:rPr>
              <a:t>t shake or bump</a:t>
            </a:r>
          </a:p>
          <a:p>
            <a:pPr marL="514350" indent="-514350">
              <a:lnSpc>
                <a:spcPct val="120000"/>
              </a:lnSpc>
              <a:buFont typeface="Arial"/>
              <a:buAutoNum type="arabicPeriod"/>
            </a:pPr>
            <a:r>
              <a:rPr lang="en-US" sz="2300" b="1" dirty="0" smtClean="0">
                <a:solidFill>
                  <a:schemeClr val="bg1"/>
                </a:solidFill>
                <a:effectLst>
                  <a:outerShdw blurRad="254000" dist="190500" dir="2700000" algn="tl" rotWithShape="0">
                    <a:srgbClr val="000000">
                      <a:alpha val="80000"/>
                    </a:srgbClr>
                  </a:outerShdw>
                </a:effectLst>
                <a:latin typeface="Arial"/>
                <a:cs typeface="Arial"/>
              </a:rPr>
              <a:t>Isolate and look for indicators (shape, color, smell)</a:t>
            </a:r>
          </a:p>
          <a:p>
            <a:pPr marL="514350" indent="-514350">
              <a:lnSpc>
                <a:spcPct val="120000"/>
              </a:lnSpc>
              <a:buFont typeface="Arial"/>
              <a:buAutoNum type="arabicPeriod"/>
            </a:pPr>
            <a:r>
              <a:rPr lang="en-US" sz="2300" b="1" dirty="0" smtClean="0">
                <a:solidFill>
                  <a:schemeClr val="bg1"/>
                </a:solidFill>
                <a:effectLst>
                  <a:outerShdw blurRad="254000" dist="190500" dir="2700000" algn="tl" rotWithShape="0">
                    <a:srgbClr val="000000">
                      <a:alpha val="80000"/>
                    </a:srgbClr>
                  </a:outerShdw>
                </a:effectLst>
                <a:latin typeface="Arial"/>
                <a:cs typeface="Arial"/>
              </a:rPr>
              <a:t>Don’t open, smell, lick or taste</a:t>
            </a:r>
          </a:p>
          <a:p>
            <a:pPr marL="457200" indent="-457200">
              <a:lnSpc>
                <a:spcPct val="120000"/>
              </a:lnSpc>
              <a:buFont typeface="Arial"/>
              <a:buAutoNum type="arabicPeriod"/>
            </a:pPr>
            <a:endParaRPr lang="en-US" sz="2300" b="1" dirty="0" smtClean="0">
              <a:solidFill>
                <a:srgbClr val="FFFFFF"/>
              </a:solidFill>
              <a:effectLst>
                <a:outerShdw blurRad="254000" dist="190500" dir="2700000" algn="tl" rotWithShape="0">
                  <a:srgbClr val="000000">
                    <a:alpha val="80000"/>
                  </a:srgbClr>
                </a:outerShdw>
              </a:effectLst>
              <a:latin typeface="Arial"/>
              <a:cs typeface="Arial"/>
            </a:endParaRPr>
          </a:p>
          <a:p>
            <a:pPr>
              <a:lnSpc>
                <a:spcPct val="120000"/>
              </a:lnSpc>
            </a:pPr>
            <a:endParaRPr lang="en-US" sz="2300" b="1" dirty="0" smtClean="0">
              <a:solidFill>
                <a:srgbClr val="FFFFFF"/>
              </a:solidFill>
              <a:effectLst>
                <a:outerShdw blurRad="254000" dist="190500" dir="2700000" algn="tl" rotWithShape="0">
                  <a:srgbClr val="000000">
                    <a:alpha val="80000"/>
                  </a:srgbClr>
                </a:outerShdw>
              </a:effectLst>
              <a:latin typeface="Arial"/>
              <a:cs typeface="Arial"/>
            </a:endParaRPr>
          </a:p>
          <a:p>
            <a:pPr>
              <a:lnSpc>
                <a:spcPct val="120000"/>
              </a:lnSpc>
            </a:pPr>
            <a:endParaRPr lang="en-US" sz="23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10"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Suspicious Objects &amp; Packages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3263" y="1577870"/>
            <a:ext cx="4284103" cy="268649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5" name="Rounded Rectangle 14"/>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6" name="Rounded Rectangle 15"/>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1061773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body" sz="half" idx="1"/>
          </p:nvPr>
        </p:nvSpPr>
        <p:spPr>
          <a:xfrm>
            <a:off x="3790950" y="1490918"/>
            <a:ext cx="4824413" cy="3986213"/>
          </a:xfrm>
        </p:spPr>
        <p:txBody>
          <a:bodyPr>
            <a:noAutofit/>
          </a:bodyPr>
          <a:lstStyle/>
          <a:p>
            <a:pPr marL="0" indent="0">
              <a:lnSpc>
                <a:spcPct val="140000"/>
              </a:lnSpc>
              <a:buNone/>
            </a:pPr>
            <a:r>
              <a:rPr lang="en-US" sz="2400" b="1" dirty="0" smtClean="0">
                <a:solidFill>
                  <a:srgbClr val="E6DA27"/>
                </a:solidFill>
                <a:effectLst>
                  <a:outerShdw blurRad="257175" dist="190500" dir="2700000" algn="tl" rotWithShape="0">
                    <a:srgbClr val="000000">
                      <a:alpha val="80000"/>
                    </a:srgbClr>
                  </a:outerShdw>
                </a:effectLst>
                <a:latin typeface="Impact"/>
                <a:cs typeface="Impact"/>
              </a:rPr>
              <a:t>Your Responsibilities</a:t>
            </a:r>
          </a:p>
          <a:p>
            <a:pPr marL="0" indent="0">
              <a:lnSpc>
                <a:spcPct val="140000"/>
              </a:lnSpc>
              <a:buNone/>
            </a:pPr>
            <a:r>
              <a:rPr lang="en-US" sz="1800" b="1" dirty="0" smtClean="0">
                <a:solidFill>
                  <a:schemeClr val="bg1"/>
                </a:solidFill>
                <a:effectLst>
                  <a:outerShdw blurRad="257175" dist="190500" dir="2700000" algn="tl" rotWithShape="0">
                    <a:srgbClr val="000000">
                      <a:alpha val="80000"/>
                    </a:srgbClr>
                  </a:outerShdw>
                </a:effectLst>
                <a:cs typeface="Arial"/>
              </a:rPr>
              <a:t>While </a:t>
            </a:r>
            <a:r>
              <a:rPr lang="en-US" sz="1800" b="1" dirty="0">
                <a:solidFill>
                  <a:schemeClr val="bg1"/>
                </a:solidFill>
                <a:effectLst>
                  <a:outerShdw blurRad="257175" dist="190500" dir="2700000" algn="tl" rotWithShape="0">
                    <a:srgbClr val="000000">
                      <a:alpha val="80000"/>
                    </a:srgbClr>
                  </a:outerShdw>
                </a:effectLst>
                <a:cs typeface="Arial"/>
              </a:rPr>
              <a:t>on company property</a:t>
            </a:r>
          </a:p>
          <a:p>
            <a:pPr>
              <a:lnSpc>
                <a:spcPct val="140000"/>
              </a:lnSpc>
            </a:pPr>
            <a:r>
              <a:rPr lang="en-US" sz="1800" b="1" dirty="0">
                <a:solidFill>
                  <a:schemeClr val="bg1"/>
                </a:solidFill>
                <a:effectLst>
                  <a:outerShdw blurRad="257175" dist="190500" dir="2700000" algn="tl" rotWithShape="0">
                    <a:srgbClr val="000000">
                      <a:alpha val="80000"/>
                    </a:srgbClr>
                  </a:outerShdw>
                </a:effectLst>
                <a:cs typeface="Arial"/>
              </a:rPr>
              <a:t>Your company identification badge must be properly displayed and worn at all times.</a:t>
            </a:r>
          </a:p>
          <a:p>
            <a:pPr>
              <a:lnSpc>
                <a:spcPct val="140000"/>
              </a:lnSpc>
            </a:pPr>
            <a:r>
              <a:rPr lang="en-US" sz="1800" b="1" dirty="0">
                <a:solidFill>
                  <a:schemeClr val="bg1"/>
                </a:solidFill>
                <a:effectLst>
                  <a:outerShdw blurRad="257175" dist="190500" dir="2700000" algn="tl" rotWithShape="0">
                    <a:srgbClr val="000000">
                      <a:alpha val="80000"/>
                    </a:srgbClr>
                  </a:outerShdw>
                </a:effectLst>
                <a:cs typeface="Arial"/>
              </a:rPr>
              <a:t>Your company uniform (if applicable) must be worn at all times.</a:t>
            </a:r>
          </a:p>
          <a:p>
            <a:pPr>
              <a:lnSpc>
                <a:spcPct val="140000"/>
              </a:lnSpc>
            </a:pPr>
            <a:r>
              <a:rPr lang="en-US" sz="1800" b="1" dirty="0">
                <a:solidFill>
                  <a:schemeClr val="bg1"/>
                </a:solidFill>
                <a:effectLst>
                  <a:outerShdw blurRad="257175" dist="190500" dir="2700000" algn="tl" rotWithShape="0">
                    <a:srgbClr val="000000">
                      <a:alpha val="80000"/>
                    </a:srgbClr>
                  </a:outerShdw>
                </a:effectLst>
                <a:cs typeface="Arial"/>
              </a:rPr>
              <a:t>Properly secure and protect your ID badge, uniform, keys and access control card, etc.</a:t>
            </a:r>
          </a:p>
          <a:p>
            <a:pPr lvl="1">
              <a:lnSpc>
                <a:spcPct val="140000"/>
              </a:lnSpc>
            </a:pPr>
            <a:endParaRPr lang="en-US" sz="2000" b="1" dirty="0">
              <a:solidFill>
                <a:schemeClr val="bg1"/>
              </a:solidFill>
              <a:effectLst>
                <a:outerShdw blurRad="257175" dist="190500" dir="2700000" algn="tl" rotWithShape="0">
                  <a:srgbClr val="000000">
                    <a:alpha val="80000"/>
                  </a:srgbClr>
                </a:outerShdw>
              </a:effectLst>
              <a:cs typeface="Arial"/>
            </a:endParaRPr>
          </a:p>
        </p:txBody>
      </p:sp>
      <p:pic>
        <p:nvPicPr>
          <p:cNvPr id="23558"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8302" y="2070109"/>
            <a:ext cx="2419641" cy="3179528"/>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Employee Identification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9" name="Rounded Rectangle 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2" name="Rounded Rectangle 1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3" name="Rounded Rectangle 1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4151428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4"/>
          <p:cNvSpPr>
            <a:spLocks noGrp="1" noChangeArrowheads="1"/>
          </p:cNvSpPr>
          <p:nvPr>
            <p:ph idx="1"/>
          </p:nvPr>
        </p:nvSpPr>
        <p:spPr>
          <a:xfrm>
            <a:off x="565902" y="1668463"/>
            <a:ext cx="4135238" cy="4701373"/>
          </a:xfrm>
        </p:spPr>
        <p:txBody>
          <a:bodyPr>
            <a:noAutofit/>
          </a:bodyPr>
          <a:lstStyle/>
          <a:p>
            <a:pPr marL="0" indent="0">
              <a:lnSpc>
                <a:spcPct val="140000"/>
              </a:lnSpc>
              <a:buNone/>
            </a:pPr>
            <a:r>
              <a:rPr lang="en-US" sz="2000" b="1" dirty="0">
                <a:solidFill>
                  <a:srgbClr val="E6DA27"/>
                </a:solidFill>
                <a:effectLst>
                  <a:outerShdw blurRad="254000" dist="152400" dir="2700000" algn="tl" rotWithShape="0">
                    <a:srgbClr val="000000">
                      <a:alpha val="80000"/>
                    </a:srgbClr>
                  </a:outerShdw>
                </a:effectLst>
                <a:latin typeface="Impact"/>
                <a:cs typeface="Impact"/>
              </a:rPr>
              <a:t>Visitor Pre-meeting Requirements</a:t>
            </a:r>
          </a:p>
          <a:p>
            <a:pPr>
              <a:lnSpc>
                <a:spcPct val="140000"/>
              </a:lnSpc>
            </a:pPr>
            <a:r>
              <a:rPr lang="en-US" sz="1800" b="1" dirty="0">
                <a:solidFill>
                  <a:srgbClr val="FFFFFF"/>
                </a:solidFill>
                <a:effectLst>
                  <a:outerShdw blurRad="254000" dist="152400" dir="2700000" algn="tl" rotWithShape="0">
                    <a:srgbClr val="000000">
                      <a:alpha val="80000"/>
                    </a:srgbClr>
                  </a:outerShdw>
                </a:effectLst>
                <a:cs typeface="Arial"/>
              </a:rPr>
              <a:t>Inform your visitor of the company</a:t>
            </a:r>
            <a:r>
              <a:rPr lang="ja-JP" altLang="en-US" sz="1800" b="1" dirty="0">
                <a:solidFill>
                  <a:srgbClr val="FFFFFF"/>
                </a:solidFill>
                <a:effectLst>
                  <a:outerShdw blurRad="254000" dist="152400" dir="2700000" algn="tl" rotWithShape="0">
                    <a:srgbClr val="000000">
                      <a:alpha val="80000"/>
                    </a:srgbClr>
                  </a:outerShdw>
                </a:effectLst>
                <a:cs typeface="Arial"/>
              </a:rPr>
              <a:t>’</a:t>
            </a:r>
            <a:r>
              <a:rPr lang="en-US" sz="1800" b="1" dirty="0">
                <a:solidFill>
                  <a:srgbClr val="FFFFFF"/>
                </a:solidFill>
                <a:effectLst>
                  <a:outerShdw blurRad="254000" dist="152400" dir="2700000" algn="tl" rotWithShape="0">
                    <a:srgbClr val="000000">
                      <a:alpha val="80000"/>
                    </a:srgbClr>
                  </a:outerShdw>
                </a:effectLst>
                <a:cs typeface="Arial"/>
              </a:rPr>
              <a:t>s visitor policies including photo identification, check in with receptionist prior to their visit.</a:t>
            </a:r>
          </a:p>
          <a:p>
            <a:pPr marL="0" indent="0">
              <a:lnSpc>
                <a:spcPct val="140000"/>
              </a:lnSpc>
              <a:buNone/>
            </a:pPr>
            <a:r>
              <a:rPr lang="en-US" sz="2000" b="1" dirty="0">
                <a:solidFill>
                  <a:srgbClr val="E6DA27"/>
                </a:solidFill>
                <a:effectLst>
                  <a:outerShdw blurRad="254000" dist="152400" dir="2700000" algn="tl" rotWithShape="0">
                    <a:srgbClr val="000000">
                      <a:alpha val="80000"/>
                    </a:srgbClr>
                  </a:outerShdw>
                </a:effectLst>
                <a:latin typeface="Impact"/>
                <a:cs typeface="Impact"/>
              </a:rPr>
              <a:t>Visitor Entrance Requirements</a:t>
            </a:r>
          </a:p>
          <a:p>
            <a:pPr>
              <a:lnSpc>
                <a:spcPct val="140000"/>
              </a:lnSpc>
            </a:pPr>
            <a:r>
              <a:rPr lang="en-US" sz="1800" b="1" dirty="0">
                <a:solidFill>
                  <a:srgbClr val="FFFFFF"/>
                </a:solidFill>
                <a:effectLst>
                  <a:outerShdw blurRad="254000" dist="152400" dir="2700000" algn="tl" rotWithShape="0">
                    <a:srgbClr val="000000">
                      <a:alpha val="80000"/>
                    </a:srgbClr>
                  </a:outerShdw>
                </a:effectLst>
                <a:cs typeface="Arial"/>
              </a:rPr>
              <a:t>Ensure that your visitor has logged in and has been issued a visitor badge</a:t>
            </a:r>
          </a:p>
        </p:txBody>
      </p:sp>
      <p:sp>
        <p:nvSpPr>
          <p:cNvPr id="24580" name="Rectangle 5"/>
          <p:cNvSpPr>
            <a:spLocks noChangeArrowheads="1"/>
          </p:cNvSpPr>
          <p:nvPr/>
        </p:nvSpPr>
        <p:spPr bwMode="auto">
          <a:xfrm>
            <a:off x="4114800" y="1295400"/>
            <a:ext cx="4495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sz="3600" b="0" dirty="0">
              <a:solidFill>
                <a:schemeClr val="tx2"/>
              </a:solidFill>
              <a:latin typeface="Arial"/>
            </a:endParaRPr>
          </a:p>
        </p:txBody>
      </p:sp>
      <p:sp>
        <p:nvSpPr>
          <p:cNvPr id="7"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Visitor Control</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08060" y="1827944"/>
            <a:ext cx="3419226" cy="3024039"/>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5" name="Rounded Rectangle 14"/>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6" name="Rounded Rectangle 15"/>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2636811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2"/>
          <p:cNvSpPr>
            <a:spLocks noGrp="1" noChangeArrowheads="1"/>
          </p:cNvSpPr>
          <p:nvPr>
            <p:ph idx="1"/>
          </p:nvPr>
        </p:nvSpPr>
        <p:spPr>
          <a:xfrm>
            <a:off x="4530532" y="1630374"/>
            <a:ext cx="4080067" cy="4694225"/>
          </a:xfrm>
        </p:spPr>
        <p:txBody>
          <a:bodyPr>
            <a:normAutofit fontScale="70000" lnSpcReduction="20000"/>
          </a:bodyPr>
          <a:lstStyle/>
          <a:p>
            <a:pPr marL="0" indent="0">
              <a:lnSpc>
                <a:spcPct val="130000"/>
              </a:lnSpc>
              <a:buNone/>
            </a:pPr>
            <a:r>
              <a:rPr lang="en-US" sz="3100" b="1" dirty="0">
                <a:solidFill>
                  <a:srgbClr val="E6DA27"/>
                </a:solidFill>
                <a:effectLst>
                  <a:outerShdw blurRad="254000" dist="190500" dir="2700000" algn="tl" rotWithShape="0">
                    <a:srgbClr val="000000">
                      <a:alpha val="80000"/>
                    </a:srgbClr>
                  </a:outerShdw>
                </a:effectLst>
                <a:latin typeface="Impact"/>
                <a:cs typeface="Impact"/>
              </a:rPr>
              <a:t>Visitor Escort Requirements</a:t>
            </a:r>
          </a:p>
          <a:p>
            <a:pPr>
              <a:lnSpc>
                <a:spcPct val="130000"/>
              </a:lnSpc>
            </a:pPr>
            <a:r>
              <a:rPr lang="en-US" b="1" dirty="0">
                <a:solidFill>
                  <a:schemeClr val="bg1"/>
                </a:solidFill>
                <a:effectLst>
                  <a:outerShdw blurRad="254000" dist="190500" dir="2700000" algn="tl" rotWithShape="0">
                    <a:srgbClr val="000000">
                      <a:alpha val="80000"/>
                    </a:srgbClr>
                  </a:outerShdw>
                </a:effectLst>
                <a:cs typeface="Arial"/>
              </a:rPr>
              <a:t>You must escort your visitors at ALL times</a:t>
            </a:r>
          </a:p>
          <a:p>
            <a:pPr>
              <a:lnSpc>
                <a:spcPct val="130000"/>
              </a:lnSpc>
            </a:pPr>
            <a:r>
              <a:rPr lang="en-US" b="1" dirty="0">
                <a:solidFill>
                  <a:schemeClr val="bg1"/>
                </a:solidFill>
                <a:effectLst>
                  <a:outerShdw blurRad="254000" dist="190500" dir="2700000" algn="tl" rotWithShape="0">
                    <a:srgbClr val="000000">
                      <a:alpha val="80000"/>
                    </a:srgbClr>
                  </a:outerShdw>
                </a:effectLst>
                <a:cs typeface="Arial"/>
              </a:rPr>
              <a:t>Do not leave your visitor unattended</a:t>
            </a:r>
          </a:p>
          <a:p>
            <a:pPr marL="0" indent="0">
              <a:lnSpc>
                <a:spcPct val="130000"/>
              </a:lnSpc>
              <a:buNone/>
            </a:pPr>
            <a:r>
              <a:rPr lang="en-US" sz="3100" b="1" dirty="0">
                <a:solidFill>
                  <a:srgbClr val="E6DA27"/>
                </a:solidFill>
                <a:effectLst>
                  <a:outerShdw blurRad="254000" dist="190500" dir="2700000" algn="tl" rotWithShape="0">
                    <a:srgbClr val="000000">
                      <a:alpha val="80000"/>
                    </a:srgbClr>
                  </a:outerShdw>
                </a:effectLst>
                <a:latin typeface="Impact"/>
                <a:cs typeface="Impact"/>
              </a:rPr>
              <a:t>Visitor Exit Requirements</a:t>
            </a:r>
          </a:p>
          <a:p>
            <a:pPr>
              <a:lnSpc>
                <a:spcPct val="130000"/>
              </a:lnSpc>
            </a:pPr>
            <a:r>
              <a:rPr lang="en-US" b="1" dirty="0">
                <a:solidFill>
                  <a:schemeClr val="bg1"/>
                </a:solidFill>
                <a:effectLst>
                  <a:outerShdw blurRad="254000" dist="190500" dir="2700000" algn="tl" rotWithShape="0">
                    <a:srgbClr val="000000">
                      <a:alpha val="80000"/>
                    </a:srgbClr>
                  </a:outerShdw>
                </a:effectLst>
                <a:cs typeface="Arial"/>
              </a:rPr>
              <a:t>Ensure that your visitor has logged out and has returned the visitor badge to the guard or receptionist</a:t>
            </a:r>
          </a:p>
        </p:txBody>
      </p:sp>
      <p:sp>
        <p:nvSpPr>
          <p:cNvPr id="25604" name="Rectangle 3"/>
          <p:cNvSpPr>
            <a:spLocks noChangeArrowheads="1"/>
          </p:cNvSpPr>
          <p:nvPr/>
        </p:nvSpPr>
        <p:spPr bwMode="auto">
          <a:xfrm>
            <a:off x="4114800" y="1295400"/>
            <a:ext cx="4495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sz="3600" b="0" dirty="0">
              <a:solidFill>
                <a:schemeClr val="tx2"/>
              </a:solidFill>
              <a:latin typeface="Arial"/>
            </a:endParaRPr>
          </a:p>
        </p:txBody>
      </p:sp>
      <p:pic>
        <p:nvPicPr>
          <p:cNvPr id="2560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5930" y="1827944"/>
            <a:ext cx="3790950" cy="3352800"/>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Visitor Control</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14" name="Rounded Rectangle 13"/>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5" name="Rounded Rectangle 14"/>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32149485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ChangeArrowheads="1"/>
          </p:cNvSpPr>
          <p:nvPr/>
        </p:nvSpPr>
        <p:spPr bwMode="auto">
          <a:xfrm>
            <a:off x="457200" y="1467126"/>
            <a:ext cx="838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Irrational beliefs and ideas</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Unwarranted perception of unfairness</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Displays </a:t>
            </a:r>
            <a:r>
              <a:rPr lang="en-US" sz="2100" b="1" dirty="0" smtClean="0">
                <a:solidFill>
                  <a:schemeClr val="bg1"/>
                </a:solidFill>
                <a:effectLst>
                  <a:outerShdw blurRad="254000" dist="190500" dir="2700000" algn="tl" rotWithShape="0">
                    <a:srgbClr val="000000">
                      <a:alpha val="80000"/>
                    </a:srgbClr>
                  </a:outerShdw>
                </a:effectLst>
                <a:latin typeface="Arial"/>
                <a:cs typeface="Arial"/>
              </a:rPr>
              <a:t>of </a:t>
            </a:r>
            <a:r>
              <a:rPr lang="en-US" sz="2100" b="1" dirty="0">
                <a:solidFill>
                  <a:schemeClr val="bg1"/>
                </a:solidFill>
                <a:effectLst>
                  <a:outerShdw blurRad="254000" dist="190500" dir="2700000" algn="tl" rotWithShape="0">
                    <a:srgbClr val="000000">
                      <a:alpha val="80000"/>
                    </a:srgbClr>
                  </a:outerShdw>
                </a:effectLst>
                <a:latin typeface="Arial"/>
                <a:cs typeface="Arial"/>
              </a:rPr>
              <a:t>unwarranted anger</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Self image of being </a:t>
            </a:r>
            <a:r>
              <a:rPr lang="ja-JP" altLang="en-US" sz="2100" b="1" dirty="0">
                <a:solidFill>
                  <a:schemeClr val="bg1"/>
                </a:solidFill>
                <a:effectLst>
                  <a:outerShdw blurRad="254000" dist="190500" dir="2700000" algn="tl" rotWithShape="0">
                    <a:srgbClr val="000000">
                      <a:alpha val="80000"/>
                    </a:srgbClr>
                  </a:outerShdw>
                </a:effectLst>
                <a:latin typeface="Arial"/>
                <a:cs typeface="Arial"/>
              </a:rPr>
              <a:t>“</a:t>
            </a:r>
            <a:r>
              <a:rPr lang="en-US" sz="2100" b="1" dirty="0">
                <a:solidFill>
                  <a:schemeClr val="bg1"/>
                </a:solidFill>
                <a:effectLst>
                  <a:outerShdw blurRad="254000" dist="190500" dir="2700000" algn="tl" rotWithShape="0">
                    <a:srgbClr val="000000">
                      <a:alpha val="80000"/>
                    </a:srgbClr>
                  </a:outerShdw>
                </a:effectLst>
                <a:latin typeface="Arial"/>
                <a:cs typeface="Arial"/>
              </a:rPr>
              <a:t>irreplaceable</a:t>
            </a:r>
            <a:r>
              <a:rPr lang="ja-JP" altLang="en-US" sz="2100" b="1" dirty="0">
                <a:solidFill>
                  <a:schemeClr val="bg1"/>
                </a:solidFill>
                <a:effectLst>
                  <a:outerShdw blurRad="254000" dist="190500" dir="2700000" algn="tl" rotWithShape="0">
                    <a:srgbClr val="000000">
                      <a:alpha val="80000"/>
                    </a:srgbClr>
                  </a:outerShdw>
                </a:effectLst>
                <a:latin typeface="Arial"/>
                <a:cs typeface="Arial"/>
              </a:rPr>
              <a:t>”</a:t>
            </a:r>
            <a:endParaRPr lang="en-US" sz="2100" b="1" dirty="0">
              <a:solidFill>
                <a:schemeClr val="bg1"/>
              </a:solidFill>
              <a:effectLst>
                <a:outerShdw blurRad="254000" dist="190500" dir="2700000" algn="tl" rotWithShape="0">
                  <a:srgbClr val="000000">
                    <a:alpha val="80000"/>
                  </a:srgbClr>
                </a:outerShdw>
              </a:effectLst>
              <a:latin typeface="Arial"/>
              <a:cs typeface="Arial"/>
            </a:endParaRP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Isolation - depression, suicide threats</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Erratic job performance, </a:t>
            </a:r>
            <a:r>
              <a:rPr lang="en-US" sz="2100" b="1" dirty="0" smtClean="0">
                <a:solidFill>
                  <a:schemeClr val="bg1"/>
                </a:solidFill>
                <a:effectLst>
                  <a:outerShdw blurRad="254000" dist="190500" dir="2700000" algn="tl" rotWithShape="0">
                    <a:srgbClr val="000000">
                      <a:alpha val="80000"/>
                    </a:srgbClr>
                  </a:outerShdw>
                </a:effectLst>
                <a:latin typeface="Arial"/>
                <a:cs typeface="Arial"/>
              </a:rPr>
              <a:t>inability</a:t>
            </a:r>
          </a:p>
          <a:p>
            <a:pPr>
              <a:lnSpc>
                <a:spcPct val="120000"/>
              </a:lnSpc>
              <a:spcBef>
                <a:spcPct val="20000"/>
              </a:spcBef>
            </a:pPr>
            <a:r>
              <a:rPr lang="en-US" sz="2100" b="1" dirty="0">
                <a:solidFill>
                  <a:schemeClr val="bg1"/>
                </a:solidFill>
                <a:effectLst>
                  <a:outerShdw blurRad="254000" dist="190500" dir="2700000" algn="tl" rotWithShape="0">
                    <a:srgbClr val="000000">
                      <a:alpha val="80000"/>
                    </a:srgbClr>
                  </a:outerShdw>
                </a:effectLst>
                <a:latin typeface="Arial"/>
                <a:cs typeface="Arial"/>
              </a:rPr>
              <a:t> </a:t>
            </a:r>
            <a:r>
              <a:rPr lang="en-US" sz="2100" b="1" dirty="0" smtClean="0">
                <a:solidFill>
                  <a:schemeClr val="bg1"/>
                </a:solidFill>
                <a:effectLst>
                  <a:outerShdw blurRad="254000" dist="190500" dir="2700000" algn="tl" rotWithShape="0">
                    <a:srgbClr val="000000">
                      <a:alpha val="80000"/>
                    </a:srgbClr>
                  </a:outerShdw>
                </a:effectLst>
                <a:latin typeface="Arial"/>
                <a:cs typeface="Arial"/>
              </a:rPr>
              <a:t>   to take </a:t>
            </a:r>
            <a:r>
              <a:rPr lang="en-US" sz="2100" b="1" dirty="0">
                <a:solidFill>
                  <a:schemeClr val="bg1"/>
                </a:solidFill>
                <a:effectLst>
                  <a:outerShdw blurRad="254000" dist="190500" dir="2700000" algn="tl" rotWithShape="0">
                    <a:srgbClr val="000000">
                      <a:alpha val="80000"/>
                    </a:srgbClr>
                  </a:outerShdw>
                </a:effectLst>
                <a:latin typeface="Arial"/>
                <a:cs typeface="Arial"/>
              </a:rPr>
              <a:t>criticism</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Use of threats - verbal, non-verbal, written</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History of drug or alcohol abuse</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Obsession with weapons</a:t>
            </a:r>
          </a:p>
          <a:p>
            <a:pPr marL="273050" indent="-273050">
              <a:lnSpc>
                <a:spcPct val="120000"/>
              </a:lnSpc>
              <a:spcBef>
                <a:spcPct val="20000"/>
              </a:spcBef>
              <a:buFontTx/>
              <a:buChar char="•"/>
            </a:pPr>
            <a:r>
              <a:rPr lang="en-US" sz="2100" b="1" dirty="0">
                <a:solidFill>
                  <a:schemeClr val="bg1"/>
                </a:solidFill>
                <a:effectLst>
                  <a:outerShdw blurRad="254000" dist="190500" dir="2700000" algn="tl" rotWithShape="0">
                    <a:srgbClr val="000000">
                      <a:alpha val="80000"/>
                    </a:srgbClr>
                  </a:outerShdw>
                </a:effectLst>
                <a:latin typeface="Arial"/>
                <a:cs typeface="Arial"/>
              </a:rPr>
              <a:t>Recent family, financial or other personal problems</a:t>
            </a: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are the warning signs?</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1281" y="1637747"/>
            <a:ext cx="1971092" cy="2969009"/>
          </a:xfrm>
          <a:prstGeom prst="rect">
            <a:avLst/>
          </a:prstGeom>
          <a:ln w="76200" cmpd="sng">
            <a:solidFill>
              <a:schemeClr val="bg1"/>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28471415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AutoShape 7"/>
          <p:cNvSpPr>
            <a:spLocks noChangeArrowheads="1"/>
          </p:cNvSpPr>
          <p:nvPr/>
        </p:nvSpPr>
        <p:spPr bwMode="auto">
          <a:xfrm>
            <a:off x="2096440" y="3143894"/>
            <a:ext cx="685800" cy="609600"/>
          </a:xfrm>
          <a:prstGeom prst="rightArrow">
            <a:avLst>
              <a:gd name="adj1" fmla="val 50000"/>
              <a:gd name="adj2" fmla="val 62315"/>
            </a:avLst>
          </a:prstGeom>
          <a:solidFill>
            <a:schemeClr val="bg1"/>
          </a:solidFill>
          <a:ln w="9525">
            <a:noFill/>
            <a:miter lim="800000"/>
            <a:headEnd/>
            <a:tailEnd/>
          </a:ln>
          <a:effectLst>
            <a:outerShdw blurRad="254000" dist="190500" dir="2700000" algn="tl" rotWithShape="0">
              <a:srgbClr val="000000">
                <a:alpha val="80000"/>
              </a:srgbClr>
            </a:outerShdw>
          </a:effectLst>
          <a:extLst/>
        </p:spPr>
        <p:txBody>
          <a:bodyPr wrap="none" anchor="ctr"/>
          <a:lstStyle/>
          <a:p>
            <a:endParaRPr lang="en-US" dirty="0">
              <a:latin typeface="Arial"/>
            </a:endParaRPr>
          </a:p>
        </p:txBody>
      </p:sp>
      <p:sp>
        <p:nvSpPr>
          <p:cNvPr id="26633" name="Oval 20"/>
          <p:cNvSpPr>
            <a:spLocks noChangeArrowheads="1"/>
          </p:cNvSpPr>
          <p:nvPr/>
        </p:nvSpPr>
        <p:spPr bwMode="auto">
          <a:xfrm>
            <a:off x="592800" y="2724610"/>
            <a:ext cx="1371600" cy="1371600"/>
          </a:xfrm>
          <a:prstGeom prst="ellipse">
            <a:avLst/>
          </a:prstGeom>
          <a:solidFill>
            <a:srgbClr val="1B3C23"/>
          </a:solidFill>
          <a:ln w="9525">
            <a:noFill/>
            <a:round/>
            <a:headEnd/>
            <a:tailEnd/>
          </a:ln>
          <a:effectLst>
            <a:outerShdw blurRad="254000" dist="190500" dir="2700000" algn="tl" rotWithShape="0">
              <a:srgbClr val="000000">
                <a:alpha val="80000"/>
              </a:srgbClr>
            </a:outerShdw>
          </a:effectLst>
          <a:extLst/>
        </p:spPr>
        <p:txBody>
          <a:bodyPr wrap="none" anchor="ctr"/>
          <a:lstStyle/>
          <a:p>
            <a:pPr algn="ctr"/>
            <a:r>
              <a:rPr lang="en-US" sz="1600" b="1" dirty="0" smtClean="0">
                <a:solidFill>
                  <a:schemeClr val="bg1"/>
                </a:solidFill>
                <a:latin typeface="Arial"/>
                <a:cs typeface="Arial"/>
              </a:rPr>
              <a:t>Notify </a:t>
            </a:r>
          </a:p>
          <a:p>
            <a:pPr algn="ctr"/>
            <a:r>
              <a:rPr lang="en-US" sz="1600" b="1" dirty="0" smtClean="0">
                <a:solidFill>
                  <a:schemeClr val="bg1"/>
                </a:solidFill>
                <a:latin typeface="Arial"/>
                <a:cs typeface="Arial"/>
              </a:rPr>
              <a:t>hosting </a:t>
            </a:r>
          </a:p>
          <a:p>
            <a:pPr algn="ctr"/>
            <a:r>
              <a:rPr lang="en-US" sz="1600" b="1" dirty="0" smtClean="0">
                <a:solidFill>
                  <a:schemeClr val="bg1"/>
                </a:solidFill>
                <a:latin typeface="Arial"/>
                <a:cs typeface="Arial"/>
              </a:rPr>
              <a:t>employee</a:t>
            </a:r>
            <a:endParaRPr lang="en-US" sz="1600" b="1" dirty="0">
              <a:solidFill>
                <a:schemeClr val="bg1"/>
              </a:solidFill>
              <a:latin typeface="Arial"/>
              <a:cs typeface="Arial"/>
            </a:endParaRPr>
          </a:p>
        </p:txBody>
      </p:sp>
      <p:sp>
        <p:nvSpPr>
          <p:cNvPr id="20" name="Title 1"/>
          <p:cNvSpPr txBox="1">
            <a:spLocks/>
          </p:cNvSpPr>
          <p:nvPr/>
        </p:nvSpPr>
        <p:spPr>
          <a:xfrm>
            <a:off x="725492"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Visitor Control/Receptionist Responsibility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21" name="Rectangle 2"/>
          <p:cNvSpPr>
            <a:spLocks noGrp="1" noChangeArrowheads="1"/>
          </p:cNvSpPr>
          <p:nvPr>
            <p:ph idx="1"/>
          </p:nvPr>
        </p:nvSpPr>
        <p:spPr>
          <a:xfrm>
            <a:off x="627315" y="1827944"/>
            <a:ext cx="4080067" cy="739356"/>
          </a:xfrm>
          <a:ln>
            <a:noFill/>
          </a:ln>
        </p:spPr>
        <p:txBody>
          <a:bodyPr>
            <a:normAutofit/>
          </a:bodyPr>
          <a:lstStyle/>
          <a:p>
            <a:pPr marL="0" indent="0">
              <a:lnSpc>
                <a:spcPct val="130000"/>
              </a:lnSpc>
              <a:buNone/>
            </a:pPr>
            <a:r>
              <a:rPr lang="en-US" sz="3100" b="1" dirty="0" smtClean="0">
                <a:solidFill>
                  <a:srgbClr val="E6DA27"/>
                </a:solidFill>
                <a:effectLst>
                  <a:outerShdw blurRad="254000" dist="190500" dir="2700000" algn="tl" rotWithShape="0">
                    <a:srgbClr val="000000">
                      <a:alpha val="80000"/>
                    </a:srgbClr>
                  </a:outerShdw>
                </a:effectLst>
                <a:latin typeface="Impact"/>
                <a:cs typeface="Impact"/>
              </a:rPr>
              <a:t>Visitor Entrance</a:t>
            </a:r>
            <a:endParaRPr lang="en-US" b="1" dirty="0">
              <a:solidFill>
                <a:schemeClr val="bg1"/>
              </a:solidFill>
              <a:effectLst>
                <a:outerShdw blurRad="254000" dist="190500" dir="2700000" algn="tl" rotWithShape="0">
                  <a:srgbClr val="000000">
                    <a:alpha val="80000"/>
                  </a:srgbClr>
                </a:outerShdw>
              </a:effectLst>
              <a:cs typeface="Arial"/>
            </a:endParaRPr>
          </a:p>
        </p:txBody>
      </p:sp>
      <p:sp>
        <p:nvSpPr>
          <p:cNvPr id="22" name="Rectangle 2"/>
          <p:cNvSpPr txBox="1">
            <a:spLocks noChangeArrowheads="1"/>
          </p:cNvSpPr>
          <p:nvPr/>
        </p:nvSpPr>
        <p:spPr>
          <a:xfrm>
            <a:off x="627315" y="4191368"/>
            <a:ext cx="4080067" cy="739356"/>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Font typeface="Arial"/>
              <a:buNone/>
            </a:pPr>
            <a:r>
              <a:rPr lang="en-US" sz="3100" b="1" dirty="0" smtClean="0">
                <a:solidFill>
                  <a:srgbClr val="E6DA27"/>
                </a:solidFill>
                <a:effectLst>
                  <a:outerShdw blurRad="254000" dist="190500" dir="2700000" algn="tl" rotWithShape="0">
                    <a:srgbClr val="000000">
                      <a:alpha val="80000"/>
                    </a:srgbClr>
                  </a:outerShdw>
                </a:effectLst>
                <a:latin typeface="Impact"/>
                <a:cs typeface="Impact"/>
              </a:rPr>
              <a:t>Visitor Exit</a:t>
            </a:r>
            <a:endParaRPr lang="en-US" b="1" dirty="0">
              <a:solidFill>
                <a:schemeClr val="bg1"/>
              </a:solidFill>
              <a:effectLst>
                <a:outerShdw blurRad="254000" dist="190500" dir="2700000" algn="tl" rotWithShape="0">
                  <a:srgbClr val="000000">
                    <a:alpha val="80000"/>
                  </a:srgbClr>
                </a:outerShdw>
              </a:effectLst>
              <a:latin typeface="Arial"/>
              <a:cs typeface="Arial"/>
            </a:endParaRPr>
          </a:p>
        </p:txBody>
      </p:sp>
      <p:sp>
        <p:nvSpPr>
          <p:cNvPr id="23" name="Oval 20"/>
          <p:cNvSpPr>
            <a:spLocks noChangeArrowheads="1"/>
          </p:cNvSpPr>
          <p:nvPr/>
        </p:nvSpPr>
        <p:spPr bwMode="auto">
          <a:xfrm>
            <a:off x="2782240" y="2686694"/>
            <a:ext cx="1371600" cy="1371600"/>
          </a:xfrm>
          <a:prstGeom prst="ellipse">
            <a:avLst/>
          </a:prstGeom>
          <a:solidFill>
            <a:srgbClr val="1B3C23"/>
          </a:solidFill>
          <a:ln w="9525">
            <a:noFill/>
            <a:round/>
            <a:headEnd/>
            <a:tailEnd/>
          </a:ln>
          <a:effectLst>
            <a:outerShdw blurRad="254000" dist="190500" dir="2700000" algn="tl" rotWithShape="0">
              <a:srgbClr val="000000">
                <a:alpha val="80000"/>
              </a:srgbClr>
            </a:outerShdw>
          </a:effectLst>
          <a:extLst/>
        </p:spPr>
        <p:txBody>
          <a:bodyPr wrap="none" anchor="ctr"/>
          <a:lstStyle/>
          <a:p>
            <a:pPr algn="ctr"/>
            <a:r>
              <a:rPr lang="en-US" sz="1600" b="1" dirty="0" smtClean="0">
                <a:solidFill>
                  <a:schemeClr val="bg1"/>
                </a:solidFill>
                <a:latin typeface="Arial"/>
                <a:cs typeface="Arial"/>
              </a:rPr>
              <a:t>Document</a:t>
            </a:r>
          </a:p>
          <a:p>
            <a:pPr algn="ctr"/>
            <a:r>
              <a:rPr lang="en-US" sz="1600" b="1" dirty="0" smtClean="0">
                <a:solidFill>
                  <a:schemeClr val="bg1"/>
                </a:solidFill>
                <a:latin typeface="Arial"/>
                <a:cs typeface="Arial"/>
              </a:rPr>
              <a:t>arrival on</a:t>
            </a:r>
          </a:p>
          <a:p>
            <a:pPr algn="ctr"/>
            <a:r>
              <a:rPr lang="en-US" sz="1600" b="1" dirty="0" smtClean="0">
                <a:solidFill>
                  <a:schemeClr val="bg1"/>
                </a:solidFill>
                <a:latin typeface="Arial"/>
                <a:cs typeface="Arial"/>
              </a:rPr>
              <a:t>visitor log</a:t>
            </a:r>
            <a:endParaRPr lang="en-US" sz="1600" b="1" dirty="0">
              <a:solidFill>
                <a:schemeClr val="bg1"/>
              </a:solidFill>
              <a:latin typeface="Arial"/>
              <a:cs typeface="Arial"/>
            </a:endParaRPr>
          </a:p>
        </p:txBody>
      </p:sp>
      <p:sp>
        <p:nvSpPr>
          <p:cNvPr id="24" name="AutoShape 7"/>
          <p:cNvSpPr>
            <a:spLocks noChangeArrowheads="1"/>
          </p:cNvSpPr>
          <p:nvPr/>
        </p:nvSpPr>
        <p:spPr bwMode="auto">
          <a:xfrm>
            <a:off x="4306240" y="3143894"/>
            <a:ext cx="685800" cy="609600"/>
          </a:xfrm>
          <a:prstGeom prst="rightArrow">
            <a:avLst>
              <a:gd name="adj1" fmla="val 50000"/>
              <a:gd name="adj2" fmla="val 62315"/>
            </a:avLst>
          </a:prstGeom>
          <a:solidFill>
            <a:schemeClr val="bg1"/>
          </a:solidFill>
          <a:ln w="9525">
            <a:noFill/>
            <a:miter lim="800000"/>
            <a:headEnd/>
            <a:tailEnd/>
          </a:ln>
          <a:effectLst>
            <a:outerShdw blurRad="254000" dist="190500" dir="2700000" algn="tl" rotWithShape="0">
              <a:srgbClr val="000000">
                <a:alpha val="80000"/>
              </a:srgbClr>
            </a:outerShdw>
          </a:effectLst>
          <a:extLst/>
        </p:spPr>
        <p:txBody>
          <a:bodyPr wrap="none" anchor="ctr"/>
          <a:lstStyle/>
          <a:p>
            <a:endParaRPr lang="en-US" dirty="0">
              <a:latin typeface="Arial"/>
            </a:endParaRPr>
          </a:p>
        </p:txBody>
      </p:sp>
      <p:sp>
        <p:nvSpPr>
          <p:cNvPr id="25" name="Oval 20"/>
          <p:cNvSpPr>
            <a:spLocks noChangeArrowheads="1"/>
          </p:cNvSpPr>
          <p:nvPr/>
        </p:nvSpPr>
        <p:spPr bwMode="auto">
          <a:xfrm>
            <a:off x="4992040" y="2686694"/>
            <a:ext cx="1371600" cy="1371600"/>
          </a:xfrm>
          <a:prstGeom prst="ellipse">
            <a:avLst/>
          </a:prstGeom>
          <a:solidFill>
            <a:srgbClr val="1B3C23"/>
          </a:solidFill>
          <a:ln w="9525">
            <a:noFill/>
            <a:round/>
            <a:headEnd/>
            <a:tailEnd/>
          </a:ln>
          <a:effectLst>
            <a:outerShdw blurRad="254000" dist="190500" dir="2700000" algn="tl" rotWithShape="0">
              <a:srgbClr val="000000">
                <a:alpha val="80000"/>
              </a:srgbClr>
            </a:outerShdw>
          </a:effectLst>
          <a:extLst/>
        </p:spPr>
        <p:txBody>
          <a:bodyPr wrap="none" anchor="ctr"/>
          <a:lstStyle/>
          <a:p>
            <a:pPr algn="ctr"/>
            <a:r>
              <a:rPr lang="en-US" sz="1600" b="1" dirty="0" smtClean="0">
                <a:solidFill>
                  <a:schemeClr val="bg1"/>
                </a:solidFill>
                <a:latin typeface="Arial"/>
                <a:cs typeface="Arial"/>
              </a:rPr>
              <a:t>Check</a:t>
            </a:r>
          </a:p>
          <a:p>
            <a:pPr algn="ctr"/>
            <a:r>
              <a:rPr lang="en-US" sz="1600" b="1" dirty="0" smtClean="0">
                <a:solidFill>
                  <a:schemeClr val="bg1"/>
                </a:solidFill>
                <a:latin typeface="Arial"/>
                <a:cs typeface="Arial"/>
              </a:rPr>
              <a:t>photo</a:t>
            </a:r>
          </a:p>
          <a:p>
            <a:pPr algn="ctr"/>
            <a:r>
              <a:rPr lang="en-US" sz="1600" b="1" dirty="0" smtClean="0">
                <a:solidFill>
                  <a:schemeClr val="bg1"/>
                </a:solidFill>
                <a:latin typeface="Arial"/>
                <a:cs typeface="Arial"/>
              </a:rPr>
              <a:t>ID</a:t>
            </a:r>
            <a:endParaRPr lang="en-US" sz="1600" b="1" dirty="0">
              <a:solidFill>
                <a:schemeClr val="bg1"/>
              </a:solidFill>
              <a:latin typeface="Arial"/>
              <a:cs typeface="Arial"/>
            </a:endParaRPr>
          </a:p>
        </p:txBody>
      </p:sp>
      <p:sp>
        <p:nvSpPr>
          <p:cNvPr id="26" name="AutoShape 7"/>
          <p:cNvSpPr>
            <a:spLocks noChangeArrowheads="1"/>
          </p:cNvSpPr>
          <p:nvPr/>
        </p:nvSpPr>
        <p:spPr bwMode="auto">
          <a:xfrm>
            <a:off x="6598421" y="3105083"/>
            <a:ext cx="685800" cy="609600"/>
          </a:xfrm>
          <a:prstGeom prst="rightArrow">
            <a:avLst>
              <a:gd name="adj1" fmla="val 50000"/>
              <a:gd name="adj2" fmla="val 62315"/>
            </a:avLst>
          </a:prstGeom>
          <a:solidFill>
            <a:schemeClr val="bg1"/>
          </a:solidFill>
          <a:ln w="9525">
            <a:noFill/>
            <a:miter lim="800000"/>
            <a:headEnd/>
            <a:tailEnd/>
          </a:ln>
          <a:effectLst>
            <a:outerShdw blurRad="254000" dist="190500" dir="2700000" algn="tl" rotWithShape="0">
              <a:srgbClr val="000000">
                <a:alpha val="80000"/>
              </a:srgbClr>
            </a:outerShdw>
          </a:effectLst>
          <a:extLst/>
        </p:spPr>
        <p:txBody>
          <a:bodyPr wrap="none" anchor="ctr"/>
          <a:lstStyle/>
          <a:p>
            <a:endParaRPr lang="en-US" dirty="0">
              <a:latin typeface="Arial"/>
            </a:endParaRPr>
          </a:p>
        </p:txBody>
      </p:sp>
      <p:sp>
        <p:nvSpPr>
          <p:cNvPr id="27" name="Oval 20"/>
          <p:cNvSpPr>
            <a:spLocks noChangeArrowheads="1"/>
          </p:cNvSpPr>
          <p:nvPr/>
        </p:nvSpPr>
        <p:spPr bwMode="auto">
          <a:xfrm>
            <a:off x="7284221" y="2647883"/>
            <a:ext cx="1371600" cy="1371600"/>
          </a:xfrm>
          <a:prstGeom prst="ellipse">
            <a:avLst/>
          </a:prstGeom>
          <a:solidFill>
            <a:srgbClr val="1B3C23"/>
          </a:solidFill>
          <a:ln w="9525">
            <a:noFill/>
            <a:round/>
            <a:headEnd/>
            <a:tailEnd/>
          </a:ln>
          <a:effectLst>
            <a:outerShdw blurRad="254000" dist="190500" dir="2700000" algn="tl" rotWithShape="0">
              <a:srgbClr val="000000">
                <a:alpha val="80000"/>
              </a:srgbClr>
            </a:outerShdw>
          </a:effectLst>
          <a:extLst/>
        </p:spPr>
        <p:txBody>
          <a:bodyPr wrap="none" anchor="ctr"/>
          <a:lstStyle/>
          <a:p>
            <a:pPr algn="ctr"/>
            <a:r>
              <a:rPr lang="en-US" sz="1600" b="1" dirty="0" smtClean="0">
                <a:solidFill>
                  <a:schemeClr val="bg1"/>
                </a:solidFill>
                <a:latin typeface="Arial"/>
                <a:cs typeface="Arial"/>
              </a:rPr>
              <a:t>Issue</a:t>
            </a:r>
          </a:p>
          <a:p>
            <a:pPr algn="ctr"/>
            <a:r>
              <a:rPr lang="en-US" sz="1600" b="1" dirty="0" smtClean="0">
                <a:solidFill>
                  <a:schemeClr val="bg1"/>
                </a:solidFill>
                <a:latin typeface="Arial"/>
                <a:cs typeface="Arial"/>
              </a:rPr>
              <a:t>visitor</a:t>
            </a:r>
          </a:p>
          <a:p>
            <a:pPr algn="ctr"/>
            <a:r>
              <a:rPr lang="en-US" sz="1600" b="1" dirty="0" smtClean="0">
                <a:solidFill>
                  <a:schemeClr val="bg1"/>
                </a:solidFill>
                <a:latin typeface="Arial"/>
                <a:cs typeface="Arial"/>
              </a:rPr>
              <a:t>badge</a:t>
            </a:r>
            <a:endParaRPr lang="en-US" sz="1600" b="1" dirty="0">
              <a:solidFill>
                <a:schemeClr val="bg1"/>
              </a:solidFill>
              <a:latin typeface="Arial"/>
              <a:cs typeface="Arial"/>
            </a:endParaRPr>
          </a:p>
        </p:txBody>
      </p:sp>
      <p:sp>
        <p:nvSpPr>
          <p:cNvPr id="28" name="Oval 20"/>
          <p:cNvSpPr>
            <a:spLocks noChangeArrowheads="1"/>
          </p:cNvSpPr>
          <p:nvPr/>
        </p:nvSpPr>
        <p:spPr bwMode="auto">
          <a:xfrm>
            <a:off x="533400" y="4946574"/>
            <a:ext cx="1371600" cy="1371600"/>
          </a:xfrm>
          <a:prstGeom prst="ellipse">
            <a:avLst/>
          </a:prstGeom>
          <a:solidFill>
            <a:srgbClr val="6F3504"/>
          </a:solidFill>
          <a:ln w="9525">
            <a:noFill/>
            <a:round/>
            <a:headEnd/>
            <a:tailEnd/>
          </a:ln>
          <a:effectLst>
            <a:outerShdw blurRad="254000" dist="190500" dir="2700000" algn="tl" rotWithShape="0">
              <a:srgbClr val="000000">
                <a:alpha val="80000"/>
              </a:srgbClr>
            </a:outerShdw>
          </a:effectLst>
          <a:extLst/>
        </p:spPr>
        <p:txBody>
          <a:bodyPr wrap="none" anchor="ctr"/>
          <a:lstStyle/>
          <a:p>
            <a:pPr algn="ctr"/>
            <a:r>
              <a:rPr lang="en-US" sz="1600" b="1" dirty="0" smtClean="0">
                <a:solidFill>
                  <a:schemeClr val="bg1"/>
                </a:solidFill>
                <a:latin typeface="Arial"/>
                <a:cs typeface="Arial"/>
              </a:rPr>
              <a:t>Collect</a:t>
            </a:r>
          </a:p>
          <a:p>
            <a:pPr algn="ctr"/>
            <a:r>
              <a:rPr lang="en-US" sz="1600" b="1" dirty="0" smtClean="0">
                <a:solidFill>
                  <a:schemeClr val="bg1"/>
                </a:solidFill>
                <a:latin typeface="Arial"/>
                <a:cs typeface="Arial"/>
              </a:rPr>
              <a:t>visitor</a:t>
            </a:r>
          </a:p>
          <a:p>
            <a:pPr algn="ctr"/>
            <a:r>
              <a:rPr lang="en-US" sz="1600" b="1" dirty="0" smtClean="0">
                <a:solidFill>
                  <a:schemeClr val="bg1"/>
                </a:solidFill>
                <a:latin typeface="Arial"/>
                <a:cs typeface="Arial"/>
              </a:rPr>
              <a:t>badge</a:t>
            </a:r>
            <a:endParaRPr lang="en-US" sz="1600" b="1" dirty="0">
              <a:solidFill>
                <a:schemeClr val="bg1"/>
              </a:solidFill>
              <a:latin typeface="Arial"/>
              <a:cs typeface="Arial"/>
            </a:endParaRPr>
          </a:p>
        </p:txBody>
      </p:sp>
      <p:sp>
        <p:nvSpPr>
          <p:cNvPr id="29" name="AutoShape 7"/>
          <p:cNvSpPr>
            <a:spLocks noChangeArrowheads="1"/>
          </p:cNvSpPr>
          <p:nvPr/>
        </p:nvSpPr>
        <p:spPr bwMode="auto">
          <a:xfrm>
            <a:off x="2096440" y="5456751"/>
            <a:ext cx="685800" cy="609600"/>
          </a:xfrm>
          <a:prstGeom prst="rightArrow">
            <a:avLst>
              <a:gd name="adj1" fmla="val 50000"/>
              <a:gd name="adj2" fmla="val 62315"/>
            </a:avLst>
          </a:prstGeom>
          <a:solidFill>
            <a:schemeClr val="bg1"/>
          </a:solidFill>
          <a:ln w="9525">
            <a:noFill/>
            <a:miter lim="800000"/>
            <a:headEnd/>
            <a:tailEnd/>
          </a:ln>
          <a:effectLst>
            <a:outerShdw blurRad="254000" dist="190500" dir="2700000" algn="tl" rotWithShape="0">
              <a:srgbClr val="000000">
                <a:alpha val="80000"/>
              </a:srgbClr>
            </a:outerShdw>
          </a:effectLst>
          <a:extLst/>
        </p:spPr>
        <p:txBody>
          <a:bodyPr wrap="none" anchor="ctr"/>
          <a:lstStyle/>
          <a:p>
            <a:endParaRPr lang="en-US" dirty="0">
              <a:latin typeface="Arial"/>
            </a:endParaRPr>
          </a:p>
        </p:txBody>
      </p:sp>
      <p:sp>
        <p:nvSpPr>
          <p:cNvPr id="30" name="Oval 20"/>
          <p:cNvSpPr>
            <a:spLocks noChangeArrowheads="1"/>
          </p:cNvSpPr>
          <p:nvPr/>
        </p:nvSpPr>
        <p:spPr bwMode="auto">
          <a:xfrm>
            <a:off x="2782240" y="4930724"/>
            <a:ext cx="1371600" cy="1371600"/>
          </a:xfrm>
          <a:prstGeom prst="ellipse">
            <a:avLst/>
          </a:prstGeom>
          <a:solidFill>
            <a:srgbClr val="6F3504"/>
          </a:solidFill>
          <a:ln w="9525">
            <a:noFill/>
            <a:round/>
            <a:headEnd/>
            <a:tailEnd/>
          </a:ln>
          <a:effectLst>
            <a:outerShdw blurRad="254000" dist="190500" dir="2700000" algn="tl" rotWithShape="0">
              <a:srgbClr val="000000">
                <a:alpha val="80000"/>
              </a:srgbClr>
            </a:outerShdw>
          </a:effectLst>
          <a:extLst/>
        </p:spPr>
        <p:txBody>
          <a:bodyPr wrap="none" anchor="ctr"/>
          <a:lstStyle/>
          <a:p>
            <a:pPr algn="ctr"/>
            <a:r>
              <a:rPr lang="en-US" sz="1600" b="1" dirty="0" smtClean="0">
                <a:solidFill>
                  <a:schemeClr val="bg1"/>
                </a:solidFill>
                <a:latin typeface="Arial"/>
                <a:cs typeface="Arial"/>
              </a:rPr>
              <a:t>Document</a:t>
            </a:r>
          </a:p>
          <a:p>
            <a:pPr algn="ctr"/>
            <a:r>
              <a:rPr lang="en-US" sz="1600" b="1" dirty="0" smtClean="0">
                <a:solidFill>
                  <a:schemeClr val="bg1"/>
                </a:solidFill>
                <a:latin typeface="Arial"/>
                <a:cs typeface="Arial"/>
              </a:rPr>
              <a:t>departure on</a:t>
            </a:r>
          </a:p>
          <a:p>
            <a:pPr algn="ctr"/>
            <a:r>
              <a:rPr lang="en-US" sz="1600" b="1" dirty="0" smtClean="0">
                <a:solidFill>
                  <a:schemeClr val="bg1"/>
                </a:solidFill>
                <a:latin typeface="Arial"/>
                <a:cs typeface="Arial"/>
              </a:rPr>
              <a:t>visitor log</a:t>
            </a:r>
            <a:endParaRPr lang="en-US" sz="1600" b="1" dirty="0">
              <a:solidFill>
                <a:schemeClr val="bg1"/>
              </a:solidFill>
              <a:latin typeface="Arial"/>
              <a:cs typeface="Arial"/>
            </a:endParaRP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31" name="Rounded Rectangle 3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32" name="Rounded Rectangle 3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
        <p:nvSpPr>
          <p:cNvPr id="33" name="Rounded Rectangle 32"/>
          <p:cNvSpPr/>
          <p:nvPr/>
        </p:nvSpPr>
        <p:spPr>
          <a:xfrm>
            <a:off x="-153505"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34" name="Rounded Rectangle 33"/>
          <p:cNvSpPr/>
          <p:nvPr/>
        </p:nvSpPr>
        <p:spPr>
          <a:xfrm>
            <a:off x="-336044" y="1324111"/>
            <a:ext cx="110557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Tree>
    <p:extLst>
      <p:ext uri="{BB962C8B-B14F-4D97-AF65-F5344CB8AC3E}">
        <p14:creationId xmlns:p14="http://schemas.microsoft.com/office/powerpoint/2010/main" val="3980151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COMPUTER SECURITY</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1270057" y="4480121"/>
            <a:ext cx="6861608" cy="146673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2400" b="1" dirty="0" smtClean="0">
                <a:solidFill>
                  <a:schemeClr val="bg1"/>
                </a:solidFill>
                <a:effectLst>
                  <a:outerShdw blurRad="288925" dist="127000" dir="2700000" algn="tl" rotWithShape="0">
                    <a:prstClr val="black">
                      <a:alpha val="90000"/>
                    </a:prstClr>
                  </a:outerShdw>
                </a:effectLst>
                <a:latin typeface="Arial"/>
                <a:ea typeface="Arial"/>
                <a:cs typeface="Arial"/>
              </a:rPr>
              <a:t>Goal: Computer security ensures that we stay safe from threats such as violation of privacy and malicious software on the web</a:t>
            </a:r>
          </a:p>
          <a:p>
            <a:pPr algn="l">
              <a:lnSpc>
                <a:spcPct val="150000"/>
              </a:lnSpc>
            </a:pPr>
            <a:endParaRPr lang="en-US" sz="2400" b="1" dirty="0" smtClean="0">
              <a:solidFill>
                <a:schemeClr val="bg1"/>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2400" b="1" dirty="0">
              <a:solidFill>
                <a:schemeClr val="bg1"/>
              </a:solidFill>
              <a:effectLst>
                <a:outerShdw blurRad="288925" dist="127000" dir="2700000" algn="tl" rotWithShape="0">
                  <a:prstClr val="black">
                    <a:alpha val="90000"/>
                  </a:prstClr>
                </a:outerShdw>
              </a:effectLst>
              <a:latin typeface="Arial"/>
              <a:ea typeface="Arial"/>
              <a:cs typeface="Arial"/>
            </a:endParaRPr>
          </a:p>
        </p:txBody>
      </p:sp>
      <p:sp>
        <p:nvSpPr>
          <p:cNvPr id="10" name="Rounded Rectangle 9"/>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1" name="Rounded Rectangle 10"/>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9943" y="1714196"/>
            <a:ext cx="3572472" cy="2307221"/>
          </a:xfrm>
          <a:prstGeom prst="rect">
            <a:avLst/>
          </a:prstGeom>
          <a:ln w="76200" cmpd="sng">
            <a:solidFill>
              <a:srgbClr val="FFFFFF"/>
            </a:solidFill>
          </a:ln>
          <a:effectLst>
            <a:outerShdw blurRad="254000" dist="190500" dir="2700000" algn="tl" rotWithShape="0">
              <a:prstClr val="black">
                <a:alpha val="80000"/>
              </a:prstClr>
            </a:outerShdw>
          </a:effectLst>
        </p:spPr>
      </p:pic>
      <p:sp>
        <p:nvSpPr>
          <p:cNvPr id="12" name="Title 1"/>
          <p:cNvSpPr txBox="1">
            <a:spLocks/>
          </p:cNvSpPr>
          <p:nvPr/>
        </p:nvSpPr>
        <p:spPr>
          <a:xfrm>
            <a:off x="148448" y="5946854"/>
            <a:ext cx="8995551"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1000" b="1" dirty="0" smtClean="0">
                <a:solidFill>
                  <a:schemeClr val="bg1"/>
                </a:solidFill>
                <a:effectLst>
                  <a:outerShdw blurRad="288925" dist="127000" dir="2700000" algn="tl" rotWithShape="0">
                    <a:prstClr val="black">
                      <a:alpha val="90000"/>
                    </a:prstClr>
                  </a:outerShdw>
                </a:effectLst>
                <a:latin typeface="Arial"/>
                <a:ea typeface="Arial"/>
                <a:cs typeface="Arial"/>
              </a:rPr>
              <a:t>The next series of slides is taken from Security Awareness Briefing by </a:t>
            </a:r>
            <a:r>
              <a:rPr lang="en-US" sz="1000" b="1" dirty="0" smtClean="0">
                <a:solidFill>
                  <a:schemeClr val="bg1"/>
                </a:solidFill>
                <a:latin typeface="Arial"/>
              </a:rPr>
              <a:t>Enterprise </a:t>
            </a:r>
            <a:r>
              <a:rPr lang="en-US" sz="1000" b="1" dirty="0">
                <a:solidFill>
                  <a:schemeClr val="bg1"/>
                </a:solidFill>
                <a:latin typeface="Arial"/>
              </a:rPr>
              <a:t>Information Services, Inc. (EIS</a:t>
            </a:r>
            <a:r>
              <a:rPr lang="en-US" sz="1000" b="1" dirty="0" smtClean="0">
                <a:solidFill>
                  <a:schemeClr val="bg1"/>
                </a:solidFill>
                <a:latin typeface="Arial"/>
              </a:rPr>
              <a:t>), EAGLE </a:t>
            </a:r>
            <a:r>
              <a:rPr lang="en-US" sz="1000" b="1" dirty="0">
                <a:solidFill>
                  <a:schemeClr val="bg1"/>
                </a:solidFill>
                <a:latin typeface="Arial"/>
              </a:rPr>
              <a:t>Enterprise Joint Venture (EEJV</a:t>
            </a:r>
            <a:r>
              <a:rPr lang="en-US" sz="1000" b="1" dirty="0" smtClean="0">
                <a:solidFill>
                  <a:schemeClr val="bg1"/>
                </a:solidFill>
                <a:latin typeface="Arial"/>
              </a:rPr>
              <a:t>), Alliant </a:t>
            </a:r>
            <a:r>
              <a:rPr lang="en-US" sz="1000" b="1" dirty="0">
                <a:solidFill>
                  <a:schemeClr val="bg1"/>
                </a:solidFill>
                <a:latin typeface="Arial"/>
              </a:rPr>
              <a:t>Enterprise Joint Venture (AEJV)</a:t>
            </a:r>
          </a:p>
          <a:p>
            <a:pPr algn="l">
              <a:lnSpc>
                <a:spcPct val="150000"/>
              </a:lnSpc>
            </a:pPr>
            <a:endParaRPr lang="en-US" sz="1000" b="1" dirty="0" smtClean="0">
              <a:solidFill>
                <a:schemeClr val="bg1"/>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1000" b="1" dirty="0" smtClean="0">
              <a:solidFill>
                <a:schemeClr val="bg1"/>
              </a:solidFill>
              <a:effectLst>
                <a:outerShdw blurRad="288925" dist="127000" dir="2700000" algn="tl" rotWithShape="0">
                  <a:prstClr val="black">
                    <a:alpha val="90000"/>
                  </a:prstClr>
                </a:outerShdw>
              </a:effectLst>
              <a:latin typeface="Arial"/>
              <a:ea typeface="Arial"/>
              <a:cs typeface="Arial"/>
            </a:endParaRPr>
          </a:p>
          <a:p>
            <a:pPr algn="l">
              <a:lnSpc>
                <a:spcPct val="150000"/>
              </a:lnSpc>
            </a:pPr>
            <a:endParaRPr lang="en-US" sz="1000" b="1" dirty="0">
              <a:solidFill>
                <a:schemeClr val="bg1"/>
              </a:solidFill>
              <a:effectLst>
                <a:outerShdw blurRad="288925" dist="127000" dir="2700000" algn="tl" rotWithShape="0">
                  <a:prstClr val="black">
                    <a:alpha val="90000"/>
                  </a:prstClr>
                </a:outerShdw>
              </a:effectLst>
              <a:latin typeface="Arial"/>
              <a:ea typeface="Arial"/>
              <a:cs typeface="Arial"/>
            </a:endParaRPr>
          </a:p>
        </p:txBody>
      </p:sp>
      <p:sp>
        <p:nvSpPr>
          <p:cNvPr id="13" name="Rounded Rectangle 1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4" name="Rounded Rectangle 13"/>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6" name="Rounded Rectangle 15"/>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9" name="Rounded Rectangle 18"/>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295272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9" name="Title 1"/>
          <p:cNvSpPr txBox="1">
            <a:spLocks/>
          </p:cNvSpPr>
          <p:nvPr/>
        </p:nvSpPr>
        <p:spPr>
          <a:xfrm>
            <a:off x="951183" y="1324111"/>
            <a:ext cx="4533119" cy="4964075"/>
          </a:xfrm>
          <a:prstGeom prst="rect">
            <a:avLst/>
          </a:prstGeom>
          <a:effectLst>
            <a:outerShdw blurRad="254000" dist="190500" dir="2700000" algn="tl" rotWithShape="0">
              <a:prstClr val="black">
                <a:alpha val="71000"/>
              </a:prstClr>
            </a:outerShdw>
          </a:effectLst>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buFont typeface="Wingdings" charset="0"/>
              <a:buChar char="§"/>
            </a:pPr>
            <a:r>
              <a:rPr lang="en-US" sz="2000" b="1" dirty="0" smtClean="0">
                <a:solidFill>
                  <a:schemeClr val="bg1"/>
                </a:solidFill>
                <a:latin typeface="Arial"/>
                <a:cs typeface="Arial"/>
              </a:rPr>
              <a:t>Hackers, Crackers,</a:t>
            </a:r>
          </a:p>
          <a:p>
            <a:pPr algn="l">
              <a:spcBef>
                <a:spcPct val="20000"/>
              </a:spcBef>
            </a:pPr>
            <a:r>
              <a:rPr lang="en-US" sz="2000" b="1" dirty="0" smtClean="0">
                <a:solidFill>
                  <a:schemeClr val="bg1"/>
                </a:solidFill>
                <a:latin typeface="Arial"/>
                <a:cs typeface="Arial"/>
              </a:rPr>
              <a:t>     Malicious Code</a:t>
            </a:r>
          </a:p>
          <a:p>
            <a:pPr marL="342900" indent="-342900" algn="l">
              <a:spcBef>
                <a:spcPct val="20000"/>
              </a:spcBef>
              <a:buFont typeface="Wingdings" charset="0"/>
              <a:buChar char="§"/>
            </a:pPr>
            <a:endParaRPr lang="en-US" sz="1600" b="1" dirty="0" smtClean="0">
              <a:solidFill>
                <a:schemeClr val="bg1"/>
              </a:solidFill>
              <a:latin typeface="Arial"/>
              <a:cs typeface="Arial"/>
            </a:endParaRPr>
          </a:p>
          <a:p>
            <a:pPr marL="342900" indent="-342900" algn="l">
              <a:spcBef>
                <a:spcPct val="20000"/>
              </a:spcBef>
              <a:buFont typeface="Wingdings" charset="0"/>
              <a:buChar char="§"/>
            </a:pPr>
            <a:r>
              <a:rPr lang="en-US" sz="2000" b="1" dirty="0" smtClean="0">
                <a:solidFill>
                  <a:schemeClr val="bg1"/>
                </a:solidFill>
                <a:latin typeface="Arial"/>
                <a:cs typeface="Arial"/>
              </a:rPr>
              <a:t>Viruses, Worms, Trojans, </a:t>
            </a:r>
          </a:p>
          <a:p>
            <a:pPr algn="l">
              <a:spcBef>
                <a:spcPct val="20000"/>
              </a:spcBef>
            </a:pPr>
            <a:r>
              <a:rPr lang="en-US" sz="2000" b="1" dirty="0">
                <a:solidFill>
                  <a:schemeClr val="bg1"/>
                </a:solidFill>
                <a:latin typeface="Arial"/>
                <a:cs typeface="Arial"/>
              </a:rPr>
              <a:t> </a:t>
            </a:r>
            <a:r>
              <a:rPr lang="en-US" sz="2000" b="1" dirty="0" smtClean="0">
                <a:solidFill>
                  <a:schemeClr val="bg1"/>
                </a:solidFill>
                <a:latin typeface="Arial"/>
                <a:cs typeface="Arial"/>
              </a:rPr>
              <a:t>    Logic Bombs</a:t>
            </a:r>
          </a:p>
          <a:p>
            <a:pPr algn="l">
              <a:spcBef>
                <a:spcPct val="20000"/>
              </a:spcBef>
            </a:pPr>
            <a:r>
              <a:rPr lang="en-US" sz="2000" b="1" dirty="0" smtClean="0">
                <a:solidFill>
                  <a:schemeClr val="bg1"/>
                </a:solidFill>
                <a:latin typeface="Arial"/>
                <a:cs typeface="Arial"/>
              </a:rPr>
              <a:t>	</a:t>
            </a:r>
          </a:p>
          <a:p>
            <a:pPr marL="342900" indent="-342900" algn="l">
              <a:spcBef>
                <a:spcPct val="20000"/>
              </a:spcBef>
              <a:buFont typeface="Wingdings" charset="0"/>
              <a:buChar char="§"/>
            </a:pPr>
            <a:r>
              <a:rPr lang="en-US" sz="2000" b="1" dirty="0" smtClean="0">
                <a:solidFill>
                  <a:schemeClr val="bg1"/>
                </a:solidFill>
                <a:latin typeface="Arial"/>
                <a:cs typeface="Arial"/>
              </a:rPr>
              <a:t>Social Engineering,  Phishing</a:t>
            </a:r>
          </a:p>
          <a:p>
            <a:pPr algn="l">
              <a:spcBef>
                <a:spcPct val="20000"/>
              </a:spcBef>
            </a:pPr>
            <a:r>
              <a:rPr lang="en-US" sz="2000" b="1" dirty="0" smtClean="0">
                <a:solidFill>
                  <a:schemeClr val="bg1"/>
                </a:solidFill>
                <a:latin typeface="Arial"/>
                <a:cs typeface="Arial"/>
              </a:rPr>
              <a:t>     Pharming</a:t>
            </a:r>
          </a:p>
          <a:p>
            <a:pPr marL="342900" indent="-342900" algn="l">
              <a:spcBef>
                <a:spcPct val="20000"/>
              </a:spcBef>
              <a:buFont typeface="Wingdings" charset="0"/>
              <a:buChar char="§"/>
            </a:pPr>
            <a:endParaRPr lang="en-US" sz="2000" b="1" dirty="0">
              <a:solidFill>
                <a:schemeClr val="bg1"/>
              </a:solidFill>
              <a:latin typeface="Arial"/>
              <a:cs typeface="Arial"/>
            </a:endParaRPr>
          </a:p>
          <a:p>
            <a:pPr marL="342900" indent="-342900" algn="l">
              <a:spcBef>
                <a:spcPct val="20000"/>
              </a:spcBef>
              <a:buFont typeface="Wingdings" charset="0"/>
              <a:buChar char="§"/>
            </a:pPr>
            <a:r>
              <a:rPr lang="en-US" sz="2000" b="1" dirty="0" smtClean="0">
                <a:solidFill>
                  <a:schemeClr val="bg1"/>
                </a:solidFill>
                <a:latin typeface="Arial"/>
                <a:cs typeface="Arial"/>
              </a:rPr>
              <a:t>Botnets, Man-in-the-Middle, Rootkits</a:t>
            </a:r>
          </a:p>
          <a:p>
            <a:pPr marL="342900" indent="-342900" algn="l">
              <a:spcBef>
                <a:spcPct val="20000"/>
              </a:spcBef>
              <a:buFont typeface="Wingdings" charset="0"/>
              <a:buChar char="§"/>
            </a:pPr>
            <a:endParaRPr lang="en-US" sz="2000" b="1" dirty="0" smtClean="0">
              <a:solidFill>
                <a:schemeClr val="bg1"/>
              </a:solidFill>
              <a:latin typeface="Arial"/>
              <a:cs typeface="Arial"/>
            </a:endParaRPr>
          </a:p>
          <a:p>
            <a:pPr marL="342900" indent="-342900" algn="l">
              <a:spcBef>
                <a:spcPct val="20000"/>
              </a:spcBef>
              <a:buFont typeface="Wingdings" charset="0"/>
              <a:buChar char="§"/>
            </a:pPr>
            <a:r>
              <a:rPr lang="en-US" sz="2000" b="1" dirty="0" smtClean="0">
                <a:solidFill>
                  <a:schemeClr val="bg1"/>
                </a:solidFill>
                <a:latin typeface="Arial"/>
                <a:cs typeface="Arial"/>
              </a:rPr>
              <a:t>Terrorism</a:t>
            </a:r>
            <a:r>
              <a:rPr lang="en-US" sz="1600" b="1" dirty="0" smtClean="0">
                <a:solidFill>
                  <a:schemeClr val="bg1"/>
                </a:solidFill>
                <a:latin typeface="Arial"/>
                <a:cs typeface="Arial"/>
              </a:rPr>
              <a:t>, </a:t>
            </a:r>
            <a:r>
              <a:rPr lang="en-US" sz="2000" b="1" dirty="0" smtClean="0">
                <a:solidFill>
                  <a:schemeClr val="bg1"/>
                </a:solidFill>
                <a:latin typeface="Arial"/>
                <a:cs typeface="Arial"/>
              </a:rPr>
              <a:t>Internet Access</a:t>
            </a:r>
          </a:p>
          <a:p>
            <a:pPr algn="l">
              <a:spcBef>
                <a:spcPct val="20000"/>
              </a:spcBef>
            </a:pPr>
            <a:r>
              <a:rPr lang="en-US" sz="2000" b="1" dirty="0" smtClean="0">
                <a:solidFill>
                  <a:schemeClr val="bg1"/>
                </a:solidFill>
                <a:latin typeface="Arial"/>
                <a:cs typeface="Arial"/>
              </a:rPr>
              <a:t>     Insider </a:t>
            </a:r>
            <a:r>
              <a:rPr lang="en-US" sz="2000" b="1" dirty="0">
                <a:solidFill>
                  <a:schemeClr val="bg1"/>
                </a:solidFill>
                <a:latin typeface="Arial"/>
                <a:cs typeface="Arial"/>
              </a:rPr>
              <a:t>Threat</a:t>
            </a:r>
          </a:p>
        </p:txBody>
      </p:sp>
      <p:sp>
        <p:nvSpPr>
          <p:cNvPr id="10" name="Rounded Rectangle 9"/>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1" name="Rounded Rectangle 10"/>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3" name="TextBox 2"/>
          <p:cNvSpPr txBox="1"/>
          <p:nvPr/>
        </p:nvSpPr>
        <p:spPr>
          <a:xfrm>
            <a:off x="-445345" y="3381575"/>
            <a:ext cx="184666" cy="369332"/>
          </a:xfrm>
          <a:prstGeom prst="rect">
            <a:avLst/>
          </a:prstGeom>
          <a:noFill/>
        </p:spPr>
        <p:txBody>
          <a:bodyPr wrap="none" rtlCol="0">
            <a:spAutoFit/>
          </a:bodyPr>
          <a:lstStyle/>
          <a:p>
            <a:endParaRPr lang="en-US" dirty="0">
              <a:latin typeface="Arial"/>
            </a:endParaRPr>
          </a:p>
        </p:txBody>
      </p:sp>
      <p:pic>
        <p:nvPicPr>
          <p:cNvPr id="8" name="Picture 5" descr="hacker3"/>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294742" y="1981200"/>
            <a:ext cx="3027363" cy="3400425"/>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Possible Threats</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22" name="Rounded Rectangle 21"/>
          <p:cNvSpPr/>
          <p:nvPr/>
        </p:nvSpPr>
        <p:spPr>
          <a:xfrm>
            <a:off x="-531414" y="831911"/>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23" name="Rounded Rectangle 22"/>
          <p:cNvSpPr/>
          <p:nvPr/>
        </p:nvSpPr>
        <p:spPr>
          <a:xfrm>
            <a:off x="-362829" y="1337917"/>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24" name="Rounded Rectangle 23"/>
          <p:cNvSpPr/>
          <p:nvPr/>
        </p:nvSpPr>
        <p:spPr>
          <a:xfrm>
            <a:off x="429685" y="13806"/>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25" name="Rounded Rectangle 24"/>
          <p:cNvSpPr/>
          <p:nvPr/>
        </p:nvSpPr>
        <p:spPr>
          <a:xfrm>
            <a:off x="1615547" y="-23570"/>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26" name="Rounded Rectangle 25"/>
          <p:cNvSpPr/>
          <p:nvPr/>
        </p:nvSpPr>
        <p:spPr>
          <a:xfrm>
            <a:off x="2801409" y="-23570"/>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27" name="Rounded Rectangle 26"/>
          <p:cNvSpPr/>
          <p:nvPr/>
        </p:nvSpPr>
        <p:spPr>
          <a:xfrm>
            <a:off x="4016399" y="-23570"/>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28" name="Rounded Rectangle 27"/>
          <p:cNvSpPr/>
          <p:nvPr/>
        </p:nvSpPr>
        <p:spPr>
          <a:xfrm>
            <a:off x="5203219" y="-17892"/>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9" name="Rounded Rectangle 28"/>
          <p:cNvSpPr/>
          <p:nvPr/>
        </p:nvSpPr>
        <p:spPr>
          <a:xfrm>
            <a:off x="6404216" y="-23570"/>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30" name="Rounded Rectangle 29"/>
          <p:cNvSpPr/>
          <p:nvPr/>
        </p:nvSpPr>
        <p:spPr>
          <a:xfrm>
            <a:off x="7595575" y="-23570"/>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8380356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calcmode="lin" valueType="num">
                                      <p:cBhvr additive="base">
                                        <p:cTn id="3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anim calcmode="lin" valueType="num">
                                      <p:cBhvr additive="base">
                                        <p:cTn id="4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 calcmode="lin" valueType="num">
                                      <p:cBhvr additive="base">
                                        <p:cTn id="49"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1" end="11"/>
                                            </p:txEl>
                                          </p:spTgt>
                                        </p:tgtEl>
                                        <p:attrNameLst>
                                          <p:attrName>style.visibility</p:attrName>
                                        </p:attrNameLst>
                                      </p:cBhvr>
                                      <p:to>
                                        <p:strVal val="visible"/>
                                      </p:to>
                                    </p:set>
                                    <p:anim calcmode="lin" valueType="num">
                                      <p:cBhvr additive="base">
                                        <p:cTn id="55"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12" end="12"/>
                                            </p:txEl>
                                          </p:spTgt>
                                        </p:tgtEl>
                                        <p:attrNameLst>
                                          <p:attrName>style.visibility</p:attrName>
                                        </p:attrNameLst>
                                      </p:cBhvr>
                                      <p:to>
                                        <p:strVal val="visible"/>
                                      </p:to>
                                    </p:set>
                                    <p:anim calcmode="lin" valueType="num">
                                      <p:cBhvr additive="base">
                                        <p:cTn id="61"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2"/>
          <p:cNvSpPr txBox="1">
            <a:spLocks noChangeArrowheads="1"/>
          </p:cNvSpPr>
          <p:nvPr/>
        </p:nvSpPr>
        <p:spPr bwMode="auto">
          <a:xfrm>
            <a:off x="2031693" y="1528060"/>
            <a:ext cx="2441973" cy="130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b="1" dirty="0" smtClean="0">
                <a:solidFill>
                  <a:schemeClr val="bg1"/>
                </a:solidFill>
                <a:effectLst>
                  <a:outerShdw blurRad="254000" dist="190500" dir="2700000" algn="tl" rotWithShape="0">
                    <a:srgbClr val="000000">
                      <a:alpha val="80000"/>
                    </a:srgbClr>
                  </a:outerShdw>
                </a:effectLst>
                <a:latin typeface="Arial"/>
                <a:cs typeface="Arial"/>
              </a:rPr>
              <a:t>Cracker</a:t>
            </a:r>
            <a:endParaRPr lang="en-US" b="1" dirty="0">
              <a:solidFill>
                <a:schemeClr val="bg1"/>
              </a:solidFill>
              <a:effectLst>
                <a:outerShdw blurRad="254000" dist="190500" dir="2700000" algn="tl" rotWithShape="0">
                  <a:srgbClr val="000000">
                    <a:alpha val="80000"/>
                  </a:srgbClr>
                </a:outerShdw>
              </a:effectLst>
              <a:latin typeface="Arial"/>
              <a:cs typeface="Arial"/>
            </a:endParaRP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Computer-savvy </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programmer creates</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attack software</a:t>
            </a:r>
          </a:p>
        </p:txBody>
      </p:sp>
      <p:sp>
        <p:nvSpPr>
          <p:cNvPr id="13316" name="Text Box 3"/>
          <p:cNvSpPr txBox="1">
            <a:spLocks noChangeArrowheads="1"/>
          </p:cNvSpPr>
          <p:nvPr/>
        </p:nvSpPr>
        <p:spPr bwMode="auto">
          <a:xfrm>
            <a:off x="2821280" y="3232339"/>
            <a:ext cx="2895600" cy="130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b="1" dirty="0">
                <a:solidFill>
                  <a:schemeClr val="bg1"/>
                </a:solidFill>
                <a:effectLst>
                  <a:outerShdw blurRad="254000" dist="190500" dir="2700000" algn="tl" rotWithShape="0">
                    <a:srgbClr val="000000">
                      <a:alpha val="80000"/>
                    </a:srgbClr>
                  </a:outerShdw>
                </a:effectLst>
                <a:latin typeface="Arial"/>
                <a:cs typeface="Arial"/>
              </a:rPr>
              <a:t>Script </a:t>
            </a:r>
            <a:r>
              <a:rPr lang="en-US" b="1" dirty="0" smtClean="0">
                <a:solidFill>
                  <a:schemeClr val="bg1"/>
                </a:solidFill>
                <a:effectLst>
                  <a:outerShdw blurRad="254000" dist="190500" dir="2700000" algn="tl" rotWithShape="0">
                    <a:srgbClr val="000000">
                      <a:alpha val="80000"/>
                    </a:srgbClr>
                  </a:outerShdw>
                </a:effectLst>
                <a:latin typeface="Arial"/>
                <a:cs typeface="Arial"/>
              </a:rPr>
              <a:t>Kiddies</a:t>
            </a:r>
            <a:endParaRPr lang="en-US" b="1" dirty="0">
              <a:solidFill>
                <a:schemeClr val="bg1"/>
              </a:solidFill>
              <a:effectLst>
                <a:outerShdw blurRad="254000" dist="190500" dir="2700000" algn="tl" rotWithShape="0">
                  <a:srgbClr val="000000">
                    <a:alpha val="80000"/>
                  </a:srgbClr>
                </a:outerShdw>
              </a:effectLst>
              <a:latin typeface="Arial"/>
              <a:cs typeface="Arial"/>
            </a:endParaRP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Unsophisticated computer users who know how to</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execute programs</a:t>
            </a:r>
          </a:p>
        </p:txBody>
      </p:sp>
      <p:sp>
        <p:nvSpPr>
          <p:cNvPr id="13318" name="Text Box 5"/>
          <p:cNvSpPr txBox="1">
            <a:spLocks noChangeArrowheads="1"/>
          </p:cNvSpPr>
          <p:nvPr/>
        </p:nvSpPr>
        <p:spPr bwMode="auto">
          <a:xfrm>
            <a:off x="2612823" y="5012459"/>
            <a:ext cx="3017173" cy="134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b="1" dirty="0" smtClean="0">
                <a:solidFill>
                  <a:schemeClr val="bg1"/>
                </a:solidFill>
                <a:effectLst>
                  <a:outerShdw blurRad="254000" dist="190500" dir="2700000" algn="tl" rotWithShape="0">
                    <a:srgbClr val="000000">
                      <a:alpha val="80000"/>
                    </a:srgbClr>
                  </a:outerShdw>
                </a:effectLst>
                <a:latin typeface="Arial"/>
                <a:cs typeface="Arial"/>
              </a:rPr>
              <a:t>Criminals</a:t>
            </a:r>
          </a:p>
          <a:p>
            <a:pPr eaLnBrk="1" hangingPunct="1">
              <a:lnSpc>
                <a:spcPct val="120000"/>
              </a:lnSpc>
            </a:pPr>
            <a:r>
              <a:rPr lang="en-US" sz="1600" dirty="0" smtClean="0">
                <a:solidFill>
                  <a:schemeClr val="bg1"/>
                </a:solidFill>
                <a:effectLst>
                  <a:outerShdw blurRad="254000" dist="190500" dir="2700000" algn="tl" rotWithShape="0">
                    <a:srgbClr val="000000">
                      <a:alpha val="80000"/>
                    </a:srgbClr>
                  </a:outerShdw>
                </a:effectLst>
                <a:latin typeface="Arial"/>
                <a:cs typeface="Arial"/>
              </a:rPr>
              <a:t>Create </a:t>
            </a:r>
            <a:r>
              <a:rPr lang="en-US" sz="1600" dirty="0">
                <a:solidFill>
                  <a:schemeClr val="bg1"/>
                </a:solidFill>
                <a:effectLst>
                  <a:outerShdw blurRad="254000" dist="190500" dir="2700000" algn="tl" rotWithShape="0">
                    <a:srgbClr val="000000">
                      <a:alpha val="80000"/>
                    </a:srgbClr>
                  </a:outerShdw>
                </a:effectLst>
                <a:latin typeface="Arial"/>
                <a:cs typeface="Arial"/>
              </a:rPr>
              <a:t>&amp; sell bots -&gt; spam</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Sell credit card </a:t>
            </a:r>
            <a:r>
              <a:rPr lang="en-US" sz="1600" dirty="0" smtClean="0">
                <a:solidFill>
                  <a:schemeClr val="bg1"/>
                </a:solidFill>
                <a:effectLst>
                  <a:outerShdw blurRad="254000" dist="190500" dir="2700000" algn="tl" rotWithShape="0">
                    <a:srgbClr val="000000">
                      <a:alpha val="80000"/>
                    </a:srgbClr>
                  </a:outerShdw>
                </a:effectLst>
                <a:latin typeface="Arial"/>
                <a:cs typeface="Arial"/>
              </a:rPr>
              <a:t>numbers</a:t>
            </a:r>
            <a:endParaRPr lang="en-US" sz="1600" dirty="0">
              <a:solidFill>
                <a:schemeClr val="bg1"/>
              </a:solidFill>
              <a:effectLst>
                <a:outerShdw blurRad="254000" dist="190500" dir="2700000" algn="tl" rotWithShape="0">
                  <a:srgbClr val="000000">
                    <a:alpha val="80000"/>
                  </a:srgbClr>
                </a:outerShdw>
              </a:effectLst>
              <a:latin typeface="Arial"/>
              <a:cs typeface="Arial"/>
            </a:endParaRPr>
          </a:p>
          <a:p>
            <a:pPr eaLnBrk="1" hangingPunct="1">
              <a:lnSpc>
                <a:spcPct val="120000"/>
              </a:lnSpc>
            </a:pPr>
            <a:endParaRPr lang="en-US" dirty="0">
              <a:solidFill>
                <a:schemeClr val="bg1"/>
              </a:solidFill>
              <a:effectLst>
                <a:outerShdw blurRad="254000" dist="190500" dir="2700000" algn="tl" rotWithShape="0">
                  <a:srgbClr val="000000">
                    <a:alpha val="80000"/>
                  </a:srgbClr>
                </a:outerShdw>
              </a:effectLst>
              <a:latin typeface="Arial"/>
              <a:cs typeface="Arial"/>
            </a:endParaRPr>
          </a:p>
        </p:txBody>
      </p:sp>
      <p:sp>
        <p:nvSpPr>
          <p:cNvPr id="13323" name="Text Box 10"/>
          <p:cNvSpPr txBox="1">
            <a:spLocks noChangeArrowheads="1"/>
          </p:cNvSpPr>
          <p:nvPr/>
        </p:nvSpPr>
        <p:spPr bwMode="auto">
          <a:xfrm>
            <a:off x="5830616" y="4904098"/>
            <a:ext cx="2700288" cy="100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b="1" dirty="0">
                <a:solidFill>
                  <a:schemeClr val="bg1"/>
                </a:solidFill>
                <a:effectLst>
                  <a:outerShdw blurRad="254000" dist="190500" dir="2700000" algn="tl" rotWithShape="0">
                    <a:srgbClr val="000000">
                      <a:alpha val="80000"/>
                    </a:srgbClr>
                  </a:outerShdw>
                </a:effectLst>
                <a:latin typeface="Arial"/>
                <a:cs typeface="Arial"/>
              </a:rPr>
              <a:t>System Administrators</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Some scripts are useful</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to protect </a:t>
            </a:r>
            <a:r>
              <a:rPr lang="en-US" sz="1600" dirty="0" smtClean="0">
                <a:solidFill>
                  <a:schemeClr val="bg1"/>
                </a:solidFill>
                <a:effectLst>
                  <a:outerShdw blurRad="254000" dist="190500" dir="2700000" algn="tl" rotWithShape="0">
                    <a:srgbClr val="000000">
                      <a:alpha val="80000"/>
                    </a:srgbClr>
                  </a:outerShdw>
                </a:effectLst>
                <a:latin typeface="Arial"/>
                <a:cs typeface="Arial"/>
              </a:rPr>
              <a:t>networks</a:t>
            </a:r>
            <a:endParaRPr lang="en-US" sz="1600" dirty="0">
              <a:solidFill>
                <a:schemeClr val="bg1"/>
              </a:solidFill>
              <a:effectLst>
                <a:outerShdw blurRad="254000" dist="190500" dir="2700000" algn="tl" rotWithShape="0">
                  <a:srgbClr val="000000">
                    <a:alpha val="80000"/>
                  </a:srgbClr>
                </a:outerShdw>
              </a:effectLst>
              <a:latin typeface="Arial"/>
              <a:cs typeface="Arial"/>
            </a:endParaRPr>
          </a:p>
        </p:txBody>
      </p:sp>
      <p:pic>
        <p:nvPicPr>
          <p:cNvPr id="13326"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336" y="5030323"/>
            <a:ext cx="1743972" cy="1070000"/>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3330" name="Text Box 17"/>
          <p:cNvSpPr txBox="1">
            <a:spLocks noChangeArrowheads="1"/>
          </p:cNvSpPr>
          <p:nvPr/>
        </p:nvSpPr>
        <p:spPr bwMode="auto">
          <a:xfrm>
            <a:off x="5952248" y="1486700"/>
            <a:ext cx="2881344" cy="130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b="1" dirty="0">
                <a:solidFill>
                  <a:schemeClr val="bg1"/>
                </a:solidFill>
                <a:effectLst>
                  <a:outerShdw blurRad="254000" dist="190500" dir="2700000" algn="tl" rotWithShape="0">
                    <a:srgbClr val="000000">
                      <a:alpha val="80000"/>
                    </a:srgbClr>
                  </a:outerShdw>
                </a:effectLst>
                <a:latin typeface="Arial"/>
                <a:cs typeface="Arial"/>
              </a:rPr>
              <a:t>Malware </a:t>
            </a:r>
            <a:r>
              <a:rPr lang="en-US" b="1" dirty="0" smtClean="0">
                <a:solidFill>
                  <a:schemeClr val="bg1"/>
                </a:solidFill>
                <a:effectLst>
                  <a:outerShdw blurRad="254000" dist="190500" dir="2700000" algn="tl" rotWithShape="0">
                    <a:srgbClr val="000000">
                      <a:alpha val="80000"/>
                    </a:srgbClr>
                  </a:outerShdw>
                </a:effectLst>
                <a:latin typeface="Arial"/>
                <a:cs typeface="Arial"/>
              </a:rPr>
              <a:t>package</a:t>
            </a:r>
            <a:endParaRPr lang="en-US" b="1" dirty="0">
              <a:solidFill>
                <a:schemeClr val="bg1"/>
              </a:solidFill>
              <a:effectLst>
                <a:outerShdw blurRad="254000" dist="190500" dir="2700000" algn="tl" rotWithShape="0">
                  <a:srgbClr val="000000">
                    <a:alpha val="80000"/>
                  </a:srgbClr>
                </a:outerShdw>
              </a:effectLst>
              <a:latin typeface="Arial"/>
              <a:cs typeface="Arial"/>
            </a:endParaRPr>
          </a:p>
          <a:p>
            <a:pPr eaLnBrk="1" hangingPunct="1">
              <a:lnSpc>
                <a:spcPct val="120000"/>
              </a:lnSpc>
            </a:pPr>
            <a:r>
              <a:rPr lang="en-US" sz="1600" dirty="0" smtClean="0">
                <a:solidFill>
                  <a:schemeClr val="bg1"/>
                </a:solidFill>
                <a:effectLst>
                  <a:outerShdw blurRad="254000" dist="190500" dir="2700000" algn="tl" rotWithShape="0">
                    <a:srgbClr val="000000">
                      <a:alpha val="80000"/>
                    </a:srgbClr>
                  </a:outerShdw>
                </a:effectLst>
                <a:latin typeface="Arial"/>
                <a:cs typeface="Arial"/>
              </a:rPr>
              <a:t>$</a:t>
            </a:r>
            <a:r>
              <a:rPr lang="en-US" sz="1600" dirty="0">
                <a:solidFill>
                  <a:schemeClr val="bg1"/>
                </a:solidFill>
                <a:effectLst>
                  <a:outerShdw blurRad="254000" dist="190500" dir="2700000" algn="tl" rotWithShape="0">
                    <a:srgbClr val="000000">
                      <a:alpha val="80000"/>
                    </a:srgbClr>
                  </a:outerShdw>
                </a:effectLst>
                <a:latin typeface="Arial"/>
                <a:cs typeface="Arial"/>
              </a:rPr>
              <a:t>1K-2K</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1 M Email addresses = $8</a:t>
            </a:r>
          </a:p>
          <a:p>
            <a:pPr eaLnBrk="1" hangingPunct="1">
              <a:lnSpc>
                <a:spcPct val="120000"/>
              </a:lnSpc>
            </a:pPr>
            <a:r>
              <a:rPr lang="en-US" sz="1600" dirty="0">
                <a:solidFill>
                  <a:schemeClr val="bg1"/>
                </a:solidFill>
                <a:effectLst>
                  <a:outerShdw blurRad="254000" dist="190500" dir="2700000" algn="tl" rotWithShape="0">
                    <a:srgbClr val="000000">
                      <a:alpha val="80000"/>
                    </a:srgbClr>
                  </a:outerShdw>
                </a:effectLst>
                <a:latin typeface="Arial"/>
                <a:cs typeface="Arial"/>
              </a:rPr>
              <a:t>10,000 PCs = $1000</a:t>
            </a:r>
          </a:p>
        </p:txBody>
      </p:sp>
      <p:sp>
        <p:nvSpPr>
          <p:cNvPr id="20"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Hackers, Crackers, Malicious Code</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95380" y="3289213"/>
            <a:ext cx="2243941" cy="1495961"/>
          </a:xfrm>
          <a:prstGeom prst="rect">
            <a:avLst/>
          </a:prstGeom>
          <a:ln w="76200" cmpd="sng">
            <a:solidFill>
              <a:schemeClr val="bg1"/>
            </a:solidFill>
          </a:ln>
          <a:effectLst>
            <a:outerShdw blurRad="254000" dist="190500" dir="2700000" algn="tl" rotWithShape="0">
              <a:srgbClr val="000000">
                <a:alpha val="80000"/>
              </a:srgbClr>
            </a:outerShdw>
          </a:effectLst>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78886" y="1657322"/>
            <a:ext cx="1459629" cy="1031336"/>
          </a:xfrm>
          <a:prstGeom prst="rect">
            <a:avLst/>
          </a:prstGeom>
          <a:ln w="76200" cmpd="sng">
            <a:solidFill>
              <a:schemeClr val="bg1"/>
            </a:solidFill>
          </a:ln>
          <a:effectLst>
            <a:outerShdw blurRad="254000" dist="190500" dir="2700000" algn="tl" rotWithShape="0">
              <a:srgbClr val="000000">
                <a:alpha val="80000"/>
              </a:srgb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800" y="3264369"/>
            <a:ext cx="1961007" cy="1399261"/>
          </a:xfrm>
          <a:prstGeom prst="rect">
            <a:avLst/>
          </a:prstGeom>
          <a:ln w="76200" cmpd="sng">
            <a:solidFill>
              <a:schemeClr val="bg1"/>
            </a:solidFill>
          </a:ln>
          <a:effectLst>
            <a:outerShdw blurRad="254000" dist="190500" dir="2700000" algn="tl" rotWithShape="0">
              <a:srgbClr val="000000">
                <a:alpha val="80000"/>
              </a:srgbClr>
            </a:outerShdw>
          </a:effectLst>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6844" y="1575507"/>
            <a:ext cx="1213201" cy="1377343"/>
          </a:xfrm>
          <a:prstGeom prst="rect">
            <a:avLst/>
          </a:prstGeom>
          <a:ln w="76200" cmpd="sng">
            <a:solidFill>
              <a:schemeClr val="bg1"/>
            </a:solidFill>
          </a:ln>
          <a:effectLst>
            <a:outerShdw blurRad="254000" dist="190500" dir="2700000" algn="tl" rotWithShape="0">
              <a:srgbClr val="000000">
                <a:alpha val="80000"/>
              </a:srgbClr>
            </a:outerShdw>
          </a:effectLst>
        </p:spPr>
      </p:pic>
      <p:sp>
        <p:nvSpPr>
          <p:cNvPr id="13" name="Rounded Rectangle 12"/>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1" name="Rounded Rectangle 2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2" name="Rounded Rectangle 2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6484823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2"/>
          <p:cNvSpPr txBox="1">
            <a:spLocks noChangeArrowheads="1"/>
          </p:cNvSpPr>
          <p:nvPr/>
        </p:nvSpPr>
        <p:spPr bwMode="auto">
          <a:xfrm>
            <a:off x="2153702" y="1729742"/>
            <a:ext cx="2319963" cy="18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sz="1600" b="1" dirty="0" smtClean="0">
                <a:solidFill>
                  <a:srgbClr val="E6DA27"/>
                </a:solidFill>
                <a:effectLst>
                  <a:outerShdw blurRad="254000" dist="190500" dir="2700000" algn="tl" rotWithShape="0">
                    <a:srgbClr val="000000">
                      <a:alpha val="80000"/>
                    </a:srgbClr>
                  </a:outerShdw>
                </a:effectLst>
                <a:latin typeface="Impact"/>
                <a:cs typeface="Impact"/>
              </a:rPr>
              <a:t>Virus</a:t>
            </a:r>
          </a:p>
          <a:p>
            <a:pPr eaLnBrk="1" hangingPunct="1">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cs typeface="Arial"/>
              </a:rPr>
              <a:t>Executes immediately when program is opened. Causes computer crash/ loss of data</a:t>
            </a:r>
          </a:p>
        </p:txBody>
      </p:sp>
      <p:sp>
        <p:nvSpPr>
          <p:cNvPr id="20"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EBDE32"/>
                </a:solidFill>
                <a:effectLst>
                  <a:outerShdw blurRad="288925" dist="127000" dir="2700000" algn="tl" rotWithShape="0">
                    <a:prstClr val="black">
                      <a:alpha val="90000"/>
                    </a:prstClr>
                  </a:outerShdw>
                </a:effectLst>
                <a:latin typeface="Impact"/>
                <a:cs typeface="Impact"/>
              </a:rPr>
              <a:t>Virus, Worms, Trojans, Logic Bombs</a:t>
            </a:r>
            <a:r>
              <a:rPr lang="en-US" sz="3800" dirty="0" smtClean="0">
                <a:solidFill>
                  <a:srgbClr val="EBDE32"/>
                </a:solidFill>
                <a:effectLst>
                  <a:outerShdw blurRad="288925" dist="127000" dir="2700000" algn="tl" rotWithShape="0">
                    <a:prstClr val="black">
                      <a:alpha val="90000"/>
                    </a:prstClr>
                  </a:outerShdw>
                </a:effectLst>
                <a:latin typeface="Impact"/>
                <a:cs typeface="Impact"/>
              </a:rPr>
              <a:t> </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2129201"/>
            <a:ext cx="1288568" cy="982806"/>
          </a:xfrm>
          <a:prstGeom prst="rect">
            <a:avLst/>
          </a:prstGeom>
          <a:noFill/>
          <a:ln w="76200" cmpd="sng">
            <a:noFill/>
          </a:ln>
          <a:effectLst>
            <a:outerShdw blurRad="254000" dist="190500" dir="2700000" algn="tl" rotWithShape="0">
              <a:srgbClr val="000000">
                <a:alpha val="80000"/>
              </a:srgbClr>
            </a:outerShdw>
          </a:effectLst>
        </p:spPr>
      </p:pic>
      <p:sp>
        <p:nvSpPr>
          <p:cNvPr id="15" name="Text Box 2"/>
          <p:cNvSpPr txBox="1">
            <a:spLocks noChangeArrowheads="1"/>
          </p:cNvSpPr>
          <p:nvPr/>
        </p:nvSpPr>
        <p:spPr bwMode="auto">
          <a:xfrm>
            <a:off x="5933293" y="1827944"/>
            <a:ext cx="2524907" cy="126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sz="1600" b="1" dirty="0" smtClean="0">
                <a:solidFill>
                  <a:srgbClr val="E6DA27"/>
                </a:solidFill>
                <a:effectLst>
                  <a:outerShdw blurRad="254000" dist="190500" dir="2700000" algn="tl" rotWithShape="0">
                    <a:srgbClr val="000000">
                      <a:alpha val="80000"/>
                    </a:srgbClr>
                  </a:outerShdw>
                </a:effectLst>
                <a:latin typeface="Impact"/>
                <a:cs typeface="Impact"/>
              </a:rPr>
              <a:t>Worm</a:t>
            </a:r>
          </a:p>
          <a:p>
            <a:pPr eaLnBrk="1" hangingPunct="1">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cs typeface="Arial"/>
              </a:rPr>
              <a:t>Replicates itself and spreads using network connection</a:t>
            </a:r>
            <a:endParaRPr lang="en-US" sz="1600" dirty="0" smtClean="0">
              <a:solidFill>
                <a:srgbClr val="FFFFFF"/>
              </a:solidFill>
              <a:latin typeface="Arial"/>
              <a:cs typeface="Arial"/>
            </a:endParaRPr>
          </a:p>
        </p:txBody>
      </p:sp>
      <p:pic>
        <p:nvPicPr>
          <p:cNvPr id="16" name="Picture 16" descr="C:\Documents and Settings\lincke\Local Settings\Temporary Internet Files\Content.IE5\1V5C9IBW\MCBD07377_0000[1].wm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331151">
            <a:off x="4627099" y="2154724"/>
            <a:ext cx="1216415" cy="100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bd04940_[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 y="4498122"/>
            <a:ext cx="1467902" cy="137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
          <p:cNvSpPr txBox="1">
            <a:spLocks noChangeArrowheads="1"/>
          </p:cNvSpPr>
          <p:nvPr/>
        </p:nvSpPr>
        <p:spPr bwMode="auto">
          <a:xfrm>
            <a:off x="2153703" y="4159429"/>
            <a:ext cx="2319962" cy="215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sz="1600" b="1" dirty="0" smtClean="0">
                <a:solidFill>
                  <a:srgbClr val="E6DA27"/>
                </a:solidFill>
                <a:effectLst>
                  <a:outerShdw blurRad="254000" dist="190500" dir="2700000" algn="tl" rotWithShape="0">
                    <a:srgbClr val="000000">
                      <a:alpha val="80000"/>
                    </a:srgbClr>
                  </a:outerShdw>
                </a:effectLst>
                <a:latin typeface="Impact"/>
                <a:cs typeface="Impact"/>
              </a:rPr>
              <a:t>Trojan Horse</a:t>
            </a:r>
          </a:p>
          <a:p>
            <a:pPr eaLnBrk="1" hangingPunct="1">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cs typeface="Arial"/>
              </a:rPr>
              <a:t>Masquerades as beneficial program e.g. games</a:t>
            </a:r>
          </a:p>
          <a:p>
            <a:pPr eaLnBrk="1" hangingPunct="1">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cs typeface="Arial"/>
              </a:rPr>
              <a:t>May send your password online</a:t>
            </a:r>
          </a:p>
          <a:p>
            <a:pPr eaLnBrk="1" hangingPunct="1">
              <a:lnSpc>
                <a:spcPct val="120000"/>
              </a:lnSpc>
            </a:pPr>
            <a:endParaRPr lang="en-US" sz="1600" dirty="0" smtClean="0">
              <a:solidFill>
                <a:srgbClr val="FFFFFF"/>
              </a:solidFill>
              <a:latin typeface="Arial"/>
            </a:endParaRPr>
          </a:p>
        </p:txBody>
      </p:sp>
      <p:sp>
        <p:nvSpPr>
          <p:cNvPr id="21" name="Text Box 2"/>
          <p:cNvSpPr txBox="1">
            <a:spLocks noChangeArrowheads="1"/>
          </p:cNvSpPr>
          <p:nvPr/>
        </p:nvSpPr>
        <p:spPr bwMode="auto">
          <a:xfrm>
            <a:off x="6053816" y="4409123"/>
            <a:ext cx="2461252" cy="97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lnSpc>
                <a:spcPct val="120000"/>
              </a:lnSpc>
            </a:pPr>
            <a:r>
              <a:rPr lang="en-US" sz="1600" b="1" dirty="0" smtClean="0">
                <a:solidFill>
                  <a:srgbClr val="E6DA27"/>
                </a:solidFill>
                <a:effectLst>
                  <a:outerShdw blurRad="254000" dist="190500" dir="2700000" algn="tl" rotWithShape="0">
                    <a:srgbClr val="000000">
                      <a:alpha val="80000"/>
                    </a:srgbClr>
                  </a:outerShdw>
                </a:effectLst>
                <a:latin typeface="Impact"/>
                <a:cs typeface="Impact"/>
              </a:rPr>
              <a:t>Logic Bomb</a:t>
            </a:r>
          </a:p>
          <a:p>
            <a:pPr eaLnBrk="1" hangingPunct="1">
              <a:lnSpc>
                <a:spcPct val="120000"/>
              </a:lnSpc>
            </a:pPr>
            <a:r>
              <a:rPr lang="en-US" sz="1600" b="1" dirty="0" smtClean="0">
                <a:solidFill>
                  <a:srgbClr val="FFFFFF"/>
                </a:solidFill>
                <a:effectLst>
                  <a:outerShdw blurRad="254000" dist="190500" dir="2700000" algn="tl" rotWithShape="0">
                    <a:srgbClr val="000000">
                      <a:alpha val="80000"/>
                    </a:srgbClr>
                  </a:outerShdw>
                </a:effectLst>
                <a:latin typeface="Arial"/>
                <a:cs typeface="Arial"/>
              </a:rPr>
              <a:t>Executes when certain conditions are met</a:t>
            </a:r>
            <a:endParaRPr lang="en-US" sz="1600" dirty="0" smtClean="0">
              <a:solidFill>
                <a:srgbClr val="FFFFFF"/>
              </a:solidFill>
              <a:latin typeface="Arial"/>
              <a:cs typeface="Arial"/>
            </a:endParaRPr>
          </a:p>
        </p:txBody>
      </p:sp>
      <p:pic>
        <p:nvPicPr>
          <p:cNvPr id="8" name="Picture 7"/>
          <p:cNvPicPr>
            <a:picLocks noChangeAspect="1"/>
          </p:cNvPicPr>
          <p:nvPr/>
        </p:nvPicPr>
        <p:blipFill>
          <a:blip r:embed="rId6" cstate="screen">
            <a:extLst>
              <a:ext uri="{BEBA8EAE-BF5A-486C-A8C5-ECC9F3942E4B}">
                <a14:imgProps xmlns:a14="http://schemas.microsoft.com/office/drawing/2010/main">
                  <a14:imgLayer r:embed="rId7">
                    <a14:imgEffect>
                      <a14:backgroundRemoval t="0" b="100000" l="2604" r="98438">
                        <a14:backgroundMark x1="67396" y1="10131" x2="67396" y2="10131"/>
                        <a14:backgroundMark x1="40625" y1="42214" x2="43333" y2="32833"/>
                        <a14:backgroundMark x1="41875" y1="15385" x2="43958" y2="8630"/>
                        <a14:backgroundMark x1="38333" y1="41463" x2="41875" y2="51220"/>
                        <a14:backgroundMark x1="71354" y1="73171" x2="67813" y2="91182"/>
                        <a14:backgroundMark x1="29479" y1="75047" x2="34792" y2="97186"/>
                        <a14:backgroundMark x1="15937" y1="85553" x2="12812" y2="85929"/>
                        <a14:backgroundMark x1="56979" y1="38462" x2="58021" y2="40338"/>
                        <a14:backgroundMark x1="40833" y1="53471" x2="40625" y2="57598"/>
                      </a14:backgroundRemoval>
                    </a14:imgEffect>
                  </a14:imgLayer>
                </a14:imgProps>
              </a:ext>
              <a:ext uri="{28A0092B-C50C-407E-A947-70E740481C1C}">
                <a14:useLocalDpi xmlns:a14="http://schemas.microsoft.com/office/drawing/2010/main"/>
              </a:ext>
            </a:extLst>
          </a:blip>
          <a:stretch>
            <a:fillRect/>
          </a:stretch>
        </p:blipFill>
        <p:spPr>
          <a:xfrm>
            <a:off x="4289189" y="4421279"/>
            <a:ext cx="1916278" cy="1063934"/>
          </a:xfrm>
          <a:prstGeom prst="rect">
            <a:avLst/>
          </a:prstGeom>
        </p:spPr>
      </p:pic>
      <p:sp>
        <p:nvSpPr>
          <p:cNvPr id="11" name="Rounded Rectangle 10"/>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2" name="Rounded Rectangle 11"/>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3" name="Rounded Rectangle 1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4" name="Rounded Rectangle 13"/>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22" name="Rounded Rectangle 2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23" name="Rounded Rectangle 2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4" name="Rounded Rectangle 2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5" name="Rounded Rectangle 2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7953549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2253" y="4719637"/>
            <a:ext cx="2044700" cy="1784350"/>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8436" name="Content Placeholder 2"/>
          <p:cNvSpPr>
            <a:spLocks noGrp="1"/>
          </p:cNvSpPr>
          <p:nvPr>
            <p:ph idx="1"/>
          </p:nvPr>
        </p:nvSpPr>
        <p:spPr>
          <a:xfrm>
            <a:off x="457200" y="1392951"/>
            <a:ext cx="8270870" cy="979910"/>
          </a:xfrm>
        </p:spPr>
        <p:txBody>
          <a:bodyPr>
            <a:normAutofit/>
          </a:bodyPr>
          <a:lstStyle/>
          <a:p>
            <a:pPr marL="0" indent="0" algn="ctr" eaLnBrk="1" hangingPunct="1">
              <a:lnSpc>
                <a:spcPct val="140000"/>
              </a:lnSpc>
              <a:buNone/>
            </a:pPr>
            <a:r>
              <a:rPr lang="en-US" sz="1700" b="1" dirty="0" smtClean="0">
                <a:solidFill>
                  <a:srgbClr val="FFFFFF"/>
                </a:solidFill>
                <a:effectLst>
                  <a:outerShdw blurRad="254000" dist="190500" dir="2700000" algn="tl" rotWithShape="0">
                    <a:srgbClr val="000000">
                      <a:alpha val="80000"/>
                    </a:srgbClr>
                  </a:outerShdw>
                </a:effectLst>
                <a:cs typeface="Arial"/>
              </a:rPr>
              <a:t>Social engineering manipulates people into performing actions or divulging confidential information. </a:t>
            </a:r>
            <a:endParaRPr lang="en-US" b="1" dirty="0">
              <a:solidFill>
                <a:srgbClr val="FFFFFF"/>
              </a:solidFill>
              <a:effectLst>
                <a:outerShdw blurRad="254000" dist="190500" dir="2700000" algn="tl" rotWithShape="0">
                  <a:srgbClr val="000000">
                    <a:alpha val="80000"/>
                  </a:srgbClr>
                </a:outerShdw>
              </a:effectLst>
              <a:cs typeface="Arial"/>
            </a:endParaRPr>
          </a:p>
        </p:txBody>
      </p:sp>
      <p:pic>
        <p:nvPicPr>
          <p:cNvPr id="1843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7069" y="3536950"/>
            <a:ext cx="1981200" cy="2967037"/>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8438" name="AutoShape 3"/>
          <p:cNvSpPr>
            <a:spLocks noChangeArrowheads="1"/>
          </p:cNvSpPr>
          <p:nvPr/>
        </p:nvSpPr>
        <p:spPr bwMode="auto">
          <a:xfrm>
            <a:off x="1508401" y="2259773"/>
            <a:ext cx="1600200" cy="1561548"/>
          </a:xfrm>
          <a:prstGeom prst="wedgeRoundRectCallout">
            <a:avLst>
              <a:gd name="adj1" fmla="val -27977"/>
              <a:gd name="adj2" fmla="val 67917"/>
              <a:gd name="adj3" fmla="val 16667"/>
            </a:avLst>
          </a:prstGeom>
          <a:solidFill>
            <a:srgbClr val="422F6A"/>
          </a:solidFill>
          <a:ln w="9360">
            <a:noFill/>
            <a:miter lim="800000"/>
            <a:headEnd/>
            <a:tailEnd/>
          </a:ln>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Phone Call:</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This is John, the System Admin.  What is your password?</a:t>
            </a:r>
          </a:p>
        </p:txBody>
      </p:sp>
      <p:sp>
        <p:nvSpPr>
          <p:cNvPr id="18440" name="AutoShape 9"/>
          <p:cNvSpPr>
            <a:spLocks noChangeArrowheads="1"/>
          </p:cNvSpPr>
          <p:nvPr/>
        </p:nvSpPr>
        <p:spPr bwMode="auto">
          <a:xfrm>
            <a:off x="3317869" y="3151188"/>
            <a:ext cx="1752600" cy="1371600"/>
          </a:xfrm>
          <a:prstGeom prst="wedgeRoundRectCallout">
            <a:avLst>
              <a:gd name="adj1" fmla="val -9121"/>
              <a:gd name="adj2" fmla="val 69266"/>
              <a:gd name="adj3" fmla="val 16667"/>
            </a:avLst>
          </a:prstGeom>
          <a:solidFill>
            <a:srgbClr val="1B3C23"/>
          </a:solidFill>
          <a:ln w="9360">
            <a:noFill/>
            <a:miter lim="800000"/>
            <a:headEnd/>
            <a:tailEnd/>
          </a:ln>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In Person:</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What ethnicity are you?  Your </a:t>
            </a:r>
            <a:r>
              <a:rPr lang="en-US" sz="1400" b="1" dirty="0" smtClean="0">
                <a:solidFill>
                  <a:srgbClr val="FFFFFF"/>
                </a:solidFill>
                <a:latin typeface="Arial"/>
                <a:cs typeface="Arial"/>
              </a:rPr>
              <a:t>mother</a:t>
            </a:r>
            <a:r>
              <a:rPr lang="ja-JP" altLang="en-US" sz="1400" b="1" dirty="0" smtClean="0">
                <a:solidFill>
                  <a:srgbClr val="FFFFFF"/>
                </a:solidFill>
                <a:latin typeface="Arial"/>
                <a:cs typeface="Arial"/>
              </a:rPr>
              <a:t>’</a:t>
            </a:r>
            <a:r>
              <a:rPr lang="en-US" sz="1400" b="1" dirty="0" smtClean="0">
                <a:solidFill>
                  <a:srgbClr val="FFFFFF"/>
                </a:solidFill>
                <a:latin typeface="Arial"/>
                <a:cs typeface="Arial"/>
              </a:rPr>
              <a:t>s </a:t>
            </a:r>
            <a:r>
              <a:rPr lang="en-US" sz="1400" b="1" dirty="0">
                <a:solidFill>
                  <a:srgbClr val="FFFFFF"/>
                </a:solidFill>
                <a:latin typeface="Arial"/>
                <a:cs typeface="Arial"/>
              </a:rPr>
              <a:t>maiden name?</a:t>
            </a:r>
          </a:p>
        </p:txBody>
      </p:sp>
      <p:pic>
        <p:nvPicPr>
          <p:cNvPr id="184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80108" y="3760787"/>
            <a:ext cx="2743200" cy="2743200"/>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8442" name="AutoShape 7"/>
          <p:cNvSpPr>
            <a:spLocks noChangeArrowheads="1"/>
          </p:cNvSpPr>
          <p:nvPr/>
        </p:nvSpPr>
        <p:spPr bwMode="auto">
          <a:xfrm>
            <a:off x="4952819" y="4522787"/>
            <a:ext cx="1371600" cy="1012903"/>
          </a:xfrm>
          <a:prstGeom prst="wedgeRoundRectCallout">
            <a:avLst>
              <a:gd name="adj1" fmla="val 67940"/>
              <a:gd name="adj2" fmla="val -58656"/>
              <a:gd name="adj3" fmla="val 16667"/>
            </a:avLst>
          </a:prstGeom>
          <a:solidFill>
            <a:srgbClr val="203090"/>
          </a:solidFill>
          <a:ln w="9360">
            <a:noFill/>
            <a:miter lim="800000"/>
            <a:headEnd/>
            <a:tailEnd/>
          </a:ln>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and have some software </a:t>
            </a:r>
            <a:r>
              <a:rPr lang="en-US" sz="1400" b="1" dirty="0" smtClean="0">
                <a:solidFill>
                  <a:srgbClr val="FFFFFF"/>
                </a:solidFill>
                <a:latin typeface="Arial"/>
                <a:cs typeface="Arial"/>
              </a:rPr>
              <a:t>patches</a:t>
            </a:r>
            <a:endParaRPr lang="en-US" sz="1400" b="1" dirty="0">
              <a:solidFill>
                <a:srgbClr val="FFFFFF"/>
              </a:solidFill>
              <a:latin typeface="Arial"/>
              <a:cs typeface="Arial"/>
            </a:endParaRPr>
          </a:p>
        </p:txBody>
      </p:sp>
      <p:sp>
        <p:nvSpPr>
          <p:cNvPr id="13"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Social Engineering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5914336" y="2066405"/>
            <a:ext cx="1611277" cy="1288959"/>
          </a:xfrm>
          <a:prstGeom prst="roundRect">
            <a:avLst>
              <a:gd name="adj" fmla="val 7502"/>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Email:</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ABC Bank has</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noticed a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problem with</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your account…</a:t>
            </a:r>
          </a:p>
        </p:txBody>
      </p:sp>
      <p:sp>
        <p:nvSpPr>
          <p:cNvPr id="18443" name="AutoShape 6"/>
          <p:cNvSpPr>
            <a:spLocks noChangeArrowheads="1"/>
          </p:cNvSpPr>
          <p:nvPr/>
        </p:nvSpPr>
        <p:spPr bwMode="auto">
          <a:xfrm>
            <a:off x="7280269" y="3151187"/>
            <a:ext cx="1447800" cy="924749"/>
          </a:xfrm>
          <a:prstGeom prst="wedgeRoundRectCallout">
            <a:avLst>
              <a:gd name="adj1" fmla="val -66667"/>
              <a:gd name="adj2" fmla="val 49852"/>
              <a:gd name="adj3" fmla="val 16667"/>
            </a:avLst>
          </a:prstGeom>
          <a:solidFill>
            <a:srgbClr val="203090"/>
          </a:solidFill>
          <a:ln w="9360">
            <a:noFill/>
            <a:miter lim="800000"/>
            <a:headEnd/>
            <a:tailEnd/>
          </a:ln>
        </p:spPr>
        <p:txBody>
          <a:bodyPr lIns="90000" tIns="46800" rIns="90000" bIns="46800"/>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a:solidFill>
                  <a:srgbClr val="FFFFFF"/>
                </a:solidFill>
                <a:latin typeface="Arial"/>
                <a:cs typeface="Arial"/>
              </a:rPr>
              <a:t>I have come to repair your machine…</a:t>
            </a:r>
          </a:p>
        </p:txBody>
      </p:sp>
      <p:sp>
        <p:nvSpPr>
          <p:cNvPr id="12" name="Rounded Rectangle 11"/>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4" name="Rounded Rectangle 13"/>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1" name="Rounded Rectangle 2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193899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3794618" y="1645276"/>
            <a:ext cx="3579346" cy="2383317"/>
          </a:xfrm>
        </p:spPr>
        <p:txBody>
          <a:bodyPr>
            <a:normAutofit/>
          </a:bodyPr>
          <a:lstStyle/>
          <a:p>
            <a:pPr marL="0" indent="0" eaLnBrk="1" hangingPunct="1">
              <a:lnSpc>
                <a:spcPct val="130000"/>
              </a:lnSpc>
              <a:buNone/>
            </a:pPr>
            <a:r>
              <a:rPr lang="en-US" sz="1800" b="1" dirty="0" smtClean="0">
                <a:solidFill>
                  <a:srgbClr val="E6DA27"/>
                </a:solidFill>
                <a:effectLst>
                  <a:outerShdw blurRad="254000" dist="190500" dir="2700000" algn="tl" rotWithShape="0">
                    <a:srgbClr val="000000">
                      <a:alpha val="80000"/>
                    </a:srgbClr>
                  </a:outerShdw>
                </a:effectLst>
                <a:latin typeface="Impact"/>
                <a:cs typeface="Impact"/>
              </a:rPr>
              <a:t>Phishing</a:t>
            </a:r>
            <a:r>
              <a:rPr lang="en-US" sz="1800" b="1" dirty="0" smtClean="0">
                <a:solidFill>
                  <a:srgbClr val="FFFFFF"/>
                </a:solidFill>
                <a:effectLst>
                  <a:outerShdw blurRad="254000" dist="190500" dir="2700000" algn="tl" rotWithShape="0">
                    <a:srgbClr val="000000">
                      <a:alpha val="80000"/>
                    </a:srgbClr>
                  </a:outerShdw>
                </a:effectLst>
                <a:cs typeface="Arial"/>
              </a:rPr>
              <a:t> (fake email)</a:t>
            </a:r>
          </a:p>
          <a:p>
            <a:pPr marL="0" indent="0" eaLnBrk="1" hangingPunct="1">
              <a:lnSpc>
                <a:spcPct val="130000"/>
              </a:lnSpc>
              <a:buNone/>
            </a:pPr>
            <a:r>
              <a:rPr lang="en-US" sz="1800" dirty="0" smtClean="0">
                <a:solidFill>
                  <a:srgbClr val="FFFFFF"/>
                </a:solidFill>
                <a:effectLst>
                  <a:outerShdw blurRad="254000" dist="190500" dir="2700000" algn="tl" rotWithShape="0">
                    <a:srgbClr val="000000">
                      <a:alpha val="80000"/>
                    </a:srgbClr>
                  </a:outerShdw>
                </a:effectLst>
                <a:cs typeface="Arial"/>
              </a:rPr>
              <a:t>A </a:t>
            </a:r>
            <a:r>
              <a:rPr lang="ja-JP" altLang="en-US" sz="1800" dirty="0" smtClean="0">
                <a:solidFill>
                  <a:srgbClr val="FFFFFF"/>
                </a:solidFill>
                <a:effectLst>
                  <a:outerShdw blurRad="254000" dist="190500" dir="2700000" algn="tl" rotWithShape="0">
                    <a:srgbClr val="000000">
                      <a:alpha val="80000"/>
                    </a:srgbClr>
                  </a:outerShdw>
                </a:effectLst>
                <a:cs typeface="Arial"/>
              </a:rPr>
              <a:t>‘</a:t>
            </a:r>
            <a:r>
              <a:rPr lang="en-US" sz="1800" dirty="0" smtClean="0">
                <a:solidFill>
                  <a:srgbClr val="FFFFFF"/>
                </a:solidFill>
                <a:effectLst>
                  <a:outerShdw blurRad="254000" dist="190500" dir="2700000" algn="tl" rotWithShape="0">
                    <a:srgbClr val="000000">
                      <a:alpha val="80000"/>
                    </a:srgbClr>
                  </a:outerShdw>
                </a:effectLst>
                <a:cs typeface="Arial"/>
              </a:rPr>
              <a:t>trustworthy entity</a:t>
            </a:r>
            <a:r>
              <a:rPr lang="ja-JP" altLang="en-US" sz="1800" dirty="0" smtClean="0">
                <a:solidFill>
                  <a:srgbClr val="FFFFFF"/>
                </a:solidFill>
                <a:effectLst>
                  <a:outerShdw blurRad="254000" dist="190500" dir="2700000" algn="tl" rotWithShape="0">
                    <a:srgbClr val="000000">
                      <a:alpha val="80000"/>
                    </a:srgbClr>
                  </a:outerShdw>
                </a:effectLst>
                <a:cs typeface="Arial"/>
              </a:rPr>
              <a:t>’</a:t>
            </a:r>
            <a:r>
              <a:rPr lang="en-US" sz="1800" dirty="0" smtClean="0">
                <a:solidFill>
                  <a:srgbClr val="FFFFFF"/>
                </a:solidFill>
                <a:effectLst>
                  <a:outerShdw blurRad="254000" dist="190500" dir="2700000" algn="tl" rotWithShape="0">
                    <a:srgbClr val="000000">
                      <a:alpha val="80000"/>
                    </a:srgbClr>
                  </a:outerShdw>
                </a:effectLst>
                <a:cs typeface="Arial"/>
              </a:rPr>
              <a:t> asks via e-mail for sensitive information such as SSN, credit card numbers, login IDs or passwords.</a:t>
            </a:r>
          </a:p>
          <a:p>
            <a:pPr eaLnBrk="1" hangingPunct="1">
              <a:lnSpc>
                <a:spcPct val="130000"/>
              </a:lnSpc>
            </a:pPr>
            <a:endParaRPr lang="en-US" sz="1800" b="1" dirty="0" smtClean="0">
              <a:solidFill>
                <a:srgbClr val="FFFFFF"/>
              </a:solidFill>
              <a:effectLst>
                <a:outerShdw blurRad="254000" dist="190500" dir="2700000" algn="tl" rotWithShape="0">
                  <a:srgbClr val="000000">
                    <a:alpha val="80000"/>
                  </a:srgbClr>
                </a:outerShdw>
              </a:effectLst>
              <a:cs typeface="Arial"/>
            </a:endParaRPr>
          </a:p>
          <a:p>
            <a:pPr eaLnBrk="1" hangingPunct="1">
              <a:lnSpc>
                <a:spcPct val="130000"/>
              </a:lnSpc>
            </a:pPr>
            <a:endParaRPr lang="en-US" sz="1800" b="1" dirty="0">
              <a:effectLst>
                <a:outerShdw blurRad="254000" dist="190500" dir="2700000" algn="tl" rotWithShape="0">
                  <a:srgbClr val="000000">
                    <a:alpha val="80000"/>
                  </a:srgbClr>
                </a:outerShdw>
              </a:effectLst>
              <a:cs typeface="Arial"/>
            </a:endParaRPr>
          </a:p>
        </p:txBody>
      </p:sp>
      <p:pic>
        <p:nvPicPr>
          <p:cNvPr id="1946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531" y="1645276"/>
            <a:ext cx="2103586" cy="2093041"/>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Phishing and Pharming</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8531" y="4028593"/>
            <a:ext cx="2753265" cy="2046127"/>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383189" y="3883195"/>
            <a:ext cx="3733800" cy="258142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800" b="1" dirty="0" smtClean="0">
                <a:solidFill>
                  <a:srgbClr val="E6DA27"/>
                </a:solidFill>
                <a:effectLst>
                  <a:outerShdw blurRad="254000" dist="190500" dir="2700000" algn="tl" rotWithShape="0">
                    <a:srgbClr val="000000">
                      <a:alpha val="80000"/>
                    </a:srgbClr>
                  </a:outerShdw>
                </a:effectLst>
                <a:latin typeface="Impact"/>
                <a:cs typeface="Impact"/>
              </a:rPr>
              <a:t>Pharming</a:t>
            </a:r>
            <a:r>
              <a:rPr lang="en-US" sz="1800" b="1" dirty="0" smtClean="0">
                <a:solidFill>
                  <a:srgbClr val="FFFFFF"/>
                </a:solidFill>
                <a:effectLst>
                  <a:outerShdw blurRad="254000" dist="190500" dir="2700000" algn="tl" rotWithShape="0">
                    <a:srgbClr val="000000">
                      <a:alpha val="80000"/>
                    </a:srgbClr>
                  </a:outerShdw>
                </a:effectLst>
                <a:latin typeface="Arial"/>
                <a:cs typeface="Arial"/>
              </a:rPr>
              <a:t> (fake web pages)</a:t>
            </a:r>
          </a:p>
          <a:p>
            <a:pPr marL="0" indent="0">
              <a:lnSpc>
                <a:spcPct val="120000"/>
              </a:lnSpc>
              <a:buNone/>
            </a:pPr>
            <a:r>
              <a:rPr lang="en-US" sz="1800" dirty="0" smtClean="0">
                <a:solidFill>
                  <a:srgbClr val="FFFFFF"/>
                </a:solidFill>
                <a:effectLst>
                  <a:outerShdw blurRad="254000" dist="190500" dir="2700000" algn="tl" rotWithShape="0">
                    <a:srgbClr val="000000">
                      <a:alpha val="80000"/>
                    </a:srgbClr>
                  </a:outerShdw>
                </a:effectLst>
                <a:latin typeface="Arial"/>
                <a:cs typeface="Arial"/>
              </a:rPr>
              <a:t>The link provided in the e-mail leads to a fake webpage which collects important information and submits it to the owner.</a:t>
            </a:r>
          </a:p>
          <a:p>
            <a:pPr marL="0" indent="0">
              <a:lnSpc>
                <a:spcPct val="120000"/>
              </a:lnSpc>
              <a:buNone/>
            </a:pPr>
            <a:r>
              <a:rPr lang="en-US" sz="1800" dirty="0" smtClean="0">
                <a:solidFill>
                  <a:srgbClr val="FFFFFF"/>
                </a:solidFill>
                <a:effectLst>
                  <a:outerShdw blurRad="254000" dist="190500" dir="2700000" algn="tl" rotWithShape="0">
                    <a:srgbClr val="000000">
                      <a:alpha val="80000"/>
                    </a:srgbClr>
                  </a:outerShdw>
                </a:effectLst>
                <a:latin typeface="Arial"/>
                <a:cs typeface="Arial"/>
              </a:rPr>
              <a:t>The fake web page looks like the real thing</a:t>
            </a:r>
            <a:endParaRPr lang="en-US" sz="1800" dirty="0">
              <a:effectLst>
                <a:outerShdw blurRad="254000" dist="190500" dir="2700000" algn="tl" rotWithShape="0">
                  <a:srgbClr val="000000">
                    <a:alpha val="80000"/>
                  </a:srgbClr>
                </a:outerShdw>
              </a:effectLst>
              <a:latin typeface="Arial"/>
              <a:cs typeface="Arial"/>
            </a:endParaRPr>
          </a:p>
        </p:txBody>
      </p:sp>
      <p:sp>
        <p:nvSpPr>
          <p:cNvPr id="9" name="Rounded Rectangle 8"/>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0" name="Rounded Rectangle 9"/>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1" name="Rounded Rectangle 10"/>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2" name="Rounded Rectangle 11"/>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4" name="Rounded Rectangle 13"/>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7" name="Rounded Rectangle 16"/>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8658563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EBDE32"/>
                </a:solidFill>
                <a:effectLst>
                  <a:outerShdw blurRad="288925" dist="127000" dir="2700000" algn="tl" rotWithShape="0">
                    <a:prstClr val="black">
                      <a:alpha val="90000"/>
                    </a:prstClr>
                  </a:outerShdw>
                </a:effectLst>
                <a:latin typeface="Impact"/>
                <a:cs typeface="Impact"/>
              </a:rPr>
              <a:t>Botnets, Man-in-the-Middle, Rootkits</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Content Placeholder 36"/>
          <p:cNvSpPr>
            <a:spLocks noGrp="1"/>
          </p:cNvSpPr>
          <p:nvPr>
            <p:ph idx="1"/>
          </p:nvPr>
        </p:nvSpPr>
        <p:spPr>
          <a:xfrm>
            <a:off x="2266766" y="1423313"/>
            <a:ext cx="5619016" cy="1465375"/>
          </a:xfrm>
        </p:spPr>
        <p:txBody>
          <a:bodyPr>
            <a:noAutofit/>
          </a:bodyPr>
          <a:lstStyle/>
          <a:p>
            <a:pPr marL="36576" indent="0" eaLnBrk="1" fontAlgn="auto" hangingPunct="1">
              <a:lnSpc>
                <a:spcPct val="120000"/>
              </a:lnSpc>
              <a:spcAft>
                <a:spcPts val="0"/>
              </a:spcAft>
              <a:buNone/>
              <a:defRPr/>
            </a:pPr>
            <a:r>
              <a:rPr lang="en-US" sz="1700" dirty="0" smtClean="0">
                <a:solidFill>
                  <a:srgbClr val="E6DA27"/>
                </a:solidFill>
                <a:effectLst>
                  <a:outerShdw blurRad="254000" dist="190500" dir="2700000" algn="tl" rotWithShape="0">
                    <a:srgbClr val="000000">
                      <a:alpha val="80000"/>
                    </a:srgbClr>
                  </a:outerShdw>
                </a:effectLst>
                <a:latin typeface="Impact"/>
                <a:ea typeface="+mn-ea"/>
                <a:cs typeface="Impact"/>
              </a:rPr>
              <a:t>B</a:t>
            </a:r>
            <a:r>
              <a:rPr lang="en-US" sz="1700" b="1" dirty="0" smtClean="0">
                <a:solidFill>
                  <a:srgbClr val="E6DA27"/>
                </a:solidFill>
                <a:effectLst>
                  <a:outerShdw blurRad="254000" dist="190500" dir="2700000" algn="tl" rotWithShape="0">
                    <a:srgbClr val="000000">
                      <a:alpha val="80000"/>
                    </a:srgbClr>
                  </a:outerShdw>
                </a:effectLst>
                <a:latin typeface="Impact"/>
                <a:ea typeface="+mn-ea"/>
                <a:cs typeface="Impact"/>
              </a:rPr>
              <a:t>otnet</a:t>
            </a:r>
            <a:r>
              <a:rPr lang="en-US" sz="1700" dirty="0" smtClean="0">
                <a:solidFill>
                  <a:srgbClr val="FFFFFF"/>
                </a:solidFill>
                <a:effectLst>
                  <a:outerShdw blurRad="254000" dist="190500" dir="2700000" algn="tl" rotWithShape="0">
                    <a:srgbClr val="000000">
                      <a:alpha val="80000"/>
                    </a:srgbClr>
                  </a:outerShdw>
                </a:effectLst>
                <a:ea typeface="+mn-ea"/>
                <a:cs typeface="Arial"/>
              </a:rPr>
              <a:t> </a:t>
            </a:r>
          </a:p>
          <a:p>
            <a:pPr marL="36576" indent="0" eaLnBrk="1" fontAlgn="auto" hangingPunct="1">
              <a:lnSpc>
                <a:spcPct val="120000"/>
              </a:lnSpc>
              <a:spcAft>
                <a:spcPts val="0"/>
              </a:spcAft>
              <a:buNone/>
              <a:defRPr/>
            </a:pPr>
            <a:r>
              <a:rPr lang="en-US" sz="1500" dirty="0" smtClean="0">
                <a:solidFill>
                  <a:srgbClr val="FFFFFF"/>
                </a:solidFill>
                <a:effectLst>
                  <a:outerShdw blurRad="254000" dist="190500" dir="2700000" algn="tl" rotWithShape="0">
                    <a:srgbClr val="000000">
                      <a:alpha val="80000"/>
                    </a:srgbClr>
                  </a:outerShdw>
                </a:effectLst>
                <a:ea typeface="+mn-ea"/>
                <a:cs typeface="Arial"/>
              </a:rPr>
              <a:t>large number of compromised computers called “zombies” are used to create and send spam or viruses or flood a network with messages as a denial of service attack</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068" y="1423313"/>
            <a:ext cx="903648" cy="1465375"/>
          </a:xfrm>
          <a:prstGeom prst="rect">
            <a:avLst/>
          </a:prstGeom>
        </p:spPr>
      </p:pic>
      <p:sp>
        <p:nvSpPr>
          <p:cNvPr id="6" name="Content Placeholder 2"/>
          <p:cNvSpPr txBox="1">
            <a:spLocks/>
          </p:cNvSpPr>
          <p:nvPr/>
        </p:nvSpPr>
        <p:spPr>
          <a:xfrm>
            <a:off x="1161068" y="2889577"/>
            <a:ext cx="5606298" cy="169926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buNone/>
            </a:pPr>
            <a:r>
              <a:rPr lang="en-US" sz="1700" b="1" dirty="0" smtClean="0">
                <a:solidFill>
                  <a:srgbClr val="E6DA27"/>
                </a:solidFill>
                <a:effectLst>
                  <a:outerShdw blurRad="254000" dist="190500" dir="2700000" algn="tl" rotWithShape="0">
                    <a:srgbClr val="000000">
                      <a:alpha val="80000"/>
                    </a:srgbClr>
                  </a:outerShdw>
                </a:effectLst>
                <a:latin typeface="Impact"/>
                <a:cs typeface="Impact"/>
              </a:rPr>
              <a:t>Man-in-the-Middle</a:t>
            </a:r>
          </a:p>
          <a:p>
            <a:pPr marL="0" indent="0">
              <a:lnSpc>
                <a:spcPct val="140000"/>
              </a:lnSpc>
              <a:buNone/>
            </a:pPr>
            <a:r>
              <a:rPr lang="en-US" sz="1500" dirty="0" smtClean="0">
                <a:solidFill>
                  <a:srgbClr val="FFFFFF"/>
                </a:solidFill>
                <a:effectLst>
                  <a:outerShdw blurRad="254000" dist="190500" dir="2700000" algn="tl" rotWithShape="0">
                    <a:srgbClr val="000000">
                      <a:alpha val="80000"/>
                    </a:srgbClr>
                  </a:outerShdw>
                </a:effectLst>
                <a:latin typeface="Arial"/>
              </a:rPr>
              <a:t>An attacker pretends to be your final destination on the network. If a person tries to connect to a specific WLAN access point or web server, an attacker can mislead him to his computer, pretending to be that access point or server. </a:t>
            </a:r>
            <a:endParaRPr lang="en-US" sz="1500" dirty="0">
              <a:solidFill>
                <a:srgbClr val="FFFFFF"/>
              </a:solidFill>
              <a:effectLst>
                <a:outerShdw blurRad="254000" dist="190500" dir="2700000" algn="tl" rotWithShape="0">
                  <a:srgbClr val="000000">
                    <a:alpha val="80000"/>
                  </a:srgbClr>
                </a:outerShdw>
              </a:effectLst>
              <a:latin typeface="Arial"/>
            </a:endParaRPr>
          </a:p>
        </p:txBody>
      </p:sp>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1068" y="4720653"/>
            <a:ext cx="1877338" cy="168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Content Placeholder 2"/>
          <p:cNvSpPr txBox="1">
            <a:spLocks/>
          </p:cNvSpPr>
          <p:nvPr/>
        </p:nvSpPr>
        <p:spPr>
          <a:xfrm>
            <a:off x="3038406" y="4876787"/>
            <a:ext cx="5188588" cy="15293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 indent="0">
              <a:lnSpc>
                <a:spcPct val="140000"/>
              </a:lnSpc>
              <a:buNone/>
              <a:defRPr/>
            </a:pPr>
            <a:r>
              <a:rPr lang="en-US" sz="1700" b="1" dirty="0" smtClean="0">
                <a:solidFill>
                  <a:srgbClr val="E6DA27"/>
                </a:solidFill>
                <a:effectLst>
                  <a:outerShdw blurRad="254000" dist="190500" dir="2700000" algn="tl" rotWithShape="0">
                    <a:srgbClr val="000000">
                      <a:alpha val="80000"/>
                    </a:srgbClr>
                  </a:outerShdw>
                </a:effectLst>
                <a:latin typeface="Impact"/>
                <a:cs typeface="Impact"/>
              </a:rPr>
              <a:t>Rootkit</a:t>
            </a:r>
          </a:p>
          <a:p>
            <a:pPr marL="36576" indent="0">
              <a:lnSpc>
                <a:spcPct val="140000"/>
              </a:lnSpc>
              <a:buNone/>
              <a:defRPr/>
            </a:pPr>
            <a:r>
              <a:rPr lang="en-US" sz="1500" dirty="0" smtClean="0">
                <a:solidFill>
                  <a:srgbClr val="FFFFFF"/>
                </a:solidFill>
                <a:effectLst>
                  <a:outerShdw blurRad="254000" dist="190500" dir="2700000" algn="tl" rotWithShape="0">
                    <a:srgbClr val="000000">
                      <a:alpha val="80000"/>
                    </a:srgbClr>
                  </a:outerShdw>
                </a:effectLst>
                <a:latin typeface="Arial"/>
              </a:rPr>
              <a:t>A collection of program hacker installs to provide easy access for the hacker or keystroke logger. It eliminates evidence of break-in and modifies the operating system</a:t>
            </a:r>
            <a:endParaRPr lang="en-US" sz="1500" dirty="0">
              <a:solidFill>
                <a:srgbClr val="FFFFFF"/>
              </a:solidFill>
              <a:effectLst>
                <a:outerShdw blurRad="254000" dist="190500" dir="2700000" algn="tl" rotWithShape="0">
                  <a:srgbClr val="000000">
                    <a:alpha val="80000"/>
                  </a:srgbClr>
                </a:outerShdw>
              </a:effectLst>
              <a:latin typeface="Arial"/>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3630" y="3198218"/>
            <a:ext cx="1600671" cy="1522435"/>
          </a:xfrm>
          <a:prstGeom prst="rect">
            <a:avLst/>
          </a:prstGeom>
        </p:spPr>
      </p:pic>
      <p:sp>
        <p:nvSpPr>
          <p:cNvPr id="9" name="Rounded Rectangle 8"/>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0" name="Rounded Rectangle 9"/>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1" name="Rounded Rectangle 10"/>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2" name="Rounded Rectangle 11"/>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4" name="Rounded Rectangle 13"/>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7" name="Rounded Rectangle 16"/>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8841425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How to stay secure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12" name="Title 1"/>
          <p:cNvSpPr txBox="1">
            <a:spLocks/>
          </p:cNvSpPr>
          <p:nvPr/>
        </p:nvSpPr>
        <p:spPr>
          <a:xfrm>
            <a:off x="4346253" y="1608479"/>
            <a:ext cx="4306561" cy="4964075"/>
          </a:xfrm>
          <a:prstGeom prst="rect">
            <a:avLst/>
          </a:prstGeom>
          <a:effectLst>
            <a:outerShdw blurRad="254000" dist="190500" dir="2700000" algn="tl" rotWithShape="0">
              <a:prstClr val="black">
                <a:alpha val="71000"/>
              </a:prstClr>
            </a:outerShdw>
          </a:effectLst>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lgn="l">
              <a:spcBef>
                <a:spcPct val="20000"/>
              </a:spcBef>
              <a:buFont typeface="Arial"/>
              <a:buChar char="•"/>
            </a:pPr>
            <a:r>
              <a:rPr lang="en-US" sz="2000" b="1" dirty="0" smtClean="0">
                <a:solidFill>
                  <a:schemeClr val="bg1"/>
                </a:solidFill>
                <a:latin typeface="Arial"/>
                <a:cs typeface="Arial"/>
              </a:rPr>
              <a:t>Safeguarding PII</a:t>
            </a:r>
            <a:endParaRPr lang="en-US" sz="2000" b="1" dirty="0">
              <a:solidFill>
                <a:schemeClr val="bg1"/>
              </a:solidFill>
              <a:latin typeface="Arial"/>
              <a:cs typeface="Arial"/>
            </a:endParaRPr>
          </a:p>
          <a:p>
            <a:pPr marL="342900" indent="-342900" algn="l">
              <a:lnSpc>
                <a:spcPct val="140000"/>
              </a:lnSpc>
              <a:spcBef>
                <a:spcPct val="20000"/>
              </a:spcBef>
              <a:buFont typeface="Arial"/>
              <a:buChar char="•"/>
            </a:pPr>
            <a:r>
              <a:rPr lang="en-US" sz="2000" b="1" dirty="0" smtClean="0">
                <a:solidFill>
                  <a:schemeClr val="bg1"/>
                </a:solidFill>
                <a:effectLst>
                  <a:outerShdw blurRad="254000" dist="177800" dir="2700000" algn="tl" rotWithShape="0">
                    <a:srgbClr val="000000">
                      <a:alpha val="80000"/>
                    </a:srgbClr>
                  </a:outerShdw>
                </a:effectLst>
                <a:latin typeface="Arial"/>
                <a:cs typeface="Arial"/>
              </a:rPr>
              <a:t>Protecting</a:t>
            </a:r>
            <a:r>
              <a:rPr lang="en-US" sz="2000" b="1" dirty="0" smtClean="0">
                <a:solidFill>
                  <a:schemeClr val="bg1"/>
                </a:solidFill>
                <a:latin typeface="Arial"/>
                <a:cs typeface="Arial"/>
              </a:rPr>
              <a:t> your system</a:t>
            </a:r>
          </a:p>
          <a:p>
            <a:pPr marL="342900" indent="-342900" algn="l">
              <a:spcBef>
                <a:spcPct val="20000"/>
              </a:spcBef>
              <a:buFont typeface="Arial"/>
              <a:buChar char="•"/>
            </a:pPr>
            <a:endParaRPr lang="en-US" sz="2000" b="1" dirty="0" smtClean="0">
              <a:solidFill>
                <a:schemeClr val="bg1"/>
              </a:solidFill>
              <a:latin typeface="Arial"/>
              <a:cs typeface="Arial"/>
            </a:endParaRPr>
          </a:p>
          <a:p>
            <a:pPr marL="342900" indent="-342900" algn="l">
              <a:spcBef>
                <a:spcPct val="20000"/>
              </a:spcBef>
              <a:buFont typeface="Arial"/>
              <a:buChar char="•"/>
            </a:pPr>
            <a:r>
              <a:rPr lang="en-US" sz="2000" b="1" dirty="0" smtClean="0">
                <a:solidFill>
                  <a:schemeClr val="bg1"/>
                </a:solidFill>
                <a:latin typeface="Arial"/>
                <a:cs typeface="Arial"/>
              </a:rPr>
              <a:t>Tools to stay secure</a:t>
            </a:r>
          </a:p>
          <a:p>
            <a:pPr marL="342900" indent="-342900" algn="l">
              <a:spcBef>
                <a:spcPct val="20000"/>
              </a:spcBef>
              <a:buFont typeface="Arial"/>
              <a:buChar char="•"/>
            </a:pPr>
            <a:endParaRPr lang="en-US" sz="2000" b="1" dirty="0" smtClean="0">
              <a:solidFill>
                <a:schemeClr val="bg1"/>
              </a:solidFill>
              <a:latin typeface="Arial"/>
              <a:cs typeface="Arial"/>
            </a:endParaRPr>
          </a:p>
          <a:p>
            <a:pPr marL="342900" indent="-342900" algn="l">
              <a:spcBef>
                <a:spcPct val="20000"/>
              </a:spcBef>
              <a:buFont typeface="Arial"/>
              <a:buChar char="•"/>
            </a:pPr>
            <a:r>
              <a:rPr lang="en-US" sz="2000" b="1" dirty="0" smtClean="0">
                <a:solidFill>
                  <a:schemeClr val="bg1"/>
                </a:solidFill>
                <a:latin typeface="Arial"/>
                <a:cs typeface="Arial"/>
              </a:rPr>
              <a:t>Recognizing and dealing with malicious software</a:t>
            </a:r>
          </a:p>
          <a:p>
            <a:pPr marL="342900" indent="-342900" algn="l">
              <a:spcBef>
                <a:spcPct val="20000"/>
              </a:spcBef>
              <a:buFont typeface="Arial"/>
              <a:buChar char="•"/>
            </a:pPr>
            <a:endParaRPr lang="en-US" sz="2000" b="1" dirty="0">
              <a:solidFill>
                <a:schemeClr val="bg1"/>
              </a:solidFill>
              <a:latin typeface="Arial"/>
              <a:cs typeface="Arial"/>
            </a:endParaRPr>
          </a:p>
          <a:p>
            <a:pPr marL="342900" indent="-342900" algn="l">
              <a:spcBef>
                <a:spcPct val="20000"/>
              </a:spcBef>
              <a:buFont typeface="Arial"/>
              <a:buChar char="•"/>
            </a:pPr>
            <a:r>
              <a:rPr lang="en-US" sz="2000" b="1" dirty="0" smtClean="0">
                <a:solidFill>
                  <a:schemeClr val="bg1"/>
                </a:solidFill>
                <a:latin typeface="Arial"/>
                <a:cs typeface="Arial"/>
              </a:rPr>
              <a:t>Protecting your computer</a:t>
            </a:r>
          </a:p>
          <a:p>
            <a:pPr algn="l">
              <a:spcBef>
                <a:spcPct val="20000"/>
              </a:spcBef>
            </a:pPr>
            <a:endParaRPr lang="en-US" sz="2000" b="1" dirty="0">
              <a:solidFill>
                <a:schemeClr val="bg1"/>
              </a:solidFill>
              <a:latin typeface="Arial"/>
              <a:cs typeface="Arial"/>
            </a:endParaRPr>
          </a:p>
          <a:p>
            <a:pPr marL="342900" indent="-342900" algn="l">
              <a:spcBef>
                <a:spcPct val="20000"/>
              </a:spcBef>
              <a:buFont typeface="Arial"/>
              <a:buChar char="•"/>
            </a:pPr>
            <a:r>
              <a:rPr lang="en-US" sz="2000" b="1" dirty="0" smtClean="0">
                <a:solidFill>
                  <a:schemeClr val="bg1"/>
                </a:solidFill>
                <a:latin typeface="Arial"/>
                <a:cs typeface="Arial"/>
              </a:rPr>
              <a:t>Creating a good password</a:t>
            </a:r>
          </a:p>
          <a:p>
            <a:pPr marL="342900" indent="-342900" algn="l">
              <a:spcBef>
                <a:spcPct val="20000"/>
              </a:spcBef>
              <a:buFont typeface="Arial"/>
              <a:buChar char="•"/>
            </a:pPr>
            <a:endParaRPr lang="en-US" sz="2000" b="1" dirty="0">
              <a:solidFill>
                <a:schemeClr val="bg1"/>
              </a:solidFill>
              <a:latin typeface="Arial"/>
              <a:cs typeface="Arial"/>
            </a:endParaRPr>
          </a:p>
          <a:p>
            <a:pPr marL="342900" indent="-342900" algn="l">
              <a:spcBef>
                <a:spcPct val="20000"/>
              </a:spcBef>
              <a:buFont typeface="Arial"/>
              <a:buChar char="•"/>
            </a:pPr>
            <a:r>
              <a:rPr lang="en-US" sz="2000" b="1" dirty="0" smtClean="0">
                <a:solidFill>
                  <a:schemeClr val="bg1"/>
                </a:solidFill>
                <a:latin typeface="Arial"/>
                <a:cs typeface="Arial"/>
              </a:rPr>
              <a:t>Backing up important information</a:t>
            </a:r>
          </a:p>
          <a:p>
            <a:pPr marL="342900" indent="-342900" algn="l">
              <a:spcBef>
                <a:spcPct val="20000"/>
              </a:spcBef>
              <a:buFont typeface="Arial"/>
              <a:buChar char="•"/>
            </a:pPr>
            <a:endParaRPr lang="en-US" sz="2000" b="1" dirty="0">
              <a:solidFill>
                <a:schemeClr val="bg1"/>
              </a:solidFill>
              <a:latin typeface="Arial"/>
              <a:cs typeface="Arial"/>
            </a:endParaRPr>
          </a:p>
          <a:p>
            <a:pPr marL="342900" indent="-342900" algn="l">
              <a:spcBef>
                <a:spcPct val="20000"/>
              </a:spcBef>
              <a:buFont typeface="Arial"/>
              <a:buChar char="•"/>
            </a:pPr>
            <a:r>
              <a:rPr lang="en-US" sz="2000" b="1" dirty="0" smtClean="0">
                <a:solidFill>
                  <a:schemeClr val="bg1"/>
                </a:solidFill>
                <a:latin typeface="Arial"/>
                <a:cs typeface="Arial"/>
              </a:rPr>
              <a:t>Other responsibilities</a:t>
            </a:r>
          </a:p>
          <a:p>
            <a:pPr marL="342900" indent="-342900" algn="l">
              <a:spcBef>
                <a:spcPct val="20000"/>
              </a:spcBef>
              <a:buFont typeface="Arial"/>
              <a:buChar char="•"/>
            </a:pPr>
            <a:endParaRPr lang="en-US" sz="2000" b="1" dirty="0" smtClean="0">
              <a:solidFill>
                <a:schemeClr val="bg1"/>
              </a:solidFill>
              <a:latin typeface="Arial"/>
              <a:cs typeface="Aria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6765" y="2004074"/>
            <a:ext cx="3072226" cy="361130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21" name="Rounded Rectangle 20"/>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22" name="Rounded Rectangle 21"/>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23" name="Rounded Rectangle 22"/>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24" name="Rounded Rectangle 23"/>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25" name="Rounded Rectangle 24"/>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26" name="Rounded Rectangle 25"/>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27" name="Rounded Rectangle 26"/>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8" name="Rounded Rectangle 27"/>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9" name="Rounded Rectangle 28"/>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571426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anim calcmode="lin" valueType="num">
                                      <p:cBhvr additive="base">
                                        <p:cTn id="25"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 calcmode="lin" valueType="num">
                                      <p:cBhvr additive="base">
                                        <p:cTn id="3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 calcmode="lin" valueType="num">
                                      <p:cBhvr additive="base">
                                        <p:cTn id="37"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11" end="11"/>
                                            </p:txEl>
                                          </p:spTgt>
                                        </p:tgtEl>
                                        <p:attrNameLst>
                                          <p:attrName>style.visibility</p:attrName>
                                        </p:attrNameLst>
                                      </p:cBhvr>
                                      <p:to>
                                        <p:strVal val="visible"/>
                                      </p:to>
                                    </p:set>
                                    <p:anim calcmode="lin" valueType="num">
                                      <p:cBhvr additive="base">
                                        <p:cTn id="43"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xEl>
                                              <p:pRg st="13" end="13"/>
                                            </p:txEl>
                                          </p:spTgt>
                                        </p:tgtEl>
                                        <p:attrNameLst>
                                          <p:attrName>style.visibility</p:attrName>
                                        </p:attrNameLst>
                                      </p:cBhvr>
                                      <p:to>
                                        <p:strVal val="visible"/>
                                      </p:to>
                                    </p:set>
                                    <p:anim calcmode="lin" valueType="num">
                                      <p:cBhvr additive="base">
                                        <p:cTn id="49"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04800" y="1490494"/>
            <a:ext cx="8686800" cy="920087"/>
          </a:xfrm>
          <a:prstGeom prst="rect">
            <a:avLst/>
          </a:prstGeom>
          <a:noFill/>
          <a:ln>
            <a:noFill/>
          </a:ln>
          <a:extLst/>
        </p:spPr>
        <p:txBody>
          <a:bodyPr/>
          <a:lstStyle/>
          <a:p>
            <a:pPr>
              <a:lnSpc>
                <a:spcPct val="130000"/>
              </a:lnSpc>
              <a:spcBef>
                <a:spcPct val="20000"/>
              </a:spcBef>
            </a:pPr>
            <a:r>
              <a:rPr lang="en-US" sz="2400" b="1" dirty="0">
                <a:solidFill>
                  <a:srgbClr val="E6DA27"/>
                </a:solidFill>
                <a:effectLst>
                  <a:outerShdw blurRad="254000" dist="190500" dir="2700000" algn="tl" rotWithShape="0">
                    <a:srgbClr val="000000">
                      <a:alpha val="80000"/>
                    </a:srgbClr>
                  </a:outerShdw>
                </a:effectLst>
                <a:latin typeface="Arial"/>
                <a:cs typeface="Arial"/>
              </a:rPr>
              <a:t>Personally Identifiable information (PII)</a:t>
            </a:r>
            <a:r>
              <a:rPr lang="en-US" sz="2400" b="1" dirty="0">
                <a:solidFill>
                  <a:srgbClr val="FFC000"/>
                </a:solidFill>
                <a:effectLst>
                  <a:outerShdw blurRad="254000" dist="190500" dir="2700000" algn="tl" rotWithShape="0">
                    <a:srgbClr val="000000">
                      <a:alpha val="80000"/>
                    </a:srgbClr>
                  </a:outerShdw>
                </a:effectLst>
                <a:latin typeface="Arial"/>
                <a:cs typeface="Arial"/>
              </a:rPr>
              <a:t> </a:t>
            </a:r>
            <a:r>
              <a:rPr lang="en-US" sz="2400" b="1" dirty="0">
                <a:solidFill>
                  <a:schemeClr val="bg1"/>
                </a:solidFill>
                <a:effectLst>
                  <a:outerShdw blurRad="254000" dist="190500" dir="2700000" algn="tl" rotWithShape="0">
                    <a:srgbClr val="000000">
                      <a:alpha val="80000"/>
                    </a:srgbClr>
                  </a:outerShdw>
                </a:effectLst>
                <a:latin typeface="Arial"/>
                <a:cs typeface="Arial"/>
              </a:rPr>
              <a:t>is any information that relates to you as an </a:t>
            </a:r>
            <a:r>
              <a:rPr lang="en-US" sz="2400" b="1" dirty="0" smtClean="0">
                <a:solidFill>
                  <a:schemeClr val="bg1"/>
                </a:solidFill>
                <a:effectLst>
                  <a:outerShdw blurRad="254000" dist="190500" dir="2700000" algn="tl" rotWithShape="0">
                    <a:srgbClr val="000000">
                      <a:alpha val="80000"/>
                    </a:srgbClr>
                  </a:outerShdw>
                </a:effectLst>
                <a:latin typeface="Arial"/>
                <a:cs typeface="Arial"/>
              </a:rPr>
              <a:t>individual.</a:t>
            </a:r>
            <a:endParaRPr lang="en-US" sz="2400" b="1" dirty="0">
              <a:solidFill>
                <a:schemeClr val="bg1"/>
              </a:solidFill>
              <a:effectLst>
                <a:outerShdw blurRad="254000" dist="190500" dir="2700000" algn="tl" rotWithShape="0">
                  <a:srgbClr val="000000">
                    <a:alpha val="80000"/>
                  </a:srgbClr>
                </a:outerShdw>
              </a:effectLst>
              <a:latin typeface="Arial"/>
              <a:cs typeface="Arial"/>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Safeguarding PII</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ectangle 2"/>
          <p:cNvSpPr>
            <a:spLocks noChangeArrowheads="1"/>
          </p:cNvSpPr>
          <p:nvPr/>
        </p:nvSpPr>
        <p:spPr bwMode="auto">
          <a:xfrm>
            <a:off x="628932" y="2673057"/>
            <a:ext cx="3962400" cy="3564075"/>
          </a:xfrm>
          <a:prstGeom prst="rect">
            <a:avLst/>
          </a:prstGeom>
          <a:noFill/>
          <a:ln w="9525">
            <a:noFill/>
            <a:miter lim="800000"/>
            <a:headEnd/>
            <a:tailEnd/>
          </a:ln>
        </p:spPr>
        <p:txBody>
          <a:bodyPr/>
          <a:lstStyle/>
          <a:p>
            <a:pPr>
              <a:lnSpc>
                <a:spcPct val="120000"/>
              </a:lnSpc>
            </a:pPr>
            <a:r>
              <a:rPr lang="ja-JP" altLang="en-US" sz="1300" b="1" dirty="0">
                <a:solidFill>
                  <a:schemeClr val="bg1"/>
                </a:solidFill>
                <a:latin typeface="Arial"/>
                <a:cs typeface="Arial"/>
              </a:rPr>
              <a:t>“</a:t>
            </a:r>
            <a:r>
              <a:rPr lang="en-US" sz="1300" b="1" dirty="0">
                <a:solidFill>
                  <a:schemeClr val="bg1"/>
                </a:solidFill>
                <a:latin typeface="Arial"/>
                <a:cs typeface="Arial"/>
              </a:rPr>
              <a:t>High risk</a:t>
            </a:r>
            <a:r>
              <a:rPr lang="ja-JP" altLang="en-US" sz="1300" b="1" dirty="0">
                <a:solidFill>
                  <a:schemeClr val="bg1"/>
                </a:solidFill>
                <a:latin typeface="Arial"/>
                <a:cs typeface="Arial"/>
              </a:rPr>
              <a:t>”</a:t>
            </a:r>
            <a:r>
              <a:rPr lang="en-US" sz="1300" b="1" dirty="0">
                <a:solidFill>
                  <a:schemeClr val="bg1"/>
                </a:solidFill>
                <a:latin typeface="Arial"/>
                <a:cs typeface="Arial"/>
              </a:rPr>
              <a:t> PII which may cause harm to an individual if lost/</a:t>
            </a:r>
            <a:r>
              <a:rPr lang="en-US" sz="1300" b="1" dirty="0">
                <a:solidFill>
                  <a:schemeClr val="bg1"/>
                </a:solidFill>
                <a:effectLst>
                  <a:outerShdw blurRad="254000" dist="190500" dir="2700000" algn="tl" rotWithShape="0">
                    <a:srgbClr val="000000">
                      <a:alpha val="80000"/>
                    </a:srgbClr>
                  </a:outerShdw>
                </a:effectLst>
                <a:latin typeface="Arial"/>
                <a:cs typeface="Arial"/>
              </a:rPr>
              <a:t>compromised</a:t>
            </a:r>
          </a:p>
          <a:p>
            <a:pPr algn="just">
              <a:lnSpc>
                <a:spcPct val="80000"/>
              </a:lnSpc>
              <a:spcBef>
                <a:spcPct val="20000"/>
              </a:spcBef>
            </a:pPr>
            <a:endParaRPr lang="en-US" sz="1300" b="1" dirty="0">
              <a:solidFill>
                <a:schemeClr val="bg1"/>
              </a:solidFill>
              <a:effectLst>
                <a:outerShdw blurRad="38100" dist="38100" dir="2700000" algn="tl">
                  <a:srgbClr val="000000"/>
                </a:outerShdw>
              </a:effectLst>
              <a:latin typeface="Arial"/>
              <a:cs typeface="Arial"/>
            </a:endParaRPr>
          </a:p>
          <a:p>
            <a:pPr>
              <a:buFont typeface="Wingdings" charset="0"/>
              <a:buChar char="Ø"/>
            </a:pPr>
            <a:r>
              <a:rPr lang="en-US" sz="1300" b="1" dirty="0">
                <a:solidFill>
                  <a:schemeClr val="bg1"/>
                </a:solidFill>
                <a:latin typeface="Arial"/>
                <a:cs typeface="Arial"/>
              </a:rPr>
              <a:t>  Financial information</a:t>
            </a:r>
          </a:p>
          <a:p>
            <a:pPr lvl="1"/>
            <a:r>
              <a:rPr lang="en-US" sz="1300" b="1" dirty="0">
                <a:solidFill>
                  <a:schemeClr val="bg1"/>
                </a:solidFill>
                <a:latin typeface="Arial"/>
                <a:cs typeface="Arial"/>
              </a:rPr>
              <a:t>- bank account #, credit card #, bank routing #</a:t>
            </a:r>
          </a:p>
          <a:p>
            <a:pPr>
              <a:buFont typeface="Wingdings" charset="0"/>
              <a:buChar char="Ø"/>
            </a:pPr>
            <a:r>
              <a:rPr lang="en-US" sz="1300" b="1" dirty="0">
                <a:solidFill>
                  <a:schemeClr val="bg1"/>
                </a:solidFill>
                <a:latin typeface="Arial"/>
                <a:cs typeface="Arial"/>
              </a:rPr>
              <a:t>  Medical Data</a:t>
            </a:r>
          </a:p>
          <a:p>
            <a:pPr lvl="1"/>
            <a:r>
              <a:rPr lang="en-US" sz="1300" b="1" dirty="0">
                <a:solidFill>
                  <a:schemeClr val="bg1"/>
                </a:solidFill>
                <a:latin typeface="Arial"/>
                <a:cs typeface="Arial"/>
              </a:rPr>
              <a:t>- diagnoses, treatment, medical history</a:t>
            </a:r>
          </a:p>
          <a:p>
            <a:pPr>
              <a:buFont typeface="Wingdings" charset="0"/>
              <a:buChar char="Ø"/>
            </a:pPr>
            <a:r>
              <a:rPr lang="en-US" sz="1300" b="1" dirty="0">
                <a:solidFill>
                  <a:schemeClr val="bg1"/>
                </a:solidFill>
                <a:latin typeface="Arial"/>
                <a:cs typeface="Arial"/>
              </a:rPr>
              <a:t>  Full Social Security Number </a:t>
            </a:r>
          </a:p>
          <a:p>
            <a:pPr lvl="1"/>
            <a:r>
              <a:rPr lang="en-US" sz="1300" b="1" dirty="0">
                <a:solidFill>
                  <a:schemeClr val="bg1"/>
                </a:solidFill>
                <a:latin typeface="Arial"/>
                <a:cs typeface="Arial"/>
              </a:rPr>
              <a:t>- use of truncated SSN is better but still a risk</a:t>
            </a:r>
          </a:p>
          <a:p>
            <a:pPr>
              <a:buFont typeface="Wingdings" charset="0"/>
              <a:buChar char="Ø"/>
            </a:pPr>
            <a:r>
              <a:rPr lang="en-US" sz="1300" b="1" dirty="0">
                <a:solidFill>
                  <a:schemeClr val="bg1"/>
                </a:solidFill>
                <a:latin typeface="Arial"/>
                <a:cs typeface="Arial"/>
              </a:rPr>
              <a:t>  NSPS/Personnel ratings and pay pool </a:t>
            </a:r>
          </a:p>
          <a:p>
            <a:r>
              <a:rPr lang="en-US" sz="1300" b="1" dirty="0">
                <a:solidFill>
                  <a:schemeClr val="bg1"/>
                </a:solidFill>
                <a:latin typeface="Arial"/>
                <a:cs typeface="Arial"/>
              </a:rPr>
              <a:t>      information</a:t>
            </a:r>
          </a:p>
          <a:p>
            <a:pPr>
              <a:buFont typeface="Wingdings" charset="0"/>
              <a:buChar char="Ø"/>
            </a:pPr>
            <a:r>
              <a:rPr lang="en-US" sz="1300" b="1" dirty="0">
                <a:solidFill>
                  <a:schemeClr val="bg1"/>
                </a:solidFill>
                <a:latin typeface="Arial"/>
                <a:cs typeface="Arial"/>
              </a:rPr>
              <a:t>  Place and date of birth</a:t>
            </a:r>
          </a:p>
          <a:p>
            <a:pPr>
              <a:buFont typeface="Wingdings" charset="0"/>
              <a:buChar char="Ø"/>
            </a:pPr>
            <a:r>
              <a:rPr lang="en-US" sz="1300" b="1" dirty="0">
                <a:solidFill>
                  <a:schemeClr val="bg1"/>
                </a:solidFill>
                <a:latin typeface="Arial"/>
                <a:cs typeface="Arial"/>
              </a:rPr>
              <a:t>  Mother</a:t>
            </a:r>
            <a:r>
              <a:rPr lang="ja-JP" altLang="en-US" sz="1300" b="1" dirty="0">
                <a:solidFill>
                  <a:schemeClr val="bg1"/>
                </a:solidFill>
                <a:latin typeface="Arial"/>
                <a:cs typeface="Arial"/>
              </a:rPr>
              <a:t>’</a:t>
            </a:r>
            <a:r>
              <a:rPr lang="en-US" sz="1300" b="1" dirty="0">
                <a:solidFill>
                  <a:schemeClr val="bg1"/>
                </a:solidFill>
                <a:latin typeface="Arial"/>
                <a:cs typeface="Arial"/>
              </a:rPr>
              <a:t>s maiden name</a:t>
            </a:r>
          </a:p>
          <a:p>
            <a:pPr>
              <a:buFont typeface="Wingdings" charset="0"/>
              <a:buChar char="Ø"/>
            </a:pPr>
            <a:r>
              <a:rPr lang="en-US" sz="1300" b="1" dirty="0">
                <a:solidFill>
                  <a:schemeClr val="bg1"/>
                </a:solidFill>
                <a:latin typeface="Arial"/>
                <a:cs typeface="Arial"/>
              </a:rPr>
              <a:t>  Passport #</a:t>
            </a:r>
          </a:p>
          <a:p>
            <a:pPr>
              <a:buFont typeface="Wingdings" charset="0"/>
              <a:buChar char="Ø"/>
            </a:pPr>
            <a:r>
              <a:rPr lang="en-US" sz="1300" b="1" dirty="0">
                <a:solidFill>
                  <a:schemeClr val="bg1"/>
                </a:solidFill>
                <a:latin typeface="Arial"/>
                <a:cs typeface="Arial"/>
              </a:rPr>
              <a:t>  Numerous low risk PII elements  when</a:t>
            </a:r>
          </a:p>
          <a:p>
            <a:r>
              <a:rPr lang="en-US" sz="1300" b="1" dirty="0">
                <a:solidFill>
                  <a:schemeClr val="bg1"/>
                </a:solidFill>
                <a:latin typeface="Arial"/>
                <a:cs typeface="Arial"/>
              </a:rPr>
              <a:t>       aggregated and linked to a name</a:t>
            </a:r>
          </a:p>
          <a:p>
            <a:pPr>
              <a:buFont typeface="Wingdings" charset="0"/>
              <a:buChar char="Ø"/>
            </a:pPr>
            <a:endParaRPr lang="en-US" sz="1300" b="1" dirty="0">
              <a:latin typeface="Arial"/>
              <a:cs typeface="Arial"/>
            </a:endParaRPr>
          </a:p>
          <a:p>
            <a:pPr algn="just">
              <a:lnSpc>
                <a:spcPct val="80000"/>
              </a:lnSpc>
              <a:spcBef>
                <a:spcPct val="20000"/>
              </a:spcBef>
              <a:buFontTx/>
              <a:buChar char="•"/>
            </a:pPr>
            <a:endParaRPr lang="en-US" sz="1300" b="1" dirty="0">
              <a:solidFill>
                <a:schemeClr val="bg1"/>
              </a:solidFill>
              <a:effectLst>
                <a:outerShdw blurRad="38100" dist="38100" dir="2700000" algn="tl">
                  <a:srgbClr val="000000"/>
                </a:outerShdw>
              </a:effectLst>
              <a:latin typeface="Arial"/>
              <a:cs typeface="Arial"/>
            </a:endParaRPr>
          </a:p>
          <a:p>
            <a:pPr>
              <a:lnSpc>
                <a:spcPct val="80000"/>
              </a:lnSpc>
              <a:spcBef>
                <a:spcPct val="20000"/>
              </a:spcBef>
              <a:buFontTx/>
              <a:buChar char="•"/>
            </a:pPr>
            <a:endParaRPr lang="en-US" sz="1300" b="1" dirty="0">
              <a:solidFill>
                <a:srgbClr val="0000CC"/>
              </a:solidFill>
              <a:effectLst>
                <a:outerShdw blurRad="38100" dist="38100" dir="2700000" algn="tl">
                  <a:srgbClr val="000000"/>
                </a:outerShdw>
              </a:effectLst>
              <a:latin typeface="Arial"/>
              <a:cs typeface="Arial"/>
            </a:endParaRPr>
          </a:p>
        </p:txBody>
      </p:sp>
      <p:sp>
        <p:nvSpPr>
          <p:cNvPr id="7" name="Rectangle 2"/>
          <p:cNvSpPr>
            <a:spLocks noChangeArrowheads="1"/>
          </p:cNvSpPr>
          <p:nvPr/>
        </p:nvSpPr>
        <p:spPr bwMode="auto">
          <a:xfrm>
            <a:off x="4743732" y="2673057"/>
            <a:ext cx="3714468" cy="3040431"/>
          </a:xfrm>
          <a:prstGeom prst="rect">
            <a:avLst/>
          </a:prstGeom>
          <a:noFill/>
          <a:ln w="9525">
            <a:noFill/>
            <a:miter lim="800000"/>
            <a:headEnd/>
            <a:tailEnd/>
          </a:ln>
        </p:spPr>
        <p:txBody>
          <a:bodyPr/>
          <a:lstStyle/>
          <a:p>
            <a:r>
              <a:rPr lang="en-US" sz="1300" b="1" u="sng" dirty="0" smtClean="0">
                <a:solidFill>
                  <a:schemeClr val="bg1"/>
                </a:solidFill>
                <a:latin typeface="Arial"/>
                <a:cs typeface="Arial"/>
              </a:rPr>
              <a:t>Low Risk PII:</a:t>
            </a:r>
          </a:p>
          <a:p>
            <a:r>
              <a:rPr lang="en-US" sz="1300" b="1" u="sng" dirty="0" smtClean="0">
                <a:solidFill>
                  <a:schemeClr val="bg1"/>
                </a:solidFill>
                <a:latin typeface="Arial"/>
                <a:cs typeface="Arial"/>
              </a:rPr>
              <a:t>Business </a:t>
            </a:r>
            <a:r>
              <a:rPr lang="en-US" sz="1300" b="1" u="sng" dirty="0">
                <a:solidFill>
                  <a:schemeClr val="bg1"/>
                </a:solidFill>
                <a:latin typeface="Arial"/>
                <a:cs typeface="Arial"/>
              </a:rPr>
              <a:t>related PII</a:t>
            </a:r>
            <a:r>
              <a:rPr lang="en-US" sz="1300" b="1" dirty="0">
                <a:solidFill>
                  <a:schemeClr val="bg1"/>
                </a:solidFill>
                <a:latin typeface="Arial"/>
                <a:cs typeface="Arial"/>
              </a:rPr>
              <a:t>, all releasable under FOIA or authorized use under DON policy and considered </a:t>
            </a:r>
            <a:r>
              <a:rPr lang="ja-JP" altLang="en-US" sz="1300" b="1" dirty="0">
                <a:solidFill>
                  <a:schemeClr val="bg1"/>
                </a:solidFill>
                <a:latin typeface="Arial"/>
                <a:cs typeface="Arial"/>
              </a:rPr>
              <a:t>“</a:t>
            </a:r>
            <a:r>
              <a:rPr lang="en-US" sz="1300" b="1" dirty="0">
                <a:solidFill>
                  <a:schemeClr val="bg1"/>
                </a:solidFill>
                <a:latin typeface="Arial"/>
                <a:cs typeface="Arial"/>
              </a:rPr>
              <a:t>low risk</a:t>
            </a:r>
            <a:r>
              <a:rPr lang="ja-JP" altLang="en-US" sz="1300" b="1" dirty="0">
                <a:solidFill>
                  <a:schemeClr val="bg1"/>
                </a:solidFill>
                <a:latin typeface="Arial"/>
                <a:cs typeface="Arial"/>
              </a:rPr>
              <a:t>”</a:t>
            </a:r>
            <a:r>
              <a:rPr lang="en-US" sz="1300" b="1" dirty="0">
                <a:solidFill>
                  <a:schemeClr val="bg1"/>
                </a:solidFill>
                <a:latin typeface="Arial"/>
                <a:cs typeface="Arial"/>
              </a:rPr>
              <a:t> </a:t>
            </a:r>
          </a:p>
          <a:p>
            <a:pPr algn="just">
              <a:lnSpc>
                <a:spcPct val="80000"/>
              </a:lnSpc>
              <a:spcBef>
                <a:spcPct val="20000"/>
              </a:spcBef>
            </a:pPr>
            <a:endParaRPr lang="en-US" sz="1300" b="1" dirty="0">
              <a:solidFill>
                <a:schemeClr val="bg1"/>
              </a:solidFill>
              <a:effectLst>
                <a:outerShdw blurRad="38100" dist="38100" dir="2700000" algn="tl">
                  <a:srgbClr val="000000"/>
                </a:outerShdw>
              </a:effectLst>
              <a:latin typeface="Arial"/>
              <a:cs typeface="Arial"/>
            </a:endParaRPr>
          </a:p>
          <a:p>
            <a:pPr>
              <a:buFont typeface="Wingdings" charset="0"/>
              <a:buChar char="Ø"/>
            </a:pPr>
            <a:r>
              <a:rPr lang="en-US" sz="1300" b="1" dirty="0">
                <a:solidFill>
                  <a:schemeClr val="bg1"/>
                </a:solidFill>
                <a:latin typeface="Arial"/>
                <a:cs typeface="Arial"/>
              </a:rPr>
              <a:t>  Badge number</a:t>
            </a:r>
          </a:p>
          <a:p>
            <a:pPr>
              <a:buFont typeface="Wingdings" charset="0"/>
              <a:buChar char="Ø"/>
            </a:pPr>
            <a:r>
              <a:rPr lang="en-US" sz="1300" b="1" dirty="0">
                <a:solidFill>
                  <a:schemeClr val="bg1"/>
                </a:solidFill>
                <a:latin typeface="Arial"/>
                <a:cs typeface="Arial"/>
              </a:rPr>
              <a:t>  Job title</a:t>
            </a:r>
          </a:p>
          <a:p>
            <a:pPr>
              <a:buFont typeface="Wingdings" charset="0"/>
              <a:buChar char="Ø"/>
            </a:pPr>
            <a:r>
              <a:rPr lang="en-US" sz="1300" b="1" dirty="0">
                <a:solidFill>
                  <a:schemeClr val="bg1"/>
                </a:solidFill>
                <a:latin typeface="Arial"/>
                <a:cs typeface="Arial"/>
              </a:rPr>
              <a:t>  Pay grade</a:t>
            </a:r>
          </a:p>
          <a:p>
            <a:pPr>
              <a:buFont typeface="Wingdings" charset="0"/>
              <a:buChar char="Ø"/>
            </a:pPr>
            <a:r>
              <a:rPr lang="en-US" sz="1300" b="1" dirty="0">
                <a:solidFill>
                  <a:schemeClr val="bg1"/>
                </a:solidFill>
                <a:latin typeface="Arial"/>
                <a:cs typeface="Arial"/>
              </a:rPr>
              <a:t>  Office phone number</a:t>
            </a:r>
          </a:p>
          <a:p>
            <a:pPr>
              <a:buFont typeface="Wingdings" charset="0"/>
              <a:buChar char="Ø"/>
            </a:pPr>
            <a:r>
              <a:rPr lang="en-US" sz="1300" b="1" dirty="0">
                <a:solidFill>
                  <a:schemeClr val="bg1"/>
                </a:solidFill>
                <a:latin typeface="Arial"/>
                <a:cs typeface="Arial"/>
              </a:rPr>
              <a:t>  Office address</a:t>
            </a:r>
          </a:p>
          <a:p>
            <a:pPr>
              <a:buFont typeface="Wingdings" charset="0"/>
              <a:buChar char="Ø"/>
            </a:pPr>
            <a:r>
              <a:rPr lang="en-US" sz="1300" b="1" dirty="0">
                <a:solidFill>
                  <a:schemeClr val="bg1"/>
                </a:solidFill>
                <a:latin typeface="Arial"/>
                <a:cs typeface="Arial"/>
              </a:rPr>
              <a:t>  Office email address </a:t>
            </a:r>
          </a:p>
          <a:p>
            <a:pPr>
              <a:buFont typeface="Wingdings" charset="0"/>
              <a:buChar char="Ø"/>
            </a:pPr>
            <a:r>
              <a:rPr lang="en-US" sz="1300" b="1" dirty="0">
                <a:solidFill>
                  <a:schemeClr val="bg1"/>
                </a:solidFill>
                <a:latin typeface="Arial"/>
                <a:cs typeface="Arial"/>
              </a:rPr>
              <a:t>  Full </a:t>
            </a:r>
            <a:r>
              <a:rPr lang="en-US" sz="1300" b="1" dirty="0" smtClean="0">
                <a:solidFill>
                  <a:schemeClr val="bg1"/>
                </a:solidFill>
                <a:latin typeface="Arial"/>
                <a:cs typeface="Arial"/>
              </a:rPr>
              <a:t>name</a:t>
            </a:r>
            <a:endParaRPr lang="en-US" sz="1300" b="1" dirty="0">
              <a:solidFill>
                <a:schemeClr val="bg1"/>
              </a:solidFill>
              <a:latin typeface="Arial"/>
              <a:cs typeface="Arial"/>
            </a:endParaRPr>
          </a:p>
        </p:txBody>
      </p:sp>
      <p:sp>
        <p:nvSpPr>
          <p:cNvPr id="8" name="Rounded Rectangle 7"/>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9" name="Rounded Rectangle 8"/>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9145541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144876" y="1812304"/>
            <a:ext cx="6781800" cy="395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85000"/>
              </a:lnSpc>
              <a:spcBef>
                <a:spcPct val="30000"/>
              </a:spcBef>
            </a:pPr>
            <a:r>
              <a:rPr lang="en-US" sz="2800" b="1" dirty="0" smtClean="0">
                <a:solidFill>
                  <a:schemeClr val="bg1"/>
                </a:solidFill>
                <a:effectLst>
                  <a:outerShdw blurRad="254000" dist="190500" dir="2700000" algn="tl" rotWithShape="0">
                    <a:srgbClr val="000000">
                      <a:alpha val="80000"/>
                    </a:srgbClr>
                  </a:outerShdw>
                </a:effectLst>
                <a:latin typeface="Arial"/>
                <a:cs typeface="Arial"/>
              </a:rPr>
              <a:t>Do </a:t>
            </a:r>
            <a:r>
              <a:rPr lang="en-US" sz="2800" b="1" dirty="0">
                <a:solidFill>
                  <a:schemeClr val="bg1"/>
                </a:solidFill>
                <a:effectLst>
                  <a:outerShdw blurRad="254000" dist="190500" dir="2700000" algn="tl" rotWithShape="0">
                    <a:srgbClr val="000000">
                      <a:alpha val="80000"/>
                    </a:srgbClr>
                  </a:outerShdw>
                </a:effectLst>
                <a:latin typeface="Arial"/>
                <a:cs typeface="Arial"/>
              </a:rPr>
              <a:t>what you can to help </a:t>
            </a:r>
          </a:p>
          <a:p>
            <a:pPr algn="ctr" eaLnBrk="0" hangingPunct="0">
              <a:lnSpc>
                <a:spcPct val="85000"/>
              </a:lnSpc>
              <a:spcBef>
                <a:spcPct val="30000"/>
              </a:spcBef>
            </a:pPr>
            <a:r>
              <a:rPr lang="en-US" sz="2800" b="1" dirty="0">
                <a:solidFill>
                  <a:schemeClr val="bg1"/>
                </a:solidFill>
                <a:effectLst>
                  <a:outerShdw blurRad="254000" dist="190500" dir="2700000" algn="tl" rotWithShape="0">
                    <a:srgbClr val="000000">
                      <a:alpha val="80000"/>
                    </a:srgbClr>
                  </a:outerShdw>
                </a:effectLst>
                <a:latin typeface="Arial"/>
                <a:cs typeface="Arial"/>
              </a:rPr>
              <a:t>those around you who need help...</a:t>
            </a:r>
          </a:p>
          <a:p>
            <a:pPr algn="ctr" eaLnBrk="0" hangingPunct="0">
              <a:lnSpc>
                <a:spcPct val="85000"/>
              </a:lnSpc>
              <a:spcBef>
                <a:spcPct val="10000"/>
              </a:spcBef>
            </a:pPr>
            <a:endParaRPr lang="en-US" sz="2800" b="1" dirty="0">
              <a:solidFill>
                <a:schemeClr val="bg1"/>
              </a:solidFill>
              <a:effectLst>
                <a:outerShdw blurRad="254000" dist="190500" dir="2700000" algn="tl" rotWithShape="0">
                  <a:srgbClr val="000000">
                    <a:alpha val="80000"/>
                  </a:srgbClr>
                </a:outerShdw>
              </a:effectLst>
              <a:latin typeface="Arial"/>
              <a:cs typeface="Arial"/>
            </a:endParaRPr>
          </a:p>
          <a:p>
            <a:pPr algn="ctr" eaLnBrk="0" hangingPunct="0">
              <a:lnSpc>
                <a:spcPct val="90000"/>
              </a:lnSpc>
              <a:spcBef>
                <a:spcPct val="10000"/>
              </a:spcBef>
            </a:pPr>
            <a:r>
              <a:rPr lang="en-US" sz="2800" b="1" dirty="0">
                <a:solidFill>
                  <a:schemeClr val="bg1"/>
                </a:solidFill>
                <a:effectLst>
                  <a:outerShdw blurRad="254000" dist="190500" dir="2700000" algn="tl" rotWithShape="0">
                    <a:srgbClr val="000000">
                      <a:alpha val="80000"/>
                    </a:srgbClr>
                  </a:outerShdw>
                </a:effectLst>
                <a:latin typeface="Arial"/>
                <a:cs typeface="Arial"/>
              </a:rPr>
              <a:t>Make a personal commitment to </a:t>
            </a:r>
          </a:p>
          <a:p>
            <a:pPr algn="ctr" eaLnBrk="0" hangingPunct="0">
              <a:lnSpc>
                <a:spcPct val="90000"/>
              </a:lnSpc>
              <a:spcBef>
                <a:spcPct val="10000"/>
              </a:spcBef>
            </a:pPr>
            <a:r>
              <a:rPr lang="en-US" sz="2800" b="1" dirty="0">
                <a:solidFill>
                  <a:schemeClr val="bg1"/>
                </a:solidFill>
                <a:effectLst>
                  <a:outerShdw blurRad="254000" dist="190500" dir="2700000" algn="tl" rotWithShape="0">
                    <a:srgbClr val="000000">
                      <a:alpha val="80000"/>
                    </a:srgbClr>
                  </a:outerShdw>
                </a:effectLst>
                <a:latin typeface="Arial"/>
                <a:cs typeface="Arial"/>
              </a:rPr>
              <a:t>be proactive in ending this epidemic </a:t>
            </a:r>
          </a:p>
          <a:p>
            <a:pPr algn="ctr" eaLnBrk="0" hangingPunct="0">
              <a:lnSpc>
                <a:spcPct val="90000"/>
              </a:lnSpc>
              <a:spcBef>
                <a:spcPct val="10000"/>
              </a:spcBef>
            </a:pPr>
            <a:r>
              <a:rPr lang="en-US" sz="2800" b="1" dirty="0">
                <a:solidFill>
                  <a:schemeClr val="bg1"/>
                </a:solidFill>
                <a:effectLst>
                  <a:outerShdw blurRad="254000" dist="190500" dir="2700000" algn="tl" rotWithShape="0">
                    <a:srgbClr val="000000">
                      <a:alpha val="80000"/>
                    </a:srgbClr>
                  </a:outerShdw>
                </a:effectLst>
                <a:latin typeface="Arial"/>
                <a:cs typeface="Arial"/>
              </a:rPr>
              <a:t>in our society…</a:t>
            </a:r>
          </a:p>
          <a:p>
            <a:pPr algn="ctr" eaLnBrk="0" hangingPunct="0">
              <a:lnSpc>
                <a:spcPct val="90000"/>
              </a:lnSpc>
              <a:spcBef>
                <a:spcPct val="10000"/>
              </a:spcBef>
            </a:pPr>
            <a:endParaRPr lang="en-US" sz="2800" b="1" dirty="0">
              <a:solidFill>
                <a:schemeClr val="bg1"/>
              </a:solidFill>
              <a:effectLst>
                <a:outerShdw blurRad="254000" dist="190500" dir="2700000" algn="tl" rotWithShape="0">
                  <a:srgbClr val="000000">
                    <a:alpha val="80000"/>
                  </a:srgbClr>
                </a:outerShdw>
              </a:effectLst>
              <a:latin typeface="Arial"/>
              <a:cs typeface="Arial"/>
            </a:endParaRPr>
          </a:p>
          <a:p>
            <a:pPr algn="ctr" eaLnBrk="0" hangingPunct="0">
              <a:lnSpc>
                <a:spcPct val="90000"/>
              </a:lnSpc>
              <a:spcBef>
                <a:spcPct val="10000"/>
              </a:spcBef>
            </a:pPr>
            <a:r>
              <a:rPr lang="en-US" sz="2800" b="1" dirty="0">
                <a:solidFill>
                  <a:schemeClr val="bg1"/>
                </a:solidFill>
                <a:effectLst>
                  <a:outerShdw blurRad="254000" dist="190500" dir="2700000" algn="tl" rotWithShape="0">
                    <a:srgbClr val="000000">
                      <a:alpha val="80000"/>
                    </a:srgbClr>
                  </a:outerShdw>
                </a:effectLst>
                <a:latin typeface="Arial"/>
                <a:cs typeface="Arial"/>
              </a:rPr>
              <a:t>And remember what </a:t>
            </a:r>
          </a:p>
          <a:p>
            <a:pPr algn="ctr" eaLnBrk="0" hangingPunct="0">
              <a:lnSpc>
                <a:spcPct val="90000"/>
              </a:lnSpc>
              <a:spcBef>
                <a:spcPct val="10000"/>
              </a:spcBef>
            </a:pPr>
            <a:r>
              <a:rPr lang="en-US" sz="2800" b="1" dirty="0">
                <a:solidFill>
                  <a:schemeClr val="bg1"/>
                </a:solidFill>
                <a:effectLst>
                  <a:outerShdw blurRad="254000" dist="190500" dir="2700000" algn="tl" rotWithShape="0">
                    <a:srgbClr val="000000">
                      <a:alpha val="80000"/>
                    </a:srgbClr>
                  </a:outerShdw>
                </a:effectLst>
                <a:latin typeface="Arial"/>
                <a:cs typeface="Arial"/>
              </a:rPr>
              <a:t>matters most in this life...</a:t>
            </a:r>
            <a:endParaRPr lang="en-US" sz="3200" b="1" dirty="0">
              <a:solidFill>
                <a:schemeClr val="bg1"/>
              </a:solidFill>
              <a:effectLst>
                <a:outerShdw blurRad="254000" dist="190500" dir="2700000" algn="tl" rotWithShape="0">
                  <a:srgbClr val="000000">
                    <a:alpha val="80000"/>
                  </a:srgbClr>
                </a:outerShdw>
              </a:effectLst>
              <a:latin typeface="Arial"/>
              <a:cs typeface="Arial"/>
            </a:endParaRPr>
          </a:p>
        </p:txBody>
      </p:sp>
      <p:sp>
        <p:nvSpPr>
          <p:cNvPr id="3"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How Will You Respond?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Tree>
    <p:extLst>
      <p:ext uri="{BB962C8B-B14F-4D97-AF65-F5344CB8AC3E}">
        <p14:creationId xmlns:p14="http://schemas.microsoft.com/office/powerpoint/2010/main" val="23723294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685800" y="2066405"/>
            <a:ext cx="7772400" cy="4059758"/>
          </a:xfrm>
        </p:spPr>
        <p:txBody>
          <a:bodyPr>
            <a:normAutofit fontScale="70000" lnSpcReduction="20000"/>
          </a:bodyPr>
          <a:lstStyle/>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Restricted data includes:</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Social Security Number</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Driver</a:t>
            </a:r>
            <a:r>
              <a:rPr lang="ja-JP" altLang="en-US" b="1" dirty="0">
                <a:solidFill>
                  <a:srgbClr val="FFFFFF"/>
                </a:solidFill>
                <a:effectLst>
                  <a:outerShdw blurRad="254000" dist="190500" dir="2700000" algn="tl" rotWithShape="0">
                    <a:srgbClr val="000000">
                      <a:alpha val="80000"/>
                    </a:srgbClr>
                  </a:outerShdw>
                </a:effectLst>
                <a:cs typeface="Arial"/>
              </a:rPr>
              <a:t>’</a:t>
            </a:r>
            <a:r>
              <a:rPr lang="en-US" b="1" dirty="0">
                <a:solidFill>
                  <a:srgbClr val="FFFFFF"/>
                </a:solidFill>
                <a:effectLst>
                  <a:outerShdw blurRad="254000" dist="190500" dir="2700000" algn="tl" rotWithShape="0">
                    <a:srgbClr val="000000">
                      <a:alpha val="80000"/>
                    </a:srgbClr>
                  </a:outerShdw>
                </a:effectLst>
                <a:cs typeface="Arial"/>
              </a:rPr>
              <a:t>s license # or state ID #</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Financial account number (credit/debit) and access code/password</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DNA profile (Statute 939.74)</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Biometric data</a:t>
            </a:r>
          </a:p>
          <a:p>
            <a:pPr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In US, HIPAA protects:</a:t>
            </a:r>
          </a:p>
          <a:p>
            <a:pPr lvl="1" eaLnBrk="1" hangingPunct="1">
              <a:lnSpc>
                <a:spcPct val="140000"/>
              </a:lnSpc>
            </a:pPr>
            <a:r>
              <a:rPr lang="en-US" b="1" dirty="0">
                <a:solidFill>
                  <a:srgbClr val="FFFFFF"/>
                </a:solidFill>
                <a:effectLst>
                  <a:outerShdw blurRad="254000" dist="190500" dir="2700000" algn="tl" rotWithShape="0">
                    <a:srgbClr val="000000">
                      <a:alpha val="80000"/>
                    </a:srgbClr>
                  </a:outerShdw>
                </a:effectLst>
                <a:cs typeface="Arial"/>
              </a:rPr>
              <a:t>Health status, treatment, or payment</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EBDE32"/>
                </a:solidFill>
                <a:effectLst>
                  <a:outerShdw blurRad="288925" dist="127000" dir="2700000" algn="tl" rotWithShape="0">
                    <a:prstClr val="black">
                      <a:alpha val="90000"/>
                    </a:prstClr>
                  </a:outerShdw>
                </a:effectLst>
                <a:latin typeface="Impact"/>
                <a:cs typeface="Impact"/>
              </a:rPr>
              <a:t>Wisconsin 134.98</a:t>
            </a:r>
          </a:p>
          <a:p>
            <a:r>
              <a:rPr lang="en-US" dirty="0" smtClean="0">
                <a:solidFill>
                  <a:srgbClr val="EBDE32"/>
                </a:solidFill>
                <a:effectLst>
                  <a:outerShdw blurRad="288925" dist="127000" dir="2700000" algn="tl" rotWithShape="0">
                    <a:prstClr val="black">
                      <a:alpha val="90000"/>
                    </a:prstClr>
                  </a:outerShdw>
                </a:effectLst>
                <a:latin typeface="Impact"/>
                <a:cs typeface="Impact"/>
              </a:rPr>
              <a:t>Data Breach Notification Law</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6" name="Rounded Rectangle 5"/>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5284125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725492" y="1752600"/>
            <a:ext cx="7772399" cy="707847"/>
          </a:xfrm>
          <a:prstGeom prst="rect">
            <a:avLst/>
          </a:prstGeom>
          <a:noFill/>
          <a:ln w="9525">
            <a:noFill/>
            <a:miter lim="800000"/>
            <a:headEnd/>
            <a:tailEnd/>
          </a:ln>
        </p:spPr>
        <p:txBody>
          <a:bodyPr/>
          <a:lstStyle/>
          <a:p>
            <a:pPr algn="ctr">
              <a:lnSpc>
                <a:spcPct val="130000"/>
              </a:lnSpc>
              <a:spcBef>
                <a:spcPct val="20000"/>
              </a:spcBef>
              <a:defRPr/>
            </a:pPr>
            <a:r>
              <a:rPr lang="en-US" sz="2400" dirty="0" smtClean="0">
                <a:solidFill>
                  <a:schemeClr val="bg1"/>
                </a:solidFill>
                <a:effectLst>
                  <a:outerShdw blurRad="254000" dist="190500" dir="2700000" algn="tl" rotWithShape="0">
                    <a:srgbClr val="000000">
                      <a:alpha val="80000"/>
                    </a:srgbClr>
                  </a:outerShdw>
                </a:effectLst>
                <a:latin typeface="Arial"/>
                <a:ea typeface="+mn-ea"/>
              </a:rPr>
              <a:t>Loss </a:t>
            </a:r>
            <a:r>
              <a:rPr lang="en-US" sz="2400" dirty="0">
                <a:solidFill>
                  <a:schemeClr val="bg1"/>
                </a:solidFill>
                <a:effectLst>
                  <a:outerShdw blurRad="254000" dist="190500" dir="2700000" algn="tl" rotWithShape="0">
                    <a:srgbClr val="000000">
                      <a:alpha val="80000"/>
                    </a:srgbClr>
                  </a:outerShdw>
                </a:effectLst>
                <a:latin typeface="Arial"/>
                <a:ea typeface="+mn-ea"/>
              </a:rPr>
              <a:t>or compromise of PII may result </a:t>
            </a:r>
            <a:r>
              <a:rPr lang="en-US" sz="2400" dirty="0" smtClean="0">
                <a:solidFill>
                  <a:schemeClr val="bg1"/>
                </a:solidFill>
                <a:effectLst>
                  <a:outerShdw blurRad="254000" dist="190500" dir="2700000" algn="tl" rotWithShape="0">
                    <a:srgbClr val="000000">
                      <a:alpha val="80000"/>
                    </a:srgbClr>
                  </a:outerShdw>
                </a:effectLst>
                <a:latin typeface="Arial"/>
                <a:ea typeface="+mn-ea"/>
              </a:rPr>
              <a:t>in </a:t>
            </a:r>
            <a:r>
              <a:rPr lang="en-US" sz="2400" b="1" dirty="0" smtClean="0">
                <a:solidFill>
                  <a:schemeClr val="bg1"/>
                </a:solidFill>
                <a:effectLst>
                  <a:outerShdw blurRad="254000" dist="190500" dir="2700000" algn="tl" rotWithShape="0">
                    <a:srgbClr val="000000">
                      <a:alpha val="80000"/>
                    </a:srgbClr>
                  </a:outerShdw>
                </a:effectLst>
                <a:latin typeface="Arial"/>
                <a:ea typeface="+mn-ea"/>
              </a:rPr>
              <a:t>identity theft</a:t>
            </a:r>
            <a:endParaRPr lang="en-US" sz="2400" b="1" dirty="0">
              <a:solidFill>
                <a:schemeClr val="bg1"/>
              </a:solidFill>
              <a:effectLst>
                <a:outerShdw blurRad="254000" dist="190500" dir="2700000" algn="tl" rotWithShape="0">
                  <a:srgbClr val="000000">
                    <a:alpha val="80000"/>
                  </a:srgbClr>
                </a:outerShdw>
              </a:effectLst>
              <a:latin typeface="Arial"/>
              <a:ea typeface="+mn-ea"/>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Safeguarding PII</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ectangle 2"/>
          <p:cNvSpPr>
            <a:spLocks noChangeArrowheads="1"/>
          </p:cNvSpPr>
          <p:nvPr/>
        </p:nvSpPr>
        <p:spPr bwMode="auto">
          <a:xfrm>
            <a:off x="1071678" y="2440605"/>
            <a:ext cx="7045296" cy="4191000"/>
          </a:xfrm>
          <a:prstGeom prst="rect">
            <a:avLst/>
          </a:prstGeom>
          <a:noFill/>
          <a:ln w="9525">
            <a:noFill/>
            <a:miter lim="800000"/>
            <a:headEnd/>
            <a:tailEnd/>
          </a:ln>
        </p:spPr>
        <p:txBody>
          <a:bodyPr/>
          <a:lstStyle/>
          <a:p>
            <a:pPr>
              <a:lnSpc>
                <a:spcPct val="120000"/>
              </a:lnSpc>
              <a:spcBef>
                <a:spcPct val="20000"/>
              </a:spcBef>
            </a:pPr>
            <a:r>
              <a:rPr lang="en-US" sz="2200" b="1" dirty="0">
                <a:solidFill>
                  <a:schemeClr val="bg1"/>
                </a:solidFill>
                <a:effectLst>
                  <a:outerShdw blurRad="254000" dist="190500" dir="2700000" algn="tl" rotWithShape="0">
                    <a:srgbClr val="000000">
                      <a:alpha val="80000"/>
                    </a:srgbClr>
                  </a:outerShdw>
                </a:effectLst>
                <a:latin typeface="Arial"/>
                <a:cs typeface="Arial"/>
              </a:rPr>
              <a:t>Identity theft is </a:t>
            </a:r>
            <a:r>
              <a:rPr lang="en-US" sz="2200" b="1" u="sng" dirty="0" smtClean="0">
                <a:solidFill>
                  <a:schemeClr val="bg1"/>
                </a:solidFill>
                <a:effectLst>
                  <a:outerShdw blurRad="254000" dist="190500" dir="2700000" algn="tl" rotWithShape="0">
                    <a:srgbClr val="000000">
                      <a:alpha val="80000"/>
                    </a:srgbClr>
                  </a:outerShdw>
                </a:effectLst>
                <a:latin typeface="Arial"/>
                <a:cs typeface="Arial"/>
              </a:rPr>
              <a:t>real</a:t>
            </a:r>
            <a:endParaRPr lang="en-US" sz="2200" b="1" dirty="0">
              <a:solidFill>
                <a:schemeClr val="bg1"/>
              </a:solidFill>
              <a:effectLst>
                <a:outerShdw blurRad="254000" dist="190500" dir="2700000" algn="tl" rotWithShape="0">
                  <a:srgbClr val="000000">
                    <a:alpha val="80000"/>
                  </a:srgbClr>
                </a:outerShdw>
              </a:effectLst>
              <a:latin typeface="Arial"/>
              <a:cs typeface="Arial"/>
            </a:endParaRPr>
          </a:p>
          <a:p>
            <a:pPr marL="1257300" lvl="2" indent="-342900">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FTC reports that 8M+ of US adults have experienced  identity </a:t>
            </a:r>
            <a:r>
              <a:rPr lang="en-US" sz="2200" b="1" dirty="0" smtClean="0">
                <a:solidFill>
                  <a:schemeClr val="bg1"/>
                </a:solidFill>
                <a:effectLst>
                  <a:outerShdw blurRad="254000" dist="190500" dir="2700000" algn="tl" rotWithShape="0">
                    <a:srgbClr val="000000">
                      <a:alpha val="80000"/>
                    </a:srgbClr>
                  </a:outerShdw>
                </a:effectLst>
                <a:latin typeface="Arial"/>
                <a:cs typeface="Arial"/>
              </a:rPr>
              <a:t>theft</a:t>
            </a:r>
            <a:endParaRPr lang="en-US" sz="2200" b="1" dirty="0">
              <a:solidFill>
                <a:schemeClr val="bg1"/>
              </a:solidFill>
              <a:effectLst>
                <a:outerShdw blurRad="254000" dist="190500" dir="2700000" algn="tl" rotWithShape="0">
                  <a:srgbClr val="000000">
                    <a:alpha val="80000"/>
                  </a:srgbClr>
                </a:outerShdw>
              </a:effectLst>
              <a:latin typeface="Arial"/>
              <a:cs typeface="Arial"/>
            </a:endParaRPr>
          </a:p>
          <a:p>
            <a:pPr marL="1257300" lvl="2" indent="-342900">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Crimes are still more offline than </a:t>
            </a:r>
            <a:r>
              <a:rPr lang="en-US" sz="2200" b="1" dirty="0" smtClean="0">
                <a:solidFill>
                  <a:schemeClr val="bg1"/>
                </a:solidFill>
                <a:effectLst>
                  <a:outerShdw blurRad="254000" dist="190500" dir="2700000" algn="tl" rotWithShape="0">
                    <a:srgbClr val="000000">
                      <a:alpha val="80000"/>
                    </a:srgbClr>
                  </a:outerShdw>
                </a:effectLst>
                <a:latin typeface="Arial"/>
                <a:cs typeface="Arial"/>
              </a:rPr>
              <a:t>online</a:t>
            </a:r>
            <a:endParaRPr lang="en-US" sz="2200" b="1" dirty="0">
              <a:solidFill>
                <a:schemeClr val="bg1"/>
              </a:solidFill>
              <a:effectLst>
                <a:outerShdw blurRad="254000" dist="190500" dir="2700000" algn="tl" rotWithShape="0">
                  <a:srgbClr val="000000">
                    <a:alpha val="80000"/>
                  </a:srgbClr>
                </a:outerShdw>
              </a:effectLst>
              <a:latin typeface="Arial"/>
              <a:cs typeface="Arial"/>
            </a:endParaRPr>
          </a:p>
          <a:p>
            <a:pPr marL="1257300" lvl="2" indent="-342900">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½ of all identity thieves were known by the victim; ¼ were dishonest </a:t>
            </a:r>
            <a:r>
              <a:rPr lang="en-US" sz="2200" b="1" dirty="0" smtClean="0">
                <a:solidFill>
                  <a:schemeClr val="bg1"/>
                </a:solidFill>
                <a:effectLst>
                  <a:outerShdw blurRad="254000" dist="190500" dir="2700000" algn="tl" rotWithShape="0">
                    <a:srgbClr val="000000">
                      <a:alpha val="80000"/>
                    </a:srgbClr>
                  </a:outerShdw>
                </a:effectLst>
                <a:latin typeface="Arial"/>
                <a:cs typeface="Arial"/>
              </a:rPr>
              <a:t>employees</a:t>
            </a:r>
            <a:endParaRPr lang="en-US" sz="2200" b="1" dirty="0">
              <a:solidFill>
                <a:schemeClr val="bg1"/>
              </a:solidFill>
              <a:effectLst>
                <a:outerShdw blurRad="254000" dist="190500" dir="2700000" algn="tl" rotWithShape="0">
                  <a:srgbClr val="000000">
                    <a:alpha val="80000"/>
                  </a:srgbClr>
                </a:outerShdw>
              </a:effectLst>
              <a:latin typeface="Arial"/>
              <a:cs typeface="Arial"/>
            </a:endParaRPr>
          </a:p>
          <a:p>
            <a:pPr marL="1257300" lvl="2" indent="-342900">
              <a:lnSpc>
                <a:spcPct val="120000"/>
              </a:lnSpc>
              <a:spcBef>
                <a:spcPct val="20000"/>
              </a:spcBef>
              <a:buFontTx/>
              <a:buChar char="•"/>
            </a:pPr>
            <a:r>
              <a:rPr lang="en-US" sz="2200" b="1" dirty="0">
                <a:solidFill>
                  <a:schemeClr val="bg1"/>
                </a:solidFill>
                <a:effectLst>
                  <a:outerShdw blurRad="254000" dist="190500" dir="2700000" algn="tl" rotWithShape="0">
                    <a:srgbClr val="000000">
                      <a:alpha val="80000"/>
                    </a:srgbClr>
                  </a:outerShdw>
                </a:effectLst>
                <a:latin typeface="Arial"/>
                <a:cs typeface="Arial"/>
              </a:rPr>
              <a:t>SSN</a:t>
            </a:r>
            <a:r>
              <a:rPr lang="ja-JP" altLang="en-US" sz="2200" b="1" dirty="0">
                <a:solidFill>
                  <a:schemeClr val="bg1"/>
                </a:solidFill>
                <a:effectLst>
                  <a:outerShdw blurRad="254000" dist="190500" dir="2700000" algn="tl" rotWithShape="0">
                    <a:srgbClr val="000000">
                      <a:alpha val="80000"/>
                    </a:srgbClr>
                  </a:outerShdw>
                </a:effectLst>
                <a:latin typeface="Arial"/>
                <a:cs typeface="Arial"/>
              </a:rPr>
              <a:t>’</a:t>
            </a:r>
            <a:r>
              <a:rPr lang="en-US" sz="2200" b="1" dirty="0">
                <a:solidFill>
                  <a:schemeClr val="bg1"/>
                </a:solidFill>
                <a:effectLst>
                  <a:outerShdw blurRad="254000" dist="190500" dir="2700000" algn="tl" rotWithShape="0">
                    <a:srgbClr val="000000">
                      <a:alpha val="80000"/>
                    </a:srgbClr>
                  </a:outerShdw>
                </a:effectLst>
                <a:latin typeface="Arial"/>
                <a:cs typeface="Arial"/>
              </a:rPr>
              <a:t>s are the most valuable commodity for an identity thief</a:t>
            </a:r>
          </a:p>
          <a:p>
            <a:pPr marL="342900" indent="-342900">
              <a:lnSpc>
                <a:spcPct val="120000"/>
              </a:lnSpc>
              <a:spcBef>
                <a:spcPct val="20000"/>
              </a:spcBef>
            </a:pPr>
            <a:endParaRPr lang="en-US" sz="2200" b="1" dirty="0">
              <a:solidFill>
                <a:srgbClr val="FF0000"/>
              </a:solidFill>
              <a:effectLst>
                <a:outerShdw blurRad="254000" dist="190500" dir="2700000" algn="tl" rotWithShape="0">
                  <a:srgbClr val="000000">
                    <a:alpha val="80000"/>
                  </a:srgbClr>
                </a:outerShdw>
              </a:effectLst>
              <a:latin typeface="Arial"/>
              <a:cs typeface="Arial"/>
            </a:endParaRPr>
          </a:p>
        </p:txBody>
      </p:sp>
      <p:sp>
        <p:nvSpPr>
          <p:cNvPr id="6" name="Rounded Rectangle 5"/>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7" name="Rounded Rectangle 6"/>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5363297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Safeguarding PII</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2" name="Rectangle 1"/>
          <p:cNvSpPr/>
          <p:nvPr/>
        </p:nvSpPr>
        <p:spPr>
          <a:xfrm>
            <a:off x="848580" y="4786245"/>
            <a:ext cx="7355008" cy="1034129"/>
          </a:xfrm>
          <a:prstGeom prst="rect">
            <a:avLst/>
          </a:prstGeom>
        </p:spPr>
        <p:txBody>
          <a:bodyPr wrap="square">
            <a:spAutoFit/>
          </a:bodyPr>
          <a:lstStyle/>
          <a:p>
            <a:pPr algn="ctr">
              <a:lnSpc>
                <a:spcPct val="130000"/>
              </a:lnSpc>
              <a:spcBef>
                <a:spcPct val="20000"/>
              </a:spcBef>
              <a:defRPr/>
            </a:pPr>
            <a:r>
              <a:rPr lang="en-US" sz="2400" b="1" dirty="0" smtClean="0">
                <a:solidFill>
                  <a:schemeClr val="bg1"/>
                </a:solidFill>
                <a:effectLst>
                  <a:outerShdw blurRad="254000" dist="190500" dir="2700000" algn="tl" rotWithShape="0">
                    <a:srgbClr val="000000">
                      <a:alpha val="80000"/>
                    </a:srgbClr>
                  </a:outerShdw>
                </a:effectLst>
                <a:latin typeface="Arial"/>
              </a:rPr>
              <a:t>Report </a:t>
            </a:r>
            <a:r>
              <a:rPr lang="en-US" sz="2400" b="1" dirty="0">
                <a:solidFill>
                  <a:schemeClr val="bg1"/>
                </a:solidFill>
                <a:effectLst>
                  <a:outerShdw blurRad="254000" dist="190500" dir="2700000" algn="tl" rotWithShape="0">
                    <a:srgbClr val="000000">
                      <a:alpha val="80000"/>
                    </a:srgbClr>
                  </a:outerShdw>
                </a:effectLst>
                <a:latin typeface="Arial"/>
              </a:rPr>
              <a:t>any breach of PII (loss or compromise) </a:t>
            </a:r>
            <a:r>
              <a:rPr lang="en-US" sz="2400" b="1" dirty="0" smtClean="0">
                <a:solidFill>
                  <a:schemeClr val="bg1"/>
                </a:solidFill>
                <a:effectLst>
                  <a:outerShdw blurRad="254000" dist="190500" dir="2700000" algn="tl" rotWithShape="0">
                    <a:srgbClr val="000000">
                      <a:alpha val="80000"/>
                    </a:srgbClr>
                  </a:outerShdw>
                </a:effectLst>
                <a:latin typeface="Arial"/>
              </a:rPr>
              <a:t>immediately</a:t>
            </a:r>
            <a:endParaRPr lang="en-US" sz="2400" b="1" dirty="0">
              <a:solidFill>
                <a:schemeClr val="bg1"/>
              </a:solidFill>
              <a:effectLst>
                <a:outerShdw blurRad="254000" dist="190500" dir="2700000" algn="tl" rotWithShape="0">
                  <a:srgbClr val="000000">
                    <a:alpha val="80000"/>
                  </a:srgbClr>
                </a:outerShdw>
              </a:effectLst>
              <a:latin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0966" y="1708892"/>
            <a:ext cx="4079194" cy="2753456"/>
          </a:xfrm>
          <a:prstGeom prst="rect">
            <a:avLst/>
          </a:prstGeom>
          <a:ln w="76200" cmpd="sng">
            <a:solidFill>
              <a:schemeClr val="bg1"/>
            </a:solidFill>
          </a:ln>
          <a:effectLst>
            <a:outerShdw blurRad="254000" dist="190500" dir="2700000" algn="tl" rotWithShape="0">
              <a:srgbClr val="000000">
                <a:alpha val="80000"/>
              </a:srgbClr>
            </a:outerShdw>
          </a:effectLst>
        </p:spPr>
      </p:pic>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6" name="Rounded Rectangle 5"/>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676433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Protecting your system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1006765" y="949676"/>
            <a:ext cx="7603234" cy="5809354"/>
          </a:xfrm>
          <a:prstGeom prst="rect">
            <a:avLst/>
          </a:prstGeom>
          <a:effectLst>
            <a:outerShdw blurRad="254000" dist="190500" dir="2700000" algn="tl" rotWithShape="0">
              <a:prstClr val="black">
                <a:alpha val="71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40000"/>
              </a:lnSpc>
            </a:pPr>
            <a:endParaRPr lang="en-US" sz="2000" b="1" dirty="0" smtClean="0">
              <a:solidFill>
                <a:srgbClr val="FFFFFF"/>
              </a:solidFill>
              <a:latin typeface="Arial"/>
              <a:cs typeface="Arial"/>
            </a:endParaRPr>
          </a:p>
          <a:p>
            <a:pPr algn="l">
              <a:lnSpc>
                <a:spcPct val="140000"/>
              </a:lnSpc>
            </a:pPr>
            <a:endParaRPr lang="en-US" sz="2000" b="1" dirty="0">
              <a:solidFill>
                <a:srgbClr val="FFFFFF"/>
              </a:solidFill>
              <a:latin typeface="Arial"/>
              <a:cs typeface="Arial"/>
            </a:endParaRPr>
          </a:p>
          <a:p>
            <a:pPr algn="l">
              <a:lnSpc>
                <a:spcPct val="140000"/>
              </a:lnSpc>
            </a:pPr>
            <a:endParaRPr lang="en-US" sz="2000" b="1" dirty="0" smtClean="0">
              <a:solidFill>
                <a:srgbClr val="FFFFFF"/>
              </a:solidFill>
              <a:latin typeface="Arial"/>
              <a:cs typeface="Arial"/>
            </a:endParaRPr>
          </a:p>
          <a:p>
            <a:pPr algn="l">
              <a:lnSpc>
                <a:spcPct val="140000"/>
              </a:lnSpc>
            </a:pPr>
            <a:endParaRPr lang="en-US" sz="2000" b="1" dirty="0">
              <a:solidFill>
                <a:srgbClr val="FFFFFF"/>
              </a:solidFill>
              <a:latin typeface="Arial"/>
              <a:cs typeface="Arial"/>
            </a:endParaRPr>
          </a:p>
          <a:p>
            <a:pPr algn="l">
              <a:lnSpc>
                <a:spcPct val="140000"/>
              </a:lnSpc>
            </a:pPr>
            <a:endParaRPr lang="en-US" sz="2000" b="1" dirty="0" smtClean="0">
              <a:solidFill>
                <a:srgbClr val="FFFFFF"/>
              </a:solidFill>
              <a:latin typeface="Arial"/>
              <a:cs typeface="Arial"/>
            </a:endParaRPr>
          </a:p>
          <a:p>
            <a:pPr algn="l">
              <a:lnSpc>
                <a:spcPct val="140000"/>
              </a:lnSpc>
            </a:pPr>
            <a:endParaRPr lang="en-US" sz="2000" b="1" dirty="0">
              <a:solidFill>
                <a:srgbClr val="FFFFFF"/>
              </a:solidFill>
              <a:latin typeface="Arial"/>
              <a:cs typeface="Arial"/>
            </a:endParaRPr>
          </a:p>
          <a:p>
            <a:pPr algn="l">
              <a:lnSpc>
                <a:spcPct val="140000"/>
              </a:lnSpc>
            </a:pPr>
            <a:r>
              <a:rPr lang="en-US" sz="2000" b="1" dirty="0" smtClean="0">
                <a:solidFill>
                  <a:srgbClr val="FFFFFF"/>
                </a:solidFill>
                <a:latin typeface="Arial"/>
                <a:cs typeface="Arial"/>
              </a:rPr>
              <a:t>1. Guard against </a:t>
            </a:r>
            <a:r>
              <a:rPr lang="en-US" sz="2000" b="1" dirty="0">
                <a:solidFill>
                  <a:srgbClr val="FFFFFF"/>
                </a:solidFill>
                <a:latin typeface="Arial"/>
                <a:cs typeface="Arial"/>
              </a:rPr>
              <a:t>malicious code in </a:t>
            </a:r>
            <a:r>
              <a:rPr lang="en-US" sz="2000" b="1" dirty="0" smtClean="0">
                <a:solidFill>
                  <a:srgbClr val="FFFFFF"/>
                </a:solidFill>
                <a:latin typeface="Arial"/>
                <a:cs typeface="Arial"/>
              </a:rPr>
              <a:t>email</a:t>
            </a:r>
          </a:p>
          <a:p>
            <a:pPr algn="l">
              <a:lnSpc>
                <a:spcPct val="140000"/>
              </a:lnSpc>
            </a:pPr>
            <a:endParaRPr lang="en-US" sz="2000" b="1" dirty="0">
              <a:solidFill>
                <a:srgbClr val="FFFFFF"/>
              </a:solidFill>
              <a:latin typeface="Arial"/>
              <a:cs typeface="Arial"/>
            </a:endParaRPr>
          </a:p>
          <a:p>
            <a:pPr lvl="1"/>
            <a:r>
              <a:rPr lang="en-US" sz="2000" b="1" dirty="0">
                <a:solidFill>
                  <a:srgbClr val="FFFFFF"/>
                </a:solidFill>
                <a:latin typeface="Arial"/>
                <a:cs typeface="Arial"/>
              </a:rPr>
              <a:t>Don</a:t>
            </a:r>
            <a:r>
              <a:rPr lang="ja-JP" altLang="en-US" sz="2000" b="1" dirty="0">
                <a:solidFill>
                  <a:srgbClr val="FFFFFF"/>
                </a:solidFill>
                <a:latin typeface="Arial"/>
                <a:cs typeface="Arial"/>
              </a:rPr>
              <a:t>’</a:t>
            </a:r>
            <a:r>
              <a:rPr lang="en-US" sz="2000" b="1" dirty="0">
                <a:solidFill>
                  <a:srgbClr val="FFFFFF"/>
                </a:solidFill>
                <a:latin typeface="Arial"/>
                <a:cs typeface="Arial"/>
              </a:rPr>
              <a:t>t open </a:t>
            </a:r>
            <a:r>
              <a:rPr lang="en-US" sz="2000" b="1" dirty="0" smtClean="0">
                <a:solidFill>
                  <a:srgbClr val="FFFFFF"/>
                </a:solidFill>
                <a:latin typeface="Arial"/>
                <a:cs typeface="Arial"/>
              </a:rPr>
              <a:t>attachments/links </a:t>
            </a:r>
            <a:r>
              <a:rPr lang="en-US" sz="2000" b="1" dirty="0">
                <a:solidFill>
                  <a:srgbClr val="FFFFFF"/>
                </a:solidFill>
                <a:latin typeface="Arial"/>
                <a:cs typeface="Arial"/>
              </a:rPr>
              <a:t>unless you are sure they are safe</a:t>
            </a:r>
          </a:p>
          <a:p>
            <a:pPr lvl="1"/>
            <a:r>
              <a:rPr lang="en-US" sz="2000" b="1" dirty="0">
                <a:solidFill>
                  <a:srgbClr val="FFFFFF"/>
                </a:solidFill>
                <a:latin typeface="Arial"/>
                <a:cs typeface="Arial"/>
              </a:rPr>
              <a:t>Don</a:t>
            </a:r>
            <a:r>
              <a:rPr lang="ja-JP" altLang="en-US" sz="2000" b="1" dirty="0">
                <a:solidFill>
                  <a:srgbClr val="FFFFFF"/>
                </a:solidFill>
                <a:latin typeface="Arial"/>
                <a:cs typeface="Arial"/>
              </a:rPr>
              <a:t>’</a:t>
            </a:r>
            <a:r>
              <a:rPr lang="en-US" sz="2000" b="1" dirty="0">
                <a:solidFill>
                  <a:srgbClr val="FFFFFF"/>
                </a:solidFill>
                <a:latin typeface="Arial"/>
                <a:cs typeface="Arial"/>
              </a:rPr>
              <a:t>t trust who email is from</a:t>
            </a:r>
          </a:p>
          <a:p>
            <a:pPr lvl="1"/>
            <a:endParaRPr lang="en-US" sz="2000" b="1" dirty="0">
              <a:solidFill>
                <a:srgbClr val="FFFFFF"/>
              </a:solidFill>
              <a:latin typeface="Arial"/>
              <a:cs typeface="Arial"/>
            </a:endParaRPr>
          </a:p>
          <a:p>
            <a:pPr algn="l"/>
            <a:r>
              <a:rPr lang="en-US" sz="2000" b="1" dirty="0" smtClean="0">
                <a:solidFill>
                  <a:srgbClr val="FFFFFF"/>
                </a:solidFill>
                <a:latin typeface="Arial"/>
                <a:cs typeface="Arial"/>
              </a:rPr>
              <a:t>2. Guard </a:t>
            </a:r>
            <a:r>
              <a:rPr lang="en-US" sz="2000" b="1" dirty="0">
                <a:solidFill>
                  <a:srgbClr val="FFFFFF"/>
                </a:solidFill>
                <a:latin typeface="Arial"/>
                <a:cs typeface="Arial"/>
              </a:rPr>
              <a:t>against malicious code from web </a:t>
            </a:r>
            <a:r>
              <a:rPr lang="en-US" sz="2000" b="1" dirty="0" smtClean="0">
                <a:solidFill>
                  <a:srgbClr val="FFFFFF"/>
                </a:solidFill>
                <a:latin typeface="Arial"/>
                <a:cs typeface="Arial"/>
              </a:rPr>
              <a:t>browsing</a:t>
            </a:r>
          </a:p>
          <a:p>
            <a:pPr algn="l"/>
            <a:endParaRPr lang="en-US" sz="2000" b="1" dirty="0" smtClean="0">
              <a:solidFill>
                <a:srgbClr val="FFFFFF"/>
              </a:solidFill>
              <a:latin typeface="Arial"/>
              <a:cs typeface="Arial"/>
            </a:endParaRPr>
          </a:p>
          <a:p>
            <a:pPr lvl="1">
              <a:lnSpc>
                <a:spcPct val="140000"/>
              </a:lnSpc>
            </a:pPr>
            <a:endParaRPr lang="en-US" sz="2000" b="1" dirty="0">
              <a:solidFill>
                <a:srgbClr val="FFFFFF"/>
              </a:solidFill>
              <a:latin typeface="Arial"/>
              <a:cs typeface="Arial"/>
            </a:endParaRPr>
          </a:p>
        </p:txBody>
      </p:sp>
      <p:sp>
        <p:nvSpPr>
          <p:cNvPr id="3" name="TextBox 2"/>
          <p:cNvSpPr txBox="1"/>
          <p:nvPr/>
        </p:nvSpPr>
        <p:spPr>
          <a:xfrm>
            <a:off x="-445345" y="3381575"/>
            <a:ext cx="184666" cy="369332"/>
          </a:xfrm>
          <a:prstGeom prst="rect">
            <a:avLst/>
          </a:prstGeom>
          <a:noFill/>
        </p:spPr>
        <p:txBody>
          <a:bodyPr wrap="none" rtlCol="0">
            <a:spAutoFit/>
          </a:bodyPr>
          <a:lstStyle/>
          <a:p>
            <a:endParaRPr lang="en-US" dirty="0">
              <a:latin typeface="Aria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0917" y="1884047"/>
            <a:ext cx="3255553" cy="1448043"/>
          </a:xfrm>
          <a:prstGeom prst="rect">
            <a:avLst/>
          </a:prstGeom>
          <a:ln w="76200" cmpd="sng">
            <a:solidFill>
              <a:srgbClr val="FFFFFF"/>
            </a:solidFill>
          </a:ln>
          <a:effectLst>
            <a:outerShdw blurRad="254000" dist="190500" dir="2700000" algn="tl" rotWithShape="0">
              <a:prstClr val="black">
                <a:alpha val="80000"/>
              </a:prstClr>
            </a:outerShdw>
          </a:effectLst>
        </p:spPr>
      </p:pic>
      <p:sp>
        <p:nvSpPr>
          <p:cNvPr id="12" name="Rounded Rectangle 11"/>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4" name="Rounded Rectangle 1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5" name="Rounded Rectangle 1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7" name="Rounded Rectangle 16"/>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0" name="Rounded Rectangle 19"/>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7170076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 calcmode="lin" valueType="num">
                                      <p:cBhvr additive="base">
                                        <p:cTn id="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anim calcmode="lin" valueType="num">
                                      <p:cBhvr additive="base">
                                        <p:cTn id="1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anim calcmode="lin" valueType="num">
                                      <p:cBhvr additive="base">
                                        <p:cTn id="1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xEl>
                                              <p:pRg st="11" end="11"/>
                                            </p:txEl>
                                          </p:spTgt>
                                        </p:tgtEl>
                                        <p:attrNameLst>
                                          <p:attrName>style.visibility</p:attrName>
                                        </p:attrNameLst>
                                      </p:cBhvr>
                                      <p:to>
                                        <p:strVal val="visible"/>
                                      </p:to>
                                    </p:set>
                                    <p:anim calcmode="lin" valueType="num">
                                      <p:cBhvr additive="base">
                                        <p:cTn id="21"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Protecting your system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6161" y="1511885"/>
            <a:ext cx="7603234" cy="4592539"/>
          </a:xfrm>
          <a:prstGeom prst="rect">
            <a:avLst/>
          </a:prstGeom>
          <a:effectLst>
            <a:outerShdw blurRad="254000" dist="190500" dir="2700000" algn="tl" rotWithShape="0">
              <a:prstClr val="black">
                <a:alpha val="71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40000"/>
              </a:lnSpc>
            </a:pPr>
            <a:r>
              <a:rPr lang="en-US" sz="2000" b="1" dirty="0" smtClean="0">
                <a:solidFill>
                  <a:srgbClr val="FFFFFF"/>
                </a:solidFill>
                <a:latin typeface="Arial"/>
                <a:cs typeface="Arial"/>
              </a:rPr>
              <a:t>3. </a:t>
            </a:r>
            <a:r>
              <a:rPr lang="en-US" sz="2000" b="1" dirty="0">
                <a:solidFill>
                  <a:srgbClr val="FFFFFF"/>
                </a:solidFill>
                <a:latin typeface="Arial"/>
                <a:cs typeface="Arial"/>
              </a:rPr>
              <a:t>Only download music or software from pages you trust</a:t>
            </a:r>
          </a:p>
          <a:p>
            <a:pPr algn="l">
              <a:lnSpc>
                <a:spcPct val="140000"/>
              </a:lnSpc>
            </a:pPr>
            <a:endParaRPr lang="en-US" sz="2000" b="1" dirty="0" smtClean="0">
              <a:solidFill>
                <a:srgbClr val="FFFFFF"/>
              </a:solidFill>
              <a:latin typeface="Arial"/>
              <a:cs typeface="Arial"/>
            </a:endParaRPr>
          </a:p>
          <a:p>
            <a:pPr algn="l">
              <a:lnSpc>
                <a:spcPct val="140000"/>
              </a:lnSpc>
            </a:pPr>
            <a:r>
              <a:rPr lang="en-US" sz="2000" b="1" dirty="0" smtClean="0">
                <a:solidFill>
                  <a:srgbClr val="FFFFFF"/>
                </a:solidFill>
                <a:latin typeface="Arial"/>
                <a:cs typeface="Arial"/>
              </a:rPr>
              <a:t>4. No instant messaging (IM)</a:t>
            </a:r>
            <a:endParaRPr lang="en-US" sz="2000" b="1" dirty="0">
              <a:solidFill>
                <a:srgbClr val="FFFFFF"/>
              </a:solidFill>
              <a:latin typeface="Arial"/>
              <a:cs typeface="Arial"/>
            </a:endParaRPr>
          </a:p>
          <a:p>
            <a:pPr algn="l">
              <a:lnSpc>
                <a:spcPct val="140000"/>
              </a:lnSpc>
            </a:pPr>
            <a:endParaRPr lang="en-US" sz="2000" b="1" dirty="0" smtClean="0">
              <a:solidFill>
                <a:srgbClr val="FFFFFF"/>
              </a:solidFill>
              <a:latin typeface="Arial"/>
              <a:cs typeface="Arial"/>
            </a:endParaRPr>
          </a:p>
          <a:p>
            <a:pPr algn="l">
              <a:lnSpc>
                <a:spcPct val="140000"/>
              </a:lnSpc>
            </a:pPr>
            <a:r>
              <a:rPr lang="en-US" sz="2000" b="1" dirty="0" smtClean="0">
                <a:solidFill>
                  <a:srgbClr val="FFFFFF"/>
                </a:solidFill>
                <a:latin typeface="Arial"/>
                <a:cs typeface="Arial"/>
              </a:rPr>
              <a:t>5. No cryptography</a:t>
            </a:r>
            <a:endParaRPr lang="en-US" sz="2000" b="1" dirty="0">
              <a:solidFill>
                <a:srgbClr val="FFFFFF"/>
              </a:solidFill>
              <a:latin typeface="Arial"/>
              <a:cs typeface="Arial"/>
            </a:endParaRPr>
          </a:p>
          <a:p>
            <a:pPr algn="l">
              <a:lnSpc>
                <a:spcPct val="140000"/>
              </a:lnSpc>
            </a:pPr>
            <a:endParaRPr lang="en-US" sz="2000" b="1" dirty="0">
              <a:solidFill>
                <a:srgbClr val="FFFFFF"/>
              </a:solidFill>
              <a:latin typeface="Arial"/>
              <a:cs typeface="Arial"/>
            </a:endParaRPr>
          </a:p>
          <a:p>
            <a:pPr algn="l">
              <a:lnSpc>
                <a:spcPct val="140000"/>
              </a:lnSpc>
            </a:pPr>
            <a:r>
              <a:rPr lang="en-US" sz="2000" b="1" dirty="0" smtClean="0">
                <a:solidFill>
                  <a:srgbClr val="FFFFFF"/>
                </a:solidFill>
                <a:latin typeface="Arial"/>
                <a:cs typeface="Arial"/>
              </a:rPr>
              <a:t>6. Create a good password and change regularly.</a:t>
            </a:r>
          </a:p>
          <a:p>
            <a:pPr algn="l">
              <a:lnSpc>
                <a:spcPct val="140000"/>
              </a:lnSpc>
            </a:pPr>
            <a:endParaRPr lang="en-US" sz="2000" b="1" dirty="0">
              <a:solidFill>
                <a:srgbClr val="FFFFFF"/>
              </a:solidFill>
              <a:latin typeface="Arial"/>
              <a:cs typeface="Arial"/>
            </a:endParaRPr>
          </a:p>
          <a:p>
            <a:pPr algn="l">
              <a:lnSpc>
                <a:spcPct val="140000"/>
              </a:lnSpc>
            </a:pPr>
            <a:r>
              <a:rPr lang="en-US" sz="2000" b="1" dirty="0" smtClean="0">
                <a:solidFill>
                  <a:srgbClr val="FFFFFF"/>
                </a:solidFill>
                <a:latin typeface="Arial"/>
              </a:rPr>
              <a:t>7. Avoid </a:t>
            </a:r>
            <a:r>
              <a:rPr lang="en-US" sz="2000" b="1" dirty="0">
                <a:solidFill>
                  <a:srgbClr val="FFFFFF"/>
                </a:solidFill>
                <a:latin typeface="Arial"/>
              </a:rPr>
              <a:t>logging in as </a:t>
            </a:r>
            <a:r>
              <a:rPr lang="en-US" sz="2000" b="1" dirty="0" smtClean="0">
                <a:solidFill>
                  <a:srgbClr val="FFFFFF"/>
                </a:solidFill>
                <a:latin typeface="Arial"/>
              </a:rPr>
              <a:t>administrator</a:t>
            </a:r>
            <a:endParaRPr lang="en-US" sz="2000" b="1" dirty="0">
              <a:solidFill>
                <a:srgbClr val="FFFFFF"/>
              </a:solidFill>
              <a:latin typeface="Arial"/>
            </a:endParaRPr>
          </a:p>
        </p:txBody>
      </p:sp>
      <p:sp>
        <p:nvSpPr>
          <p:cNvPr id="3" name="TextBox 2"/>
          <p:cNvSpPr txBox="1"/>
          <p:nvPr/>
        </p:nvSpPr>
        <p:spPr>
          <a:xfrm>
            <a:off x="-445345" y="3381575"/>
            <a:ext cx="184666" cy="369332"/>
          </a:xfrm>
          <a:prstGeom prst="rect">
            <a:avLst/>
          </a:prstGeom>
          <a:noFill/>
        </p:spPr>
        <p:txBody>
          <a:bodyPr wrap="none" rtlCol="0">
            <a:spAutoFit/>
          </a:bodyPr>
          <a:lstStyle/>
          <a:p>
            <a:endParaRPr lang="en-US" dirty="0">
              <a:latin typeface="Arial"/>
            </a:endParaRPr>
          </a:p>
        </p:txBody>
      </p:sp>
      <p:sp>
        <p:nvSpPr>
          <p:cNvPr id="7" name="Rounded Rectangle 6"/>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8" name="Rounded Rectangle 7"/>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2" name="Rounded Rectangle 11"/>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3" name="Rounded Rectangle 12"/>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5" name="Rounded Rectangle 14"/>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8" name="Rounded Rectangle 17"/>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7383086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anim calcmode="lin" valueType="num">
                                      <p:cBhvr additive="base">
                                        <p:cTn id="2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additive="base">
                                        <p:cTn id="3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996142" cy="5029200"/>
          </a:xfrm>
          <a:ln>
            <a:miter lim="800000"/>
            <a:headEnd/>
            <a:tailEnd/>
          </a:ln>
          <a:effectLst>
            <a:outerShdw blurRad="254000" dist="190500" dir="2700000" algn="tl" rotWithShape="0">
              <a:srgbClr val="000000">
                <a:alpha val="80000"/>
              </a:srgbClr>
            </a:outerShdw>
          </a:effectLst>
        </p:spPr>
        <p:txBody>
          <a:bodyPr>
            <a:normAutofit lnSpcReduction="10000"/>
          </a:bodyPr>
          <a:lstStyle/>
          <a:p>
            <a:pPr marL="2743200" lvl="6" indent="0">
              <a:lnSpc>
                <a:spcPct val="120000"/>
              </a:lnSpc>
              <a:buNone/>
              <a:defRPr/>
            </a:pPr>
            <a:endParaRPr lang="en-US" sz="1400" b="1" dirty="0" smtClean="0">
              <a:solidFill>
                <a:srgbClr val="FFFFFF"/>
              </a:solidFill>
              <a:latin typeface="Arial"/>
            </a:endParaRPr>
          </a:p>
          <a:p>
            <a:pPr marL="36576" indent="0" eaLnBrk="1" fontAlgn="auto" hangingPunct="1">
              <a:lnSpc>
                <a:spcPct val="120000"/>
              </a:lnSpc>
              <a:spcAft>
                <a:spcPts val="0"/>
              </a:spcAft>
              <a:buNone/>
              <a:defRPr/>
            </a:pPr>
            <a:r>
              <a:rPr lang="en-US" sz="2100" b="1" dirty="0" smtClean="0">
                <a:solidFill>
                  <a:srgbClr val="FFFFFF"/>
                </a:solidFill>
              </a:rPr>
              <a:t>8. Pop-up blockers do not always block ALL pop-ups so always close a pop-up window using the </a:t>
            </a:r>
            <a:r>
              <a:rPr lang="en-US" sz="2100" b="1" dirty="0" smtClean="0">
                <a:solidFill>
                  <a:srgbClr val="E6DA27"/>
                </a:solidFill>
              </a:rPr>
              <a:t>‘X’ </a:t>
            </a:r>
            <a:r>
              <a:rPr lang="en-US" sz="2100" b="1" dirty="0" smtClean="0">
                <a:solidFill>
                  <a:srgbClr val="FFFFFF"/>
                </a:solidFill>
              </a:rPr>
              <a:t>in the upper corner. </a:t>
            </a:r>
            <a:r>
              <a:rPr lang="en-US" sz="2100" b="1" dirty="0" smtClean="0">
                <a:solidFill>
                  <a:srgbClr val="E6DA27"/>
                </a:solidFill>
              </a:rPr>
              <a:t>Never click “yes,” “accept” or even “cancel”</a:t>
            </a:r>
          </a:p>
          <a:p>
            <a:pPr marL="36576" indent="0" eaLnBrk="1" fontAlgn="auto" hangingPunct="1">
              <a:lnSpc>
                <a:spcPct val="120000"/>
              </a:lnSpc>
              <a:spcAft>
                <a:spcPts val="0"/>
              </a:spcAft>
              <a:buNone/>
              <a:defRPr/>
            </a:pPr>
            <a:endParaRPr lang="en-US" sz="2100" b="1" dirty="0" smtClean="0">
              <a:solidFill>
                <a:srgbClr val="FFFFFF"/>
              </a:solidFill>
            </a:endParaRPr>
          </a:p>
          <a:p>
            <a:pPr marL="36576" indent="0" eaLnBrk="1" fontAlgn="auto" hangingPunct="1">
              <a:lnSpc>
                <a:spcPct val="120000"/>
              </a:lnSpc>
              <a:spcAft>
                <a:spcPts val="0"/>
              </a:spcAft>
              <a:buNone/>
              <a:defRPr/>
            </a:pPr>
            <a:endParaRPr lang="en-US" sz="2100" b="1" dirty="0">
              <a:solidFill>
                <a:srgbClr val="FFFFFF"/>
              </a:solidFill>
            </a:endParaRPr>
          </a:p>
          <a:p>
            <a:pPr marL="36576" indent="0" eaLnBrk="1" fontAlgn="auto" hangingPunct="1">
              <a:lnSpc>
                <a:spcPct val="120000"/>
              </a:lnSpc>
              <a:spcAft>
                <a:spcPts val="0"/>
              </a:spcAft>
              <a:buNone/>
              <a:defRPr/>
            </a:pPr>
            <a:endParaRPr lang="en-US" sz="2100" b="1" dirty="0" smtClean="0">
              <a:solidFill>
                <a:srgbClr val="FFFFFF"/>
              </a:solidFill>
            </a:endParaRPr>
          </a:p>
          <a:p>
            <a:pPr marL="36576" indent="0" eaLnBrk="1" fontAlgn="auto" hangingPunct="1">
              <a:lnSpc>
                <a:spcPct val="120000"/>
              </a:lnSpc>
              <a:spcAft>
                <a:spcPts val="0"/>
              </a:spcAft>
              <a:buNone/>
              <a:defRPr/>
            </a:pPr>
            <a:endParaRPr lang="en-US" sz="2100" b="1" dirty="0">
              <a:solidFill>
                <a:srgbClr val="FFFFFF"/>
              </a:solidFill>
            </a:endParaRPr>
          </a:p>
          <a:p>
            <a:pPr marL="36576" indent="0" eaLnBrk="1" fontAlgn="auto" hangingPunct="1">
              <a:lnSpc>
                <a:spcPct val="120000"/>
              </a:lnSpc>
              <a:spcAft>
                <a:spcPts val="0"/>
              </a:spcAft>
              <a:buNone/>
              <a:defRPr/>
            </a:pPr>
            <a:r>
              <a:rPr lang="en-US" sz="2100" b="1" dirty="0" smtClean="0">
                <a:solidFill>
                  <a:srgbClr val="FFFFFF"/>
                </a:solidFill>
              </a:rPr>
              <a:t>9. Do not join mailing lists unless you trust the website.</a:t>
            </a:r>
          </a:p>
          <a:p>
            <a:pPr marL="36576" indent="0" eaLnBrk="1" fontAlgn="auto" hangingPunct="1">
              <a:lnSpc>
                <a:spcPct val="120000"/>
              </a:lnSpc>
              <a:spcAft>
                <a:spcPts val="0"/>
              </a:spcAft>
              <a:buNone/>
              <a:defRPr/>
            </a:pPr>
            <a:endParaRPr lang="en-US" sz="2100" b="1" dirty="0">
              <a:solidFill>
                <a:srgbClr val="FFFFFF"/>
              </a:solidFill>
            </a:endParaRPr>
          </a:p>
          <a:p>
            <a:pPr marL="36576" indent="0">
              <a:lnSpc>
                <a:spcPct val="120000"/>
              </a:lnSpc>
              <a:buNone/>
              <a:defRPr/>
            </a:pPr>
            <a:r>
              <a:rPr lang="en-US" sz="2100" b="1" dirty="0" smtClean="0">
                <a:solidFill>
                  <a:srgbClr val="FFFFFF"/>
                </a:solidFill>
              </a:rPr>
              <a:t>10. </a:t>
            </a:r>
            <a:r>
              <a:rPr lang="en-US" sz="2100" b="1" dirty="0">
                <a:solidFill>
                  <a:srgbClr val="FFFFFF"/>
                </a:solidFill>
              </a:rPr>
              <a:t>Frequently delete temp files, cookies, history, saved passwords etc</a:t>
            </a:r>
            <a:r>
              <a:rPr lang="en-US" sz="2100" b="1" dirty="0" smtClean="0">
                <a:solidFill>
                  <a:srgbClr val="FFFFFF"/>
                </a:solidFill>
              </a:rPr>
              <a:t>.</a:t>
            </a:r>
            <a:endParaRPr lang="en-US" sz="2100" b="1" dirty="0">
              <a:solidFill>
                <a:srgbClr val="FFFFFF"/>
              </a:solidFill>
            </a:endParaRPr>
          </a:p>
        </p:txBody>
      </p:sp>
      <p:grpSp>
        <p:nvGrpSpPr>
          <p:cNvPr id="37892" name="Group 6"/>
          <p:cNvGrpSpPr>
            <a:grpSpLocks/>
          </p:cNvGrpSpPr>
          <p:nvPr/>
        </p:nvGrpSpPr>
        <p:grpSpPr bwMode="auto">
          <a:xfrm>
            <a:off x="3113542" y="2843677"/>
            <a:ext cx="3225972" cy="1461896"/>
            <a:chOff x="4114800" y="3457575"/>
            <a:chExt cx="3762375" cy="1704975"/>
          </a:xfrm>
          <a:effectLst>
            <a:outerShdw blurRad="254000" dist="190500" dir="2700000" algn="tl" rotWithShape="0">
              <a:srgbClr val="000000">
                <a:alpha val="80000"/>
              </a:srgbClr>
            </a:outerShdw>
          </a:effectLst>
        </p:grpSpPr>
        <p:pic>
          <p:nvPicPr>
            <p:cNvPr id="37893" name="Picture 6" descr="MSDN arrow illuminat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7975" y="3457575"/>
              <a:ext cx="1219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mess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3962400"/>
              <a:ext cx="2533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Protecting your system</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7" name="Rounded Rectangle 6"/>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9" name="Rounded Rectangle 8"/>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0" name="Rounded Rectangle 9"/>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1" name="Rounded Rectangle 10"/>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3" name="Rounded Rectangle 12"/>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6" name="Rounded Rectangle 15"/>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3803101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457200" y="3147001"/>
            <a:ext cx="4001986" cy="3512471"/>
          </a:xfrm>
        </p:spPr>
        <p:txBody>
          <a:bodyPr>
            <a:noAutofit/>
          </a:bodyPr>
          <a:lstStyle/>
          <a:p>
            <a:pPr marL="0" indent="0" eaLnBrk="1" hangingPunct="1">
              <a:lnSpc>
                <a:spcPct val="140000"/>
              </a:lnSpc>
              <a:buNone/>
            </a:pPr>
            <a:r>
              <a:rPr lang="en-US" sz="1700" dirty="0" smtClean="0">
                <a:solidFill>
                  <a:srgbClr val="E6DA27"/>
                </a:solidFill>
                <a:effectLst>
                  <a:outerShdw blurRad="254000" dist="190500" dir="2700000" algn="tl" rotWithShape="0">
                    <a:srgbClr val="000000">
                      <a:alpha val="80000"/>
                    </a:srgbClr>
                  </a:outerShdw>
                </a:effectLst>
                <a:latin typeface="Impact"/>
                <a:cs typeface="Impact"/>
              </a:rPr>
              <a:t>Antivirus software</a:t>
            </a:r>
          </a:p>
          <a:p>
            <a:pPr eaLnBrk="1" hangingPunct="1">
              <a:lnSpc>
                <a:spcPct val="140000"/>
              </a:lnSpc>
            </a:pPr>
            <a:r>
              <a:rPr lang="en-US" sz="1700" b="1" dirty="0" smtClean="0">
                <a:solidFill>
                  <a:srgbClr val="FFFFFF"/>
                </a:solidFill>
                <a:effectLst>
                  <a:outerShdw blurRad="254000" dist="190500" dir="2700000" algn="tl" rotWithShape="0">
                    <a:srgbClr val="000000">
                      <a:alpha val="80000"/>
                    </a:srgbClr>
                  </a:outerShdw>
                </a:effectLst>
              </a:rPr>
              <a:t>detects </a:t>
            </a:r>
            <a:r>
              <a:rPr lang="en-US" sz="1700" b="1" dirty="0">
                <a:solidFill>
                  <a:srgbClr val="FFFFFF"/>
                </a:solidFill>
                <a:effectLst>
                  <a:outerShdw blurRad="254000" dist="190500" dir="2700000" algn="tl" rotWithShape="0">
                    <a:srgbClr val="000000">
                      <a:alpha val="80000"/>
                    </a:srgbClr>
                  </a:outerShdw>
                </a:effectLst>
              </a:rPr>
              <a:t>malware and can destroy it before any damage is done</a:t>
            </a:r>
          </a:p>
          <a:p>
            <a:pPr eaLnBrk="1" hangingPunct="1">
              <a:lnSpc>
                <a:spcPct val="140000"/>
              </a:lnSpc>
            </a:pPr>
            <a:r>
              <a:rPr lang="en-US" sz="1700" b="1" dirty="0">
                <a:solidFill>
                  <a:srgbClr val="FFFFFF"/>
                </a:solidFill>
                <a:effectLst>
                  <a:outerShdw blurRad="254000" dist="190500" dir="2700000" algn="tl" rotWithShape="0">
                    <a:srgbClr val="000000">
                      <a:alpha val="80000"/>
                    </a:srgbClr>
                  </a:outerShdw>
                </a:effectLst>
              </a:rPr>
              <a:t>Install and maintain anti-virus and anti-spyware software</a:t>
            </a:r>
          </a:p>
          <a:p>
            <a:pPr eaLnBrk="1" hangingPunct="1">
              <a:lnSpc>
                <a:spcPct val="140000"/>
              </a:lnSpc>
            </a:pPr>
            <a:r>
              <a:rPr lang="en-US" sz="1700" b="1" dirty="0">
                <a:solidFill>
                  <a:srgbClr val="FFFFFF"/>
                </a:solidFill>
                <a:effectLst>
                  <a:outerShdw blurRad="254000" dist="190500" dir="2700000" algn="tl" rotWithShape="0">
                    <a:srgbClr val="000000">
                      <a:alpha val="80000"/>
                    </a:srgbClr>
                  </a:outerShdw>
                </a:effectLst>
              </a:rPr>
              <a:t>Be sure to keep anti-virus software updated</a:t>
            </a:r>
          </a:p>
          <a:p>
            <a:pPr eaLnBrk="1" hangingPunct="1">
              <a:lnSpc>
                <a:spcPct val="140000"/>
              </a:lnSpc>
            </a:pPr>
            <a:r>
              <a:rPr lang="en-US" sz="1700" b="1" dirty="0">
                <a:solidFill>
                  <a:srgbClr val="FFFFFF"/>
                </a:solidFill>
                <a:effectLst>
                  <a:outerShdw blurRad="254000" dist="190500" dir="2700000" algn="tl" rotWithShape="0">
                    <a:srgbClr val="000000">
                      <a:alpha val="80000"/>
                    </a:srgbClr>
                  </a:outerShdw>
                </a:effectLst>
              </a:rPr>
              <a:t>Many free and pay options exist</a:t>
            </a:r>
          </a:p>
          <a:p>
            <a:pPr eaLnBrk="1" hangingPunct="1">
              <a:lnSpc>
                <a:spcPct val="140000"/>
              </a:lnSpc>
            </a:pPr>
            <a:endParaRPr lang="en-US" sz="1700" b="1" dirty="0">
              <a:solidFill>
                <a:srgbClr val="FFFFFF"/>
              </a:solidFill>
              <a:effectLst>
                <a:outerShdw blurRad="254000" dist="190500" dir="2700000" algn="tl" rotWithShape="0">
                  <a:srgbClr val="000000">
                    <a:alpha val="80000"/>
                  </a:srgbClr>
                </a:outerShdw>
              </a:effectLst>
            </a:endParaRPr>
          </a:p>
          <a:p>
            <a:pPr eaLnBrk="1" hangingPunct="1">
              <a:lnSpc>
                <a:spcPct val="140000"/>
              </a:lnSpc>
            </a:pPr>
            <a:endParaRPr lang="en-US" sz="1700" b="1" dirty="0">
              <a:solidFill>
                <a:srgbClr val="FFFFFF"/>
              </a:solidFill>
              <a:effectLst>
                <a:outerShdw blurRad="254000" dist="190500" dir="2700000" algn="tl" rotWithShape="0">
                  <a:srgbClr val="000000">
                    <a:alpha val="80000"/>
                  </a:srgbClr>
                </a:outerShdw>
              </a:effectLst>
            </a:endParaRPr>
          </a:p>
        </p:txBody>
      </p:sp>
      <p:pic>
        <p:nvPicPr>
          <p:cNvPr id="307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590" y="1508192"/>
            <a:ext cx="796557" cy="1128456"/>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3072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7971" y="1539941"/>
            <a:ext cx="810599" cy="1102925"/>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3072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63599" y="1527523"/>
            <a:ext cx="857831" cy="1056970"/>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30728"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49589" y="2051130"/>
            <a:ext cx="1041651" cy="1041651"/>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Tools to stay secure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13" name="Content Placeholder 2"/>
          <p:cNvSpPr txBox="1">
            <a:spLocks/>
          </p:cNvSpPr>
          <p:nvPr/>
        </p:nvSpPr>
        <p:spPr>
          <a:xfrm>
            <a:off x="4644270" y="3147001"/>
            <a:ext cx="3992345" cy="32620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4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700" dirty="0" smtClean="0">
                <a:solidFill>
                  <a:srgbClr val="E6DA27"/>
                </a:solidFill>
                <a:effectLst>
                  <a:outerShdw blurRad="254000" dist="190500" dir="2700000" algn="tl" rotWithShape="0">
                    <a:srgbClr val="000000">
                      <a:alpha val="80000"/>
                    </a:srgbClr>
                  </a:outerShdw>
                </a:effectLst>
                <a:latin typeface="Impact"/>
                <a:cs typeface="Impact"/>
              </a:rPr>
              <a:t>Firewall</a:t>
            </a:r>
          </a:p>
          <a:p>
            <a:pPr>
              <a:lnSpc>
                <a:spcPct val="14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700" b="1" dirty="0" smtClean="0">
                <a:solidFill>
                  <a:srgbClr val="FFFFFF"/>
                </a:solidFill>
                <a:effectLst>
                  <a:outerShdw blurRad="254000" dist="190500" dir="2700000" algn="tl" rotWithShape="0">
                    <a:srgbClr val="000000">
                      <a:alpha val="80000"/>
                    </a:srgbClr>
                  </a:outerShdw>
                </a:effectLst>
                <a:latin typeface="Arial"/>
              </a:rPr>
              <a:t>acts as a wall between your computer/private network and the internet. A firewall prevents hacker connections from entering your computer.</a:t>
            </a:r>
          </a:p>
          <a:p>
            <a:pPr algn="just">
              <a:lnSpc>
                <a:spcPct val="14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700" b="1" dirty="0" smtClean="0">
                <a:solidFill>
                  <a:srgbClr val="FFFFFF"/>
                </a:solidFill>
                <a:effectLst>
                  <a:outerShdw blurRad="254000" dist="190500" dir="2700000" algn="tl" rotWithShape="0">
                    <a:srgbClr val="000000">
                      <a:alpha val="80000"/>
                    </a:srgbClr>
                  </a:outerShdw>
                </a:effectLst>
                <a:latin typeface="Arial"/>
              </a:rPr>
              <a:t>Filters packets that enter or leave your computer</a:t>
            </a:r>
            <a:endParaRPr lang="en-US" sz="1700" b="1" dirty="0">
              <a:solidFill>
                <a:srgbClr val="FFFFFF"/>
              </a:solidFill>
              <a:effectLst>
                <a:outerShdw blurRad="254000" dist="190500" dir="2700000" algn="tl" rotWithShape="0">
                  <a:srgbClr val="000000">
                    <a:alpha val="80000"/>
                  </a:srgbClr>
                </a:outerShdw>
              </a:effectLst>
              <a:latin typeface="Arial"/>
            </a:endParaRPr>
          </a:p>
        </p:txBody>
      </p:sp>
      <p:pic>
        <p:nvPicPr>
          <p:cNvPr id="14"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65561" y="1557544"/>
            <a:ext cx="2665544" cy="1475711"/>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30725"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80802" y="2017279"/>
            <a:ext cx="870596" cy="1102925"/>
          </a:xfrm>
          <a:prstGeom prst="rect">
            <a:avLst/>
          </a:prstGeom>
          <a:noFill/>
          <a:ln w="76200" cmpd="sng">
            <a:solidFill>
              <a:srgbClr val="FFFFFF"/>
            </a:solidFill>
            <a:round/>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2" name="Rounded Rectangle 11"/>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1" name="Rounded Rectangle 2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827972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3028936"/>
            <a:ext cx="4038600" cy="3416732"/>
          </a:xfrm>
        </p:spPr>
        <p:txBody>
          <a:bodyPr>
            <a:noAutofit/>
          </a:bodyPr>
          <a:lstStyle/>
          <a:p>
            <a:pPr marL="36576" indent="0" eaLnBrk="1" fontAlgn="auto" hangingPunct="1">
              <a:lnSpc>
                <a:spcPct val="120000"/>
              </a:lnSpc>
              <a:spcAft>
                <a:spcPts val="0"/>
              </a:spcAft>
              <a:buNone/>
              <a:defRPr/>
            </a:pPr>
            <a:r>
              <a:rPr lang="en-US" sz="1800" dirty="0" smtClean="0">
                <a:solidFill>
                  <a:srgbClr val="E6DA27"/>
                </a:solidFill>
                <a:effectLst>
                  <a:outerShdw blurRad="254000" dist="190500" dir="2700000" algn="tl" rotWithShape="0">
                    <a:srgbClr val="000000">
                      <a:alpha val="80000"/>
                    </a:srgbClr>
                  </a:outerShdw>
                </a:effectLst>
                <a:latin typeface="Impact"/>
                <a:cs typeface="Impact"/>
              </a:rPr>
              <a:t>Operation System Update</a:t>
            </a:r>
          </a:p>
          <a:p>
            <a:pPr marL="322326" indent="-285750" eaLnBrk="1" fontAlgn="auto" hangingPunct="1">
              <a:lnSpc>
                <a:spcPct val="120000"/>
              </a:lnSpc>
              <a:spcAft>
                <a:spcPts val="0"/>
              </a:spcAft>
              <a:defRPr/>
            </a:pPr>
            <a:r>
              <a:rPr lang="en-US" sz="1600" b="1" dirty="0" smtClean="0">
                <a:solidFill>
                  <a:srgbClr val="FFFFFF"/>
                </a:solidFill>
                <a:effectLst>
                  <a:outerShdw blurRad="254000" dist="190500" dir="2700000" algn="tl" rotWithShape="0">
                    <a:srgbClr val="000000">
                      <a:alpha val="80000"/>
                    </a:srgbClr>
                  </a:outerShdw>
                </a:effectLst>
              </a:rPr>
              <a:t>Microsoft regularly issues patches or updates to solve security problems in their software. If these are not applied, it leaves your computer vulnerable to hackers.</a:t>
            </a:r>
          </a:p>
          <a:p>
            <a:pPr marL="448056" lvl="1" indent="0" eaLnBrk="1" fontAlgn="auto" hangingPunct="1">
              <a:lnSpc>
                <a:spcPct val="120000"/>
              </a:lnSpc>
              <a:spcAft>
                <a:spcPts val="0"/>
              </a:spcAft>
              <a:buNone/>
              <a:defRPr/>
            </a:pPr>
            <a:endParaRPr lang="en-US" sz="1600" b="1" dirty="0" smtClean="0">
              <a:solidFill>
                <a:srgbClr val="FFFFFF"/>
              </a:solidFill>
              <a:effectLst>
                <a:outerShdw blurRad="254000" dist="190500" dir="2700000" algn="tl" rotWithShape="0">
                  <a:srgbClr val="000000">
                    <a:alpha val="80000"/>
                  </a:srgbClr>
                </a:outerShdw>
              </a:effectLst>
            </a:endParaRPr>
          </a:p>
          <a:p>
            <a:pPr marL="322326" indent="-285750" eaLnBrk="1" fontAlgn="auto" hangingPunct="1">
              <a:lnSpc>
                <a:spcPct val="120000"/>
              </a:lnSpc>
              <a:spcAft>
                <a:spcPts val="0"/>
              </a:spcAft>
              <a:defRPr/>
            </a:pPr>
            <a:r>
              <a:rPr lang="en-US" sz="1600" b="1" dirty="0" smtClean="0">
                <a:solidFill>
                  <a:srgbClr val="FFFFFF"/>
                </a:solidFill>
                <a:effectLst>
                  <a:outerShdw blurRad="254000" dist="190500" dir="2700000" algn="tl" rotWithShape="0">
                    <a:srgbClr val="000000">
                      <a:alpha val="80000"/>
                    </a:srgbClr>
                  </a:outerShdw>
                </a:effectLst>
              </a:rPr>
              <a:t>The Windows Update feature built into Windows can be set up to automatically download and install updates. </a:t>
            </a:r>
          </a:p>
          <a:p>
            <a:pPr marL="722376" lvl="1" indent="-274320" eaLnBrk="1" fontAlgn="auto" hangingPunct="1">
              <a:lnSpc>
                <a:spcPct val="120000"/>
              </a:lnSpc>
              <a:spcAft>
                <a:spcPts val="0"/>
              </a:spcAft>
              <a:buFont typeface="Wingdings 2"/>
              <a:buChar char=""/>
              <a:defRPr/>
            </a:pPr>
            <a:endParaRPr lang="en-US" sz="1600" b="1" dirty="0" smtClean="0">
              <a:solidFill>
                <a:srgbClr val="FFFFFF"/>
              </a:solidFill>
              <a:effectLst>
                <a:outerShdw blurRad="254000" dist="190500" dir="2700000" algn="tl" rotWithShape="0">
                  <a:srgbClr val="000000">
                    <a:alpha val="80000"/>
                  </a:srgbClr>
                </a:outerShdw>
              </a:effectLst>
            </a:endParaRPr>
          </a:p>
          <a:p>
            <a:pPr marL="420624" indent="-384048" eaLnBrk="1" fontAlgn="auto" hangingPunct="1">
              <a:lnSpc>
                <a:spcPct val="120000"/>
              </a:lnSpc>
              <a:spcAft>
                <a:spcPts val="0"/>
              </a:spcAft>
              <a:buFont typeface="Wingdings 2"/>
              <a:buChar char=""/>
              <a:defRPr/>
            </a:pPr>
            <a:endParaRPr lang="en-US" sz="1600" b="1" dirty="0" smtClean="0">
              <a:solidFill>
                <a:srgbClr val="FFFFFF"/>
              </a:solidFill>
              <a:effectLst>
                <a:outerShdw blurRad="254000" dist="190500" dir="2700000" algn="tl" rotWithShape="0">
                  <a:srgbClr val="000000">
                    <a:alpha val="80000"/>
                  </a:srgbClr>
                </a:outerShdw>
              </a:effectLst>
            </a:endParaRPr>
          </a:p>
          <a:p>
            <a:pPr marL="420624" indent="-384048" eaLnBrk="1" fontAlgn="auto" hangingPunct="1">
              <a:lnSpc>
                <a:spcPct val="120000"/>
              </a:lnSpc>
              <a:spcAft>
                <a:spcPts val="0"/>
              </a:spcAft>
              <a:buFont typeface="Wingdings 2"/>
              <a:buChar char=""/>
              <a:defRPr/>
            </a:pPr>
            <a:endParaRPr lang="en-US" sz="1600" b="1" dirty="0">
              <a:solidFill>
                <a:srgbClr val="FFFFFF"/>
              </a:solidFill>
              <a:effectLst>
                <a:outerShdw blurRad="254000" dist="190500" dir="2700000" algn="tl" rotWithShape="0">
                  <a:srgbClr val="000000">
                    <a:alpha val="80000"/>
                  </a:srgbClr>
                </a:outerShdw>
              </a:effectLst>
            </a:endParaRPr>
          </a:p>
        </p:txBody>
      </p:sp>
      <p:pic>
        <p:nvPicPr>
          <p:cNvPr id="32773" name="Picture 5" descr="untitled.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4074" y="3220541"/>
            <a:ext cx="2919255" cy="3225127"/>
          </a:xfrm>
          <a:prstGeom prst="rect">
            <a:avLst/>
          </a:prstGeom>
          <a:noFill/>
          <a:ln w="76200" cmpd="sng">
            <a:no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Tools to stay secure</a:t>
            </a:r>
          </a:p>
        </p:txBody>
      </p:sp>
      <p:sp>
        <p:nvSpPr>
          <p:cNvPr id="8" name="Rectangle 7"/>
          <p:cNvSpPr/>
          <p:nvPr/>
        </p:nvSpPr>
        <p:spPr>
          <a:xfrm>
            <a:off x="4419600" y="1618233"/>
            <a:ext cx="3426176" cy="1007455"/>
          </a:xfrm>
          <a:prstGeom prst="rect">
            <a:avLst/>
          </a:prstGeom>
        </p:spPr>
        <p:txBody>
          <a:bodyPr wrap="square">
            <a:spAutoFit/>
          </a:bodyPr>
          <a:lstStyle/>
          <a:p>
            <a:pPr marL="36576">
              <a:lnSpc>
                <a:spcPct val="120000"/>
              </a:lnSpc>
              <a:defRPr/>
            </a:pPr>
            <a:r>
              <a:rPr lang="en-US" dirty="0" smtClean="0">
                <a:solidFill>
                  <a:srgbClr val="E6DA27"/>
                </a:solidFill>
                <a:effectLst>
                  <a:outerShdw blurRad="254000" dist="190500" dir="2700000" algn="tl" rotWithShape="0">
                    <a:srgbClr val="000000">
                      <a:alpha val="80000"/>
                    </a:srgbClr>
                  </a:outerShdw>
                </a:effectLst>
                <a:latin typeface="Impact"/>
                <a:cs typeface="Impact"/>
              </a:rPr>
              <a:t>Pop-up blockers</a:t>
            </a:r>
          </a:p>
          <a:p>
            <a:pPr marL="322326" indent="-285750">
              <a:lnSpc>
                <a:spcPct val="120000"/>
              </a:lnSpc>
              <a:buFont typeface="Arial"/>
              <a:buChar char="•"/>
              <a:defRPr/>
            </a:pPr>
            <a:r>
              <a:rPr lang="en-US" sz="1600" b="1" dirty="0" smtClean="0">
                <a:solidFill>
                  <a:schemeClr val="bg1"/>
                </a:solidFill>
                <a:effectLst>
                  <a:outerShdw blurRad="254000" dist="190500" dir="2700000" algn="tl" rotWithShape="0">
                    <a:srgbClr val="000000">
                      <a:alpha val="80000"/>
                    </a:srgbClr>
                  </a:outerShdw>
                </a:effectLst>
                <a:latin typeface="Arial"/>
                <a:cs typeface="Arial"/>
              </a:rPr>
              <a:t>Blocks harmful pop-ups and misleading advertisements</a:t>
            </a:r>
            <a:endParaRPr lang="en-US" sz="1600" b="1" dirty="0">
              <a:solidFill>
                <a:schemeClr val="bg1"/>
              </a:solidFill>
              <a:effectLst>
                <a:outerShdw blurRad="254000" dist="190500" dir="2700000" algn="tl" rotWithShape="0">
                  <a:srgbClr val="000000">
                    <a:alpha val="80000"/>
                  </a:srgbClr>
                </a:outerShdw>
              </a:effectLst>
              <a:latin typeface="Arial"/>
              <a:cs typeface="Arial"/>
            </a:endParaRPr>
          </a:p>
        </p:txBody>
      </p:sp>
      <p:pic>
        <p:nvPicPr>
          <p:cNvPr id="11" name="Picture 7" descr="mess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4074" y="1595867"/>
            <a:ext cx="2919255" cy="1382805"/>
          </a:xfrm>
          <a:prstGeom prst="rect">
            <a:avLst/>
          </a:prstGeom>
          <a:noFill/>
          <a:ln>
            <a:noFill/>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quot;No&quot; Symbol 1"/>
          <p:cNvSpPr/>
          <p:nvPr/>
        </p:nvSpPr>
        <p:spPr>
          <a:xfrm>
            <a:off x="1573366" y="1556961"/>
            <a:ext cx="1459627" cy="1459627"/>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ounded Rectangle 8"/>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0" name="Rounded Rectangle 9"/>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2" name="Rounded Rectangle 11"/>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3" name="Rounded Rectangle 12"/>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5" name="Rounded Rectangle 14"/>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8" name="Rounded Rectangle 17"/>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1183011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156" y="1827696"/>
            <a:ext cx="8229600" cy="4525963"/>
          </a:xfrm>
        </p:spPr>
        <p:txBody>
          <a:bodyPr>
            <a:normAutofit fontScale="62500" lnSpcReduction="20000"/>
          </a:bodyPr>
          <a:lstStyle/>
          <a:p>
            <a:pPr marL="36576" indent="0" eaLnBrk="1" fontAlgn="auto" hangingPunct="1">
              <a:lnSpc>
                <a:spcPct val="140000"/>
              </a:lnSpc>
              <a:spcAft>
                <a:spcPts val="0"/>
              </a:spcAft>
              <a:buNone/>
              <a:defRPr/>
            </a:pPr>
            <a:r>
              <a:rPr lang="en-US" dirty="0" smtClean="0">
                <a:solidFill>
                  <a:srgbClr val="E6DA27"/>
                </a:solidFill>
                <a:effectLst>
                  <a:outerShdw blurRad="254000" dist="190500" dir="2700000" algn="tl" rotWithShape="0">
                    <a:srgbClr val="000000">
                      <a:alpha val="80000"/>
                    </a:srgbClr>
                  </a:outerShdw>
                </a:effectLst>
                <a:latin typeface="Impact"/>
                <a:ea typeface="+mn-ea"/>
                <a:cs typeface="Impact"/>
              </a:rPr>
              <a:t>Symptoms of a break-in/ compromise</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Antivirus software detects a problem</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Pop-ups suddenly appear (may sell security software)</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Disk space disappears</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Files or transactions appear that should not be there</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System slows down to a crawl</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Unusual messages, sounds, or displays on your monitor</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Stolen laptop (1 in 10 stolen in laptop lifetime)</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Your mouse moves by itself</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Your computer shuts down and powers off by itself</a:t>
            </a:r>
          </a:p>
          <a:p>
            <a:pPr marL="722376" lvl="1" indent="-274320" eaLnBrk="1" fontAlgn="auto" hangingPunct="1">
              <a:lnSpc>
                <a:spcPct val="140000"/>
              </a:lnSpc>
              <a:spcAft>
                <a:spcPts val="0"/>
              </a:spcAft>
              <a:buFont typeface="Wingdings 2"/>
              <a:buChar char=""/>
              <a:defRPr/>
            </a:pPr>
            <a:r>
              <a:rPr lang="en-US" b="1" dirty="0" smtClean="0">
                <a:solidFill>
                  <a:srgbClr val="FFFFFF"/>
                </a:solidFill>
                <a:effectLst>
                  <a:outerShdw blurRad="254000" dist="190500" dir="2700000" algn="tl" rotWithShape="0">
                    <a:srgbClr val="000000">
                      <a:alpha val="80000"/>
                    </a:srgbClr>
                  </a:outerShdw>
                </a:effectLst>
                <a:ea typeface="+mn-ea"/>
              </a:rPr>
              <a:t>Often not recognized</a:t>
            </a: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Dealing with malicious software</a:t>
            </a:r>
          </a:p>
        </p:txBody>
      </p:sp>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6" name="Rounded Rectangle 5"/>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1429792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457200" y="1903527"/>
            <a:ext cx="8229600" cy="3935491"/>
          </a:xfrm>
        </p:spPr>
        <p:txBody>
          <a:bodyPr>
            <a:normAutofit/>
          </a:bodyPr>
          <a:lstStyle/>
          <a:p>
            <a:pPr marL="0" indent="0" eaLnBrk="1" hangingPunct="1">
              <a:lnSpc>
                <a:spcPct val="120000"/>
              </a:lnSpc>
              <a:buNone/>
            </a:pPr>
            <a:r>
              <a:rPr lang="en-US" sz="1800" dirty="0" smtClean="0">
                <a:solidFill>
                  <a:srgbClr val="E6DA27"/>
                </a:solidFill>
                <a:effectLst>
                  <a:outerShdw blurRad="254000" dist="190500" dir="2700000" algn="tl" rotWithShape="0">
                    <a:srgbClr val="000000">
                      <a:alpha val="80000"/>
                    </a:srgbClr>
                  </a:outerShdw>
                </a:effectLst>
                <a:latin typeface="Impact"/>
                <a:cs typeface="Impact"/>
              </a:rPr>
              <a:t>Symptoms of malicious spyware:</a:t>
            </a:r>
            <a:endParaRPr lang="en-US" sz="1800" dirty="0">
              <a:solidFill>
                <a:srgbClr val="E6DA27"/>
              </a:solidFill>
              <a:effectLst>
                <a:outerShdw blurRad="254000" dist="190500" dir="2700000" algn="tl" rotWithShape="0">
                  <a:srgbClr val="000000">
                    <a:alpha val="80000"/>
                  </a:srgbClr>
                </a:outerShdw>
              </a:effectLst>
              <a:latin typeface="Impact"/>
              <a:cs typeface="Impact"/>
            </a:endParaRP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Change to your browser homepage/start page</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Ending up on a strange site when conducting a search</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System-based firewall is turned off automatically</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Lots of network activity while not particularly active</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Excessive pop-up windows</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New icons, programs, favorites which you did not add</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Frequent firewall alerts about unknown  programs trying to access the Internet</a:t>
            </a:r>
          </a:p>
          <a:p>
            <a:pPr lvl="1">
              <a:lnSpc>
                <a:spcPct val="120000"/>
              </a:lnSpc>
              <a:buFont typeface="Arial"/>
              <a:buChar char="•"/>
            </a:pPr>
            <a:r>
              <a:rPr lang="en-US" sz="1800" b="1" dirty="0">
                <a:solidFill>
                  <a:srgbClr val="FFFFFF"/>
                </a:solidFill>
                <a:effectLst>
                  <a:outerShdw blurRad="254000" dist="190500" dir="2700000" algn="tl" rotWithShape="0">
                    <a:srgbClr val="000000">
                      <a:alpha val="80000"/>
                    </a:srgbClr>
                  </a:outerShdw>
                </a:effectLst>
              </a:rPr>
              <a:t>Bad/slow system performance</a:t>
            </a:r>
          </a:p>
          <a:p>
            <a:pPr eaLnBrk="1" hangingPunct="1">
              <a:lnSpc>
                <a:spcPct val="120000"/>
              </a:lnSpc>
            </a:pPr>
            <a:endParaRPr lang="en-US" sz="1800" b="1" dirty="0">
              <a:solidFill>
                <a:srgbClr val="FFFFFF"/>
              </a:solidFill>
              <a:effectLst>
                <a:outerShdw blurRad="254000" dist="190500" dir="2700000" algn="tl" rotWithShape="0">
                  <a:srgbClr val="000000">
                    <a:alpha val="80000"/>
                  </a:srgbClr>
                </a:outerShdw>
              </a:effectLst>
            </a:endParaRPr>
          </a:p>
        </p:txBody>
      </p:sp>
      <p:sp>
        <p:nvSpPr>
          <p:cNvPr id="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Dealing with malicious software</a:t>
            </a:r>
          </a:p>
        </p:txBody>
      </p:sp>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6" name="Rounded Rectangle 5"/>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875331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534703" y="2104898"/>
            <a:ext cx="3580847" cy="3649095"/>
          </a:xfrm>
          <a:prstGeom prst="rect">
            <a:avLst/>
          </a:prstGeom>
          <a:noFill/>
          <a:ln>
            <a:noFill/>
          </a:ln>
          <a:extLst/>
        </p:spPr>
        <p:txBody>
          <a:bodyPr/>
          <a:lstStyle/>
          <a:p>
            <a:pPr>
              <a:spcBef>
                <a:spcPct val="20000"/>
              </a:spcBef>
            </a:pPr>
            <a:r>
              <a:rPr lang="en-US" sz="2000" b="1" dirty="0">
                <a:solidFill>
                  <a:schemeClr val="bg1"/>
                </a:solidFill>
                <a:effectLst>
                  <a:outerShdw blurRad="254000" dist="190500" dir="2700000" algn="tl" rotWithShape="0">
                    <a:srgbClr val="000000">
                      <a:alpha val="80000"/>
                    </a:srgbClr>
                  </a:outerShdw>
                </a:effectLst>
                <a:latin typeface="Arial"/>
                <a:cs typeface="Arial"/>
              </a:rPr>
              <a:t>In general, </a:t>
            </a:r>
            <a:r>
              <a:rPr lang="en-US" sz="2000" b="1" dirty="0">
                <a:solidFill>
                  <a:srgbClr val="E6DA27"/>
                </a:solidFill>
                <a:effectLst>
                  <a:outerShdw blurRad="254000" dist="190500" dir="2700000" algn="tl" rotWithShape="0">
                    <a:srgbClr val="000000">
                      <a:alpha val="80000"/>
                    </a:srgbClr>
                  </a:outerShdw>
                </a:effectLst>
                <a:latin typeface="Arial"/>
                <a:cs typeface="Arial"/>
              </a:rPr>
              <a:t>don</a:t>
            </a:r>
            <a:r>
              <a:rPr lang="ja-JP" altLang="en-US" sz="2000" b="1" dirty="0">
                <a:solidFill>
                  <a:srgbClr val="E6DA27"/>
                </a:solidFill>
                <a:effectLst>
                  <a:outerShdw blurRad="254000" dist="190500" dir="2700000" algn="tl" rotWithShape="0">
                    <a:srgbClr val="000000">
                      <a:alpha val="80000"/>
                    </a:srgbClr>
                  </a:outerShdw>
                </a:effectLst>
                <a:latin typeface="Arial"/>
                <a:cs typeface="Arial"/>
              </a:rPr>
              <a:t>’</a:t>
            </a:r>
            <a:r>
              <a:rPr lang="en-US" sz="2000" b="1" dirty="0">
                <a:solidFill>
                  <a:srgbClr val="E6DA27"/>
                </a:solidFill>
                <a:effectLst>
                  <a:outerShdw blurRad="254000" dist="190500" dir="2700000" algn="tl" rotWithShape="0">
                    <a:srgbClr val="000000">
                      <a:alpha val="80000"/>
                    </a:srgbClr>
                  </a:outerShdw>
                </a:effectLst>
                <a:latin typeface="Arial"/>
                <a:cs typeface="Arial"/>
              </a:rPr>
              <a:t>t </a:t>
            </a:r>
            <a:r>
              <a:rPr lang="en-US" sz="2000" b="1" dirty="0" smtClean="0">
                <a:solidFill>
                  <a:srgbClr val="E6DA27"/>
                </a:solidFill>
                <a:effectLst>
                  <a:outerShdw blurRad="254000" dist="190500" dir="2700000" algn="tl" rotWithShape="0">
                    <a:srgbClr val="000000">
                      <a:alpha val="80000"/>
                    </a:srgbClr>
                  </a:outerShdw>
                </a:effectLst>
                <a:latin typeface="Arial"/>
                <a:cs typeface="Arial"/>
              </a:rPr>
              <a:t>hesitate </a:t>
            </a:r>
            <a:r>
              <a:rPr lang="en-US" sz="2000" b="1" dirty="0" smtClean="0">
                <a:solidFill>
                  <a:schemeClr val="bg1"/>
                </a:solidFill>
                <a:effectLst>
                  <a:outerShdw blurRad="254000" dist="190500" dir="2700000" algn="tl" rotWithShape="0">
                    <a:srgbClr val="000000">
                      <a:alpha val="80000"/>
                    </a:srgbClr>
                  </a:outerShdw>
                </a:effectLst>
                <a:latin typeface="Arial"/>
                <a:cs typeface="Arial"/>
              </a:rPr>
              <a:t>to </a:t>
            </a:r>
            <a:r>
              <a:rPr lang="en-US" sz="2000" b="1" dirty="0">
                <a:solidFill>
                  <a:schemeClr val="bg1"/>
                </a:solidFill>
                <a:effectLst>
                  <a:outerShdw blurRad="254000" dist="190500" dir="2700000" algn="tl" rotWithShape="0">
                    <a:srgbClr val="000000">
                      <a:alpha val="80000"/>
                    </a:srgbClr>
                  </a:outerShdw>
                </a:effectLst>
                <a:latin typeface="Arial"/>
                <a:cs typeface="Arial"/>
              </a:rPr>
              <a:t>report anything you </a:t>
            </a:r>
            <a:r>
              <a:rPr lang="en-US" sz="2000" b="1" dirty="0" smtClean="0">
                <a:solidFill>
                  <a:schemeClr val="bg1"/>
                </a:solidFill>
                <a:effectLst>
                  <a:outerShdw blurRad="254000" dist="190500" dir="2700000" algn="tl" rotWithShape="0">
                    <a:srgbClr val="000000">
                      <a:alpha val="80000"/>
                    </a:srgbClr>
                  </a:outerShdw>
                </a:effectLst>
                <a:latin typeface="Arial"/>
                <a:cs typeface="Arial"/>
              </a:rPr>
              <a:t>feel could </a:t>
            </a:r>
            <a:r>
              <a:rPr lang="en-US" sz="2000" b="1" dirty="0">
                <a:solidFill>
                  <a:schemeClr val="bg1"/>
                </a:solidFill>
                <a:effectLst>
                  <a:outerShdw blurRad="254000" dist="190500" dir="2700000" algn="tl" rotWithShape="0">
                    <a:srgbClr val="000000">
                      <a:alpha val="80000"/>
                    </a:srgbClr>
                  </a:outerShdw>
                </a:effectLst>
                <a:latin typeface="Arial"/>
                <a:cs typeface="Arial"/>
              </a:rPr>
              <a:t>be detrimental to</a:t>
            </a:r>
            <a:br>
              <a:rPr lang="en-US" sz="2000" b="1" dirty="0">
                <a:solidFill>
                  <a:schemeClr val="bg1"/>
                </a:solidFill>
                <a:effectLst>
                  <a:outerShdw blurRad="254000" dist="190500" dir="2700000" algn="tl" rotWithShape="0">
                    <a:srgbClr val="000000">
                      <a:alpha val="80000"/>
                    </a:srgbClr>
                  </a:outerShdw>
                </a:effectLst>
                <a:latin typeface="Arial"/>
                <a:cs typeface="Arial"/>
              </a:rPr>
            </a:br>
            <a:r>
              <a:rPr lang="en-US" sz="2000" b="1" dirty="0">
                <a:solidFill>
                  <a:schemeClr val="bg1"/>
                </a:solidFill>
                <a:effectLst>
                  <a:outerShdw blurRad="254000" dist="190500" dir="2700000" algn="tl" rotWithShape="0">
                    <a:srgbClr val="000000">
                      <a:alpha val="80000"/>
                    </a:srgbClr>
                  </a:outerShdw>
                </a:effectLst>
                <a:latin typeface="Arial"/>
                <a:cs typeface="Arial"/>
              </a:rPr>
              <a:t>the security of:</a:t>
            </a:r>
          </a:p>
          <a:p>
            <a:pPr marL="285750" indent="-285750">
              <a:spcBef>
                <a:spcPct val="20000"/>
              </a:spcBef>
              <a:buFontTx/>
              <a:buChar char="–"/>
            </a:pPr>
            <a:r>
              <a:rPr lang="en-US" sz="2000" b="1" dirty="0">
                <a:solidFill>
                  <a:schemeClr val="bg1"/>
                </a:solidFill>
                <a:effectLst>
                  <a:outerShdw blurRad="254000" dist="190500" dir="2700000" algn="tl" rotWithShape="0">
                    <a:srgbClr val="000000">
                      <a:alpha val="80000"/>
                    </a:srgbClr>
                  </a:outerShdw>
                </a:effectLst>
                <a:latin typeface="Arial"/>
                <a:cs typeface="Arial"/>
              </a:rPr>
              <a:t>our company, </a:t>
            </a:r>
          </a:p>
          <a:p>
            <a:pPr marL="285750" indent="-285750">
              <a:spcBef>
                <a:spcPct val="20000"/>
              </a:spcBef>
              <a:buFontTx/>
              <a:buChar char="–"/>
            </a:pPr>
            <a:r>
              <a:rPr lang="en-US" sz="2000" b="1" dirty="0">
                <a:solidFill>
                  <a:schemeClr val="bg1"/>
                </a:solidFill>
                <a:effectLst>
                  <a:outerShdw blurRad="254000" dist="190500" dir="2700000" algn="tl" rotWithShape="0">
                    <a:srgbClr val="000000">
                      <a:alpha val="80000"/>
                    </a:srgbClr>
                  </a:outerShdw>
                </a:effectLst>
                <a:latin typeface="Arial"/>
                <a:cs typeface="Arial"/>
              </a:rPr>
              <a:t>our employees, </a:t>
            </a:r>
          </a:p>
          <a:p>
            <a:pPr marL="285750" indent="-285750">
              <a:spcBef>
                <a:spcPct val="20000"/>
              </a:spcBef>
              <a:buFontTx/>
              <a:buChar char="–"/>
            </a:pPr>
            <a:r>
              <a:rPr lang="en-US" sz="2000" b="1" dirty="0">
                <a:solidFill>
                  <a:schemeClr val="bg1"/>
                </a:solidFill>
                <a:effectLst>
                  <a:outerShdw blurRad="254000" dist="190500" dir="2700000" algn="tl" rotWithShape="0">
                    <a:srgbClr val="000000">
                      <a:alpha val="80000"/>
                    </a:srgbClr>
                  </a:outerShdw>
                </a:effectLst>
                <a:latin typeface="Arial"/>
                <a:cs typeface="Arial"/>
              </a:rPr>
              <a:t>our government</a:t>
            </a:r>
            <a:br>
              <a:rPr lang="en-US" sz="2000" b="1" dirty="0">
                <a:solidFill>
                  <a:schemeClr val="bg1"/>
                </a:solidFill>
                <a:effectLst>
                  <a:outerShdw blurRad="254000" dist="190500" dir="2700000" algn="tl" rotWithShape="0">
                    <a:srgbClr val="000000">
                      <a:alpha val="80000"/>
                    </a:srgbClr>
                  </a:outerShdw>
                </a:effectLst>
                <a:latin typeface="Arial"/>
                <a:cs typeface="Arial"/>
              </a:rPr>
            </a:br>
            <a:r>
              <a:rPr lang="en-US" sz="2000" b="1" dirty="0">
                <a:solidFill>
                  <a:schemeClr val="bg1"/>
                </a:solidFill>
                <a:effectLst>
                  <a:outerShdw blurRad="254000" dist="190500" dir="2700000" algn="tl" rotWithShape="0">
                    <a:srgbClr val="000000">
                      <a:alpha val="80000"/>
                    </a:srgbClr>
                  </a:outerShdw>
                </a:effectLst>
                <a:latin typeface="Arial"/>
                <a:cs typeface="Arial"/>
              </a:rPr>
              <a:t>customers; or</a:t>
            </a:r>
          </a:p>
          <a:p>
            <a:pPr marL="285750" indent="-285750">
              <a:spcBef>
                <a:spcPct val="20000"/>
              </a:spcBef>
              <a:buFontTx/>
              <a:buChar char="–"/>
            </a:pPr>
            <a:r>
              <a:rPr lang="en-US" sz="2000" b="1" dirty="0">
                <a:solidFill>
                  <a:schemeClr val="bg1"/>
                </a:solidFill>
                <a:effectLst>
                  <a:outerShdw blurRad="254000" dist="190500" dir="2700000" algn="tl" rotWithShape="0">
                    <a:srgbClr val="000000">
                      <a:alpha val="80000"/>
                    </a:srgbClr>
                  </a:outerShdw>
                </a:effectLst>
                <a:latin typeface="Arial"/>
                <a:cs typeface="Arial"/>
              </a:rPr>
              <a:t>our country.</a:t>
            </a:r>
          </a:p>
        </p:txBody>
      </p:sp>
      <p:pic>
        <p:nvPicPr>
          <p:cNvPr id="83972" name="Picture 5" descr="flag460X27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2514600"/>
            <a:ext cx="4381500" cy="2628900"/>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Reporting: Don’t Hesitate</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Tree>
    <p:extLst>
      <p:ext uri="{BB962C8B-B14F-4D97-AF65-F5344CB8AC3E}">
        <p14:creationId xmlns:p14="http://schemas.microsoft.com/office/powerpoint/2010/main" val="658950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38200" y="3400532"/>
            <a:ext cx="7428747" cy="3109087"/>
          </a:xfrm>
          <a:prstGeom prst="rect">
            <a:avLst/>
          </a:prstGeom>
          <a:effectLst>
            <a:outerShdw blurRad="254000" dist="190500" dir="2700000" algn="tl" rotWithShape="0">
              <a:prstClr val="black">
                <a:alpha val="71000"/>
              </a:prst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2500" b="1" dirty="0" smtClean="0">
                <a:solidFill>
                  <a:srgbClr val="FFFFFF"/>
                </a:solidFill>
                <a:latin typeface="Arial"/>
                <a:cs typeface="Arial"/>
              </a:rPr>
              <a:t>What to do when infected with malicious software:</a:t>
            </a:r>
          </a:p>
          <a:p>
            <a:pPr marL="457200" indent="-457200">
              <a:lnSpc>
                <a:spcPct val="140000"/>
              </a:lnSpc>
              <a:buFont typeface="Arial"/>
              <a:buChar char="•"/>
            </a:pPr>
            <a:r>
              <a:rPr lang="en-US" sz="2700" b="1" dirty="0" smtClean="0">
                <a:solidFill>
                  <a:srgbClr val="E6DA27"/>
                </a:solidFill>
                <a:latin typeface="Arial"/>
                <a:cs typeface="Arial"/>
              </a:rPr>
              <a:t>use system restore</a:t>
            </a:r>
          </a:p>
          <a:p>
            <a:pPr marL="457200" indent="-457200">
              <a:lnSpc>
                <a:spcPct val="140000"/>
              </a:lnSpc>
              <a:buFont typeface="Arial"/>
              <a:buChar char="•"/>
            </a:pPr>
            <a:r>
              <a:rPr lang="en-US" sz="2700" b="1" dirty="0" smtClean="0">
                <a:solidFill>
                  <a:srgbClr val="E6DA27"/>
                </a:solidFill>
                <a:latin typeface="Arial"/>
                <a:cs typeface="Arial"/>
              </a:rPr>
              <a:t>reinstall operating system</a:t>
            </a:r>
          </a:p>
        </p:txBody>
      </p:sp>
      <p:sp>
        <p:nvSpPr>
          <p:cNvPr id="3" name="TextBox 2"/>
          <p:cNvSpPr txBox="1"/>
          <p:nvPr/>
        </p:nvSpPr>
        <p:spPr>
          <a:xfrm>
            <a:off x="-445345" y="3381575"/>
            <a:ext cx="184666" cy="369332"/>
          </a:xfrm>
          <a:prstGeom prst="rect">
            <a:avLst/>
          </a:prstGeom>
          <a:noFill/>
        </p:spPr>
        <p:txBody>
          <a:bodyPr wrap="none" rtlCol="0">
            <a:spAutoFit/>
          </a:bodyPr>
          <a:lstStyle/>
          <a:p>
            <a:endParaRPr lang="en-US" dirty="0">
              <a:latin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9655" y="1754447"/>
            <a:ext cx="2051168" cy="2051168"/>
          </a:xfrm>
          <a:prstGeom prst="rect">
            <a:avLst/>
          </a:prstGeom>
          <a:effectLst>
            <a:outerShdw blurRad="254000" dist="190500" dir="2700000" algn="tl" rotWithShape="0">
              <a:srgbClr val="000000">
                <a:alpha val="80000"/>
              </a:srgbClr>
            </a:outerShdw>
          </a:effectLst>
        </p:spPr>
      </p:pic>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Dealing with malicious software</a:t>
            </a:r>
          </a:p>
        </p:txBody>
      </p:sp>
      <p:sp>
        <p:nvSpPr>
          <p:cNvPr id="12" name="Rounded Rectangle 11"/>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4" name="Rounded Rectangle 1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5" name="Rounded Rectangle 1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7" name="Rounded Rectangle 16"/>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0" name="Rounded Rectangle 19"/>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664466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Protecting your computer</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3473033" y="1427020"/>
            <a:ext cx="4985167" cy="2143679"/>
          </a:xfrm>
          <a:prstGeom prst="rect">
            <a:avLst/>
          </a:prstGeom>
          <a:effectLst>
            <a:outerShdw blurRad="254000" dist="190500" dir="2700000" algn="tl" rotWithShape="0">
              <a:prstClr val="black">
                <a:alpha val="71000"/>
              </a:prst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spcBef>
                <a:spcPct val="20000"/>
              </a:spcBef>
            </a:pPr>
            <a:endParaRPr lang="en-US" sz="1500" b="1" dirty="0" smtClean="0">
              <a:solidFill>
                <a:srgbClr val="FFFFFF"/>
              </a:solidFill>
              <a:effectLst>
                <a:outerShdw blurRad="254000" dist="190500" dir="2700000" algn="tl" rotWithShape="0">
                  <a:srgbClr val="000000">
                    <a:alpha val="80000"/>
                  </a:srgbClr>
                </a:outerShdw>
              </a:effectLst>
              <a:latin typeface="Arial"/>
              <a:cs typeface="Arial"/>
            </a:endParaRPr>
          </a:p>
          <a:p>
            <a:pPr algn="l">
              <a:lnSpc>
                <a:spcPct val="120000"/>
              </a:lnSpc>
              <a:spcBef>
                <a:spcPct val="20000"/>
              </a:spcBef>
            </a:pPr>
            <a:r>
              <a:rPr lang="en-US" sz="1500" b="1" dirty="0" smtClean="0">
                <a:solidFill>
                  <a:schemeClr val="bg1"/>
                </a:solidFill>
                <a:effectLst>
                  <a:outerShdw blurRad="254000" dist="190500" dir="2700000" algn="tl" rotWithShape="0">
                    <a:srgbClr val="000000">
                      <a:alpha val="80000"/>
                    </a:srgbClr>
                  </a:outerShdw>
                </a:effectLst>
                <a:latin typeface="Arial"/>
                <a:cs typeface="Arial"/>
              </a:rPr>
              <a:t>1. Lock your workstation when you leave your desk</a:t>
            </a:r>
          </a:p>
          <a:p>
            <a:pPr marL="285750" indent="-285750" algn="l">
              <a:lnSpc>
                <a:spcPct val="120000"/>
              </a:lnSpc>
              <a:spcBef>
                <a:spcPct val="20000"/>
              </a:spcBef>
              <a:buFont typeface="Arial"/>
              <a:buChar char="•"/>
            </a:pPr>
            <a:r>
              <a:rPr lang="en-US" sz="1500" b="1" dirty="0" smtClean="0">
                <a:solidFill>
                  <a:schemeClr val="bg1"/>
                </a:solidFill>
                <a:effectLst>
                  <a:outerShdw blurRad="254000" dist="190500" dir="2700000" algn="tl" rotWithShape="0">
                    <a:srgbClr val="000000">
                      <a:alpha val="80000"/>
                    </a:srgbClr>
                  </a:outerShdw>
                </a:effectLst>
                <a:latin typeface="Arial"/>
                <a:cs typeface="Arial"/>
              </a:rPr>
              <a:t>CTRL+ALT+DELETE, then choose </a:t>
            </a:r>
            <a:r>
              <a:rPr lang="ja-JP" altLang="en-US" sz="1500" b="1" dirty="0" smtClean="0">
                <a:solidFill>
                  <a:schemeClr val="bg1"/>
                </a:solidFill>
                <a:effectLst>
                  <a:outerShdw blurRad="254000" dist="190500" dir="2700000" algn="tl" rotWithShape="0">
                    <a:srgbClr val="000000">
                      <a:alpha val="80000"/>
                    </a:srgbClr>
                  </a:outerShdw>
                </a:effectLst>
                <a:latin typeface="Arial"/>
                <a:cs typeface="Arial"/>
              </a:rPr>
              <a:t>“</a:t>
            </a:r>
            <a:r>
              <a:rPr lang="en-US" sz="1500" b="1" dirty="0" smtClean="0">
                <a:solidFill>
                  <a:schemeClr val="bg1"/>
                </a:solidFill>
                <a:effectLst>
                  <a:outerShdw blurRad="254000" dist="190500" dir="2700000" algn="tl" rotWithShape="0">
                    <a:srgbClr val="000000">
                      <a:alpha val="80000"/>
                    </a:srgbClr>
                  </a:outerShdw>
                </a:effectLst>
                <a:latin typeface="Arial"/>
                <a:cs typeface="Arial"/>
              </a:rPr>
              <a:t>Lock</a:t>
            </a:r>
            <a:r>
              <a:rPr lang="ja-JP" altLang="en-US" sz="1500" b="1" dirty="0" smtClean="0">
                <a:solidFill>
                  <a:schemeClr val="bg1"/>
                </a:solidFill>
                <a:effectLst>
                  <a:outerShdw blurRad="254000" dist="190500" dir="2700000" algn="tl" rotWithShape="0">
                    <a:srgbClr val="000000">
                      <a:alpha val="80000"/>
                    </a:srgbClr>
                  </a:outerShdw>
                </a:effectLst>
                <a:latin typeface="Arial"/>
                <a:cs typeface="Arial"/>
              </a:rPr>
              <a:t>”</a:t>
            </a:r>
            <a:endParaRPr lang="en-US" sz="1500" b="1" dirty="0" smtClean="0">
              <a:solidFill>
                <a:schemeClr val="bg1"/>
              </a:solidFill>
              <a:effectLst>
                <a:outerShdw blurRad="254000" dist="190500" dir="2700000" algn="tl" rotWithShape="0">
                  <a:srgbClr val="000000">
                    <a:alpha val="80000"/>
                  </a:srgbClr>
                </a:outerShdw>
              </a:effectLst>
              <a:latin typeface="Arial"/>
              <a:cs typeface="Arial"/>
            </a:endParaRPr>
          </a:p>
          <a:p>
            <a:pPr algn="l">
              <a:lnSpc>
                <a:spcPct val="120000"/>
              </a:lnSpc>
              <a:spcBef>
                <a:spcPct val="20000"/>
              </a:spcBef>
            </a:pPr>
            <a:r>
              <a:rPr lang="en-US" sz="1500" b="1" dirty="0" smtClean="0">
                <a:solidFill>
                  <a:schemeClr val="bg1"/>
                </a:solidFill>
                <a:effectLst>
                  <a:outerShdw blurRad="254000" dist="190500" dir="2700000" algn="tl" rotWithShape="0">
                    <a:srgbClr val="000000">
                      <a:alpha val="80000"/>
                    </a:srgbClr>
                  </a:outerShdw>
                </a:effectLst>
                <a:latin typeface="Arial"/>
                <a:cs typeface="Arial"/>
              </a:rPr>
              <a:t>            or</a:t>
            </a:r>
          </a:p>
          <a:p>
            <a:pPr marL="285750" indent="-285750" algn="l">
              <a:lnSpc>
                <a:spcPct val="120000"/>
              </a:lnSpc>
              <a:spcBef>
                <a:spcPct val="20000"/>
              </a:spcBef>
              <a:buFont typeface="Arial"/>
              <a:buChar char="•"/>
            </a:pPr>
            <a:r>
              <a:rPr lang="ja-JP" altLang="en-US" sz="1500" b="1" dirty="0" smtClean="0">
                <a:solidFill>
                  <a:schemeClr val="bg1"/>
                </a:solidFill>
                <a:effectLst>
                  <a:outerShdw blurRad="254000" dist="190500" dir="2700000" algn="tl" rotWithShape="0">
                    <a:srgbClr val="000000">
                      <a:alpha val="80000"/>
                    </a:srgbClr>
                  </a:outerShdw>
                </a:effectLst>
                <a:latin typeface="Arial"/>
                <a:cs typeface="Arial"/>
              </a:rPr>
              <a:t>“</a:t>
            </a:r>
            <a:r>
              <a:rPr lang="en-US" sz="1500" b="1" dirty="0" smtClean="0">
                <a:solidFill>
                  <a:schemeClr val="bg1"/>
                </a:solidFill>
                <a:effectLst>
                  <a:outerShdw blurRad="254000" dist="190500" dir="2700000" algn="tl" rotWithShape="0">
                    <a:srgbClr val="000000">
                      <a:alpha val="80000"/>
                    </a:srgbClr>
                  </a:outerShdw>
                </a:effectLst>
                <a:latin typeface="Arial"/>
                <a:cs typeface="Arial"/>
              </a:rPr>
              <a:t>Windows</a:t>
            </a:r>
            <a:r>
              <a:rPr lang="ja-JP" altLang="en-US" sz="1500" b="1" dirty="0" smtClean="0">
                <a:solidFill>
                  <a:schemeClr val="bg1"/>
                </a:solidFill>
                <a:effectLst>
                  <a:outerShdw blurRad="254000" dist="190500" dir="2700000" algn="tl" rotWithShape="0">
                    <a:srgbClr val="000000">
                      <a:alpha val="80000"/>
                    </a:srgbClr>
                  </a:outerShdw>
                </a:effectLst>
                <a:latin typeface="Arial"/>
                <a:cs typeface="Arial"/>
              </a:rPr>
              <a:t>”</a:t>
            </a:r>
            <a:r>
              <a:rPr lang="en-US" sz="1500" b="1" dirty="0" smtClean="0">
                <a:solidFill>
                  <a:schemeClr val="bg1"/>
                </a:solidFill>
                <a:effectLst>
                  <a:outerShdw blurRad="254000" dist="190500" dir="2700000" algn="tl" rotWithShape="0">
                    <a:srgbClr val="000000">
                      <a:alpha val="80000"/>
                    </a:srgbClr>
                  </a:outerShdw>
                </a:effectLst>
                <a:latin typeface="Arial"/>
                <a:cs typeface="Arial"/>
              </a:rPr>
              <a:t> key + L</a:t>
            </a:r>
          </a:p>
          <a:p>
            <a:pPr marL="285750" indent="-285750" algn="l">
              <a:lnSpc>
                <a:spcPct val="120000"/>
              </a:lnSpc>
              <a:spcBef>
                <a:spcPct val="20000"/>
              </a:spcBef>
              <a:buFont typeface="Arial"/>
              <a:buChar char="•"/>
            </a:pPr>
            <a:r>
              <a:rPr lang="en-US" sz="1500" b="1" dirty="0">
                <a:solidFill>
                  <a:schemeClr val="bg1"/>
                </a:solidFill>
                <a:effectLst>
                  <a:outerShdw blurRad="254000" dist="190500" dir="2700000" algn="tl" rotWithShape="0">
                    <a:srgbClr val="000000">
                      <a:alpha val="80000"/>
                    </a:srgbClr>
                  </a:outerShdw>
                </a:effectLst>
                <a:latin typeface="Arial"/>
                <a:cs typeface="Arial"/>
              </a:rPr>
              <a:t>Ensure there is a password and log off after </a:t>
            </a:r>
            <a:r>
              <a:rPr lang="en-US" sz="1500" b="1" dirty="0" smtClean="0">
                <a:solidFill>
                  <a:schemeClr val="bg1"/>
                </a:solidFill>
                <a:effectLst>
                  <a:outerShdw blurRad="254000" dist="190500" dir="2700000" algn="tl" rotWithShape="0">
                    <a:srgbClr val="000000">
                      <a:alpha val="80000"/>
                    </a:srgbClr>
                  </a:outerShdw>
                </a:effectLst>
                <a:latin typeface="Arial"/>
                <a:cs typeface="Arial"/>
              </a:rPr>
              <a:t>use</a:t>
            </a:r>
            <a:endParaRPr lang="en-US" sz="1500" b="1" dirty="0" smtClean="0">
              <a:solidFill>
                <a:srgbClr val="FFFFFF"/>
              </a:solidFill>
              <a:effectLst>
                <a:outerShdw blurRad="254000" dist="190500" dir="2700000" algn="tl" rotWithShape="0">
                  <a:srgbClr val="000000">
                    <a:alpha val="80000"/>
                  </a:srgbClr>
                </a:outerShdw>
              </a:effectLst>
              <a:latin typeface="Arial"/>
              <a:cs typeface="Arial"/>
            </a:endParaRPr>
          </a:p>
          <a:p>
            <a:pPr lvl="1">
              <a:lnSpc>
                <a:spcPct val="120000"/>
              </a:lnSpc>
            </a:pPr>
            <a:endParaRPr lang="en-US" sz="15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3" name="TextBox 2"/>
          <p:cNvSpPr txBox="1"/>
          <p:nvPr/>
        </p:nvSpPr>
        <p:spPr>
          <a:xfrm>
            <a:off x="-445345" y="3381575"/>
            <a:ext cx="184666" cy="369332"/>
          </a:xfrm>
          <a:prstGeom prst="rect">
            <a:avLst/>
          </a:prstGeom>
          <a:noFill/>
        </p:spPr>
        <p:txBody>
          <a:bodyPr wrap="none" rtlCol="0">
            <a:spAutoFit/>
          </a:bodyPr>
          <a:lstStyle/>
          <a:p>
            <a:endParaRPr lang="en-US" dirty="0">
              <a:latin typeface="Arial"/>
            </a:endParaRPr>
          </a:p>
        </p:txBody>
      </p:sp>
      <p:sp>
        <p:nvSpPr>
          <p:cNvPr id="6" name="Rectangle 5"/>
          <p:cNvSpPr/>
          <p:nvPr/>
        </p:nvSpPr>
        <p:spPr>
          <a:xfrm>
            <a:off x="646108" y="3667107"/>
            <a:ext cx="4355060" cy="2485296"/>
          </a:xfrm>
          <a:prstGeom prst="rect">
            <a:avLst/>
          </a:prstGeom>
        </p:spPr>
        <p:txBody>
          <a:bodyPr wrap="square">
            <a:spAutoFit/>
          </a:bodyPr>
          <a:lstStyle/>
          <a:p>
            <a:pPr>
              <a:lnSpc>
                <a:spcPct val="120000"/>
              </a:lnSpc>
              <a:spcBef>
                <a:spcPct val="20000"/>
              </a:spcBef>
            </a:pPr>
            <a:r>
              <a:rPr lang="en-US" sz="1500" b="1" dirty="0" smtClean="0">
                <a:solidFill>
                  <a:schemeClr val="bg1"/>
                </a:solidFill>
                <a:effectLst>
                  <a:outerShdw blurRad="254000" dist="190500" dir="2700000" algn="tl" rotWithShape="0">
                    <a:srgbClr val="000000">
                      <a:alpha val="80000"/>
                    </a:srgbClr>
                  </a:outerShdw>
                </a:effectLst>
                <a:latin typeface="Arial"/>
                <a:cs typeface="Arial"/>
              </a:rPr>
              <a:t>2</a:t>
            </a:r>
            <a:r>
              <a:rPr lang="en-US" sz="1500" b="1" dirty="0">
                <a:solidFill>
                  <a:schemeClr val="bg1"/>
                </a:solidFill>
                <a:effectLst>
                  <a:outerShdw blurRad="254000" dist="190500" dir="2700000" algn="tl" rotWithShape="0">
                    <a:srgbClr val="000000">
                      <a:alpha val="80000"/>
                    </a:srgbClr>
                  </a:outerShdw>
                </a:effectLst>
                <a:latin typeface="Arial"/>
                <a:cs typeface="Arial"/>
              </a:rPr>
              <a:t>. Infected </a:t>
            </a:r>
            <a:r>
              <a:rPr lang="en-US" sz="1500" b="1" dirty="0">
                <a:solidFill>
                  <a:srgbClr val="FFFFFF"/>
                </a:solidFill>
                <a:effectLst>
                  <a:outerShdw blurRad="254000" dist="190500" dir="2700000" algn="tl" rotWithShape="0">
                    <a:srgbClr val="000000">
                      <a:alpha val="80000"/>
                    </a:srgbClr>
                  </a:outerShdw>
                </a:effectLst>
                <a:latin typeface="Arial"/>
                <a:cs typeface="Arial"/>
              </a:rPr>
              <a:t>USB drives are often left unattended by hackers in public places.</a:t>
            </a:r>
            <a:endParaRPr lang="en-US" sz="1500" b="1" dirty="0">
              <a:solidFill>
                <a:schemeClr val="bg1"/>
              </a:solidFill>
              <a:effectLst>
                <a:outerShdw blurRad="254000" dist="190500" dir="2700000" algn="tl" rotWithShape="0">
                  <a:srgbClr val="000000">
                    <a:alpha val="80000"/>
                  </a:srgbClr>
                </a:outerShdw>
              </a:effectLst>
              <a:latin typeface="Arial"/>
              <a:cs typeface="Arial"/>
            </a:endParaRPr>
          </a:p>
          <a:p>
            <a:pPr>
              <a:lnSpc>
                <a:spcPct val="120000"/>
              </a:lnSpc>
              <a:spcBef>
                <a:spcPct val="20000"/>
              </a:spcBef>
            </a:pPr>
            <a:r>
              <a:rPr lang="en-US" sz="1500" b="1" dirty="0">
                <a:solidFill>
                  <a:schemeClr val="bg1"/>
                </a:solidFill>
                <a:effectLst>
                  <a:outerShdw blurRad="254000" dist="190500" dir="2700000" algn="tl" rotWithShape="0">
                    <a:srgbClr val="000000">
                      <a:alpha val="80000"/>
                    </a:srgbClr>
                  </a:outerShdw>
                </a:effectLst>
                <a:latin typeface="Arial"/>
                <a:cs typeface="Arial"/>
              </a:rPr>
              <a:t>3. Software Accountability</a:t>
            </a:r>
          </a:p>
          <a:p>
            <a:pPr marL="285750" indent="-285750">
              <a:lnSpc>
                <a:spcPct val="120000"/>
              </a:lnSpc>
              <a:spcBef>
                <a:spcPct val="20000"/>
              </a:spcBef>
              <a:buFont typeface="Arial"/>
              <a:buChar char="•"/>
            </a:pPr>
            <a:r>
              <a:rPr lang="en-US" sz="1500" b="1" dirty="0">
                <a:solidFill>
                  <a:schemeClr val="bg1"/>
                </a:solidFill>
                <a:effectLst>
                  <a:outerShdw blurRad="254000" dist="190500" dir="2700000" algn="tl" rotWithShape="0">
                    <a:srgbClr val="000000">
                      <a:alpha val="80000"/>
                    </a:srgbClr>
                  </a:outerShdw>
                </a:effectLst>
                <a:latin typeface="Arial"/>
                <a:cs typeface="Arial"/>
              </a:rPr>
              <a:t>DON</a:t>
            </a:r>
            <a:r>
              <a:rPr lang="ja-JP" altLang="en-US" sz="1500" b="1" dirty="0">
                <a:solidFill>
                  <a:schemeClr val="bg1"/>
                </a:solidFill>
                <a:effectLst>
                  <a:outerShdw blurRad="254000" dist="190500" dir="2700000" algn="tl" rotWithShape="0">
                    <a:srgbClr val="000000">
                      <a:alpha val="80000"/>
                    </a:srgbClr>
                  </a:outerShdw>
                </a:effectLst>
                <a:latin typeface="Arial"/>
                <a:cs typeface="Arial"/>
              </a:rPr>
              <a:t>’</a:t>
            </a:r>
            <a:r>
              <a:rPr lang="en-US" sz="1500" b="1" dirty="0">
                <a:solidFill>
                  <a:schemeClr val="bg1"/>
                </a:solidFill>
                <a:effectLst>
                  <a:outerShdw blurRad="254000" dist="190500" dir="2700000" algn="tl" rotWithShape="0">
                    <a:srgbClr val="000000">
                      <a:alpha val="80000"/>
                    </a:srgbClr>
                  </a:outerShdw>
                </a:effectLst>
                <a:latin typeface="Arial"/>
                <a:cs typeface="Arial"/>
              </a:rPr>
              <a:t>T load unauthorized software</a:t>
            </a:r>
          </a:p>
          <a:p>
            <a:pPr marL="285750" indent="-285750">
              <a:lnSpc>
                <a:spcPct val="120000"/>
              </a:lnSpc>
              <a:spcBef>
                <a:spcPct val="20000"/>
              </a:spcBef>
              <a:buFont typeface="Arial"/>
              <a:buChar char="•"/>
            </a:pPr>
            <a:r>
              <a:rPr lang="en-US" sz="1500" b="1" dirty="0">
                <a:solidFill>
                  <a:schemeClr val="bg1"/>
                </a:solidFill>
                <a:effectLst>
                  <a:outerShdw blurRad="254000" dist="190500" dir="2700000" algn="tl" rotWithShape="0">
                    <a:srgbClr val="000000">
                      <a:alpha val="80000"/>
                    </a:srgbClr>
                  </a:outerShdw>
                </a:effectLst>
                <a:latin typeface="Arial"/>
                <a:cs typeface="Arial"/>
              </a:rPr>
              <a:t>DO report any unauthorized personnel loading software on your workstation</a:t>
            </a:r>
          </a:p>
          <a:p>
            <a:pPr marL="285750" indent="-285750">
              <a:lnSpc>
                <a:spcPct val="120000"/>
              </a:lnSpc>
              <a:spcBef>
                <a:spcPct val="20000"/>
              </a:spcBef>
              <a:buFont typeface="Arial"/>
              <a:buChar char="•"/>
            </a:pPr>
            <a:r>
              <a:rPr lang="en-US" sz="1500" b="1" dirty="0">
                <a:solidFill>
                  <a:schemeClr val="bg1"/>
                </a:solidFill>
                <a:effectLst>
                  <a:outerShdw blurRad="254000" dist="190500" dir="2700000" algn="tl" rotWithShape="0">
                    <a:srgbClr val="000000">
                      <a:alpha val="80000"/>
                    </a:srgbClr>
                  </a:outerShdw>
                </a:effectLst>
                <a:latin typeface="Arial"/>
                <a:cs typeface="Arial"/>
              </a:rPr>
              <a:t>DON</a:t>
            </a:r>
            <a:r>
              <a:rPr lang="ja-JP" altLang="en-US" sz="1500" b="1" dirty="0">
                <a:solidFill>
                  <a:schemeClr val="bg1"/>
                </a:solidFill>
                <a:effectLst>
                  <a:outerShdw blurRad="254000" dist="190500" dir="2700000" algn="tl" rotWithShape="0">
                    <a:srgbClr val="000000">
                      <a:alpha val="80000"/>
                    </a:srgbClr>
                  </a:outerShdw>
                </a:effectLst>
                <a:latin typeface="Arial"/>
                <a:cs typeface="Arial"/>
              </a:rPr>
              <a:t>’</a:t>
            </a:r>
            <a:r>
              <a:rPr lang="en-US" sz="1500" b="1" dirty="0">
                <a:solidFill>
                  <a:schemeClr val="bg1"/>
                </a:solidFill>
                <a:effectLst>
                  <a:outerShdw blurRad="254000" dist="190500" dir="2700000" algn="tl" rotWithShape="0">
                    <a:srgbClr val="000000">
                      <a:alpha val="80000"/>
                    </a:srgbClr>
                  </a:outerShdw>
                </a:effectLst>
                <a:latin typeface="Arial"/>
                <a:cs typeface="Arial"/>
              </a:rPr>
              <a:t>T be afraid to question technicians if you don</a:t>
            </a:r>
            <a:r>
              <a:rPr lang="ja-JP" altLang="en-US" sz="1500" b="1" dirty="0">
                <a:solidFill>
                  <a:schemeClr val="bg1"/>
                </a:solidFill>
                <a:effectLst>
                  <a:outerShdw blurRad="254000" dist="190500" dir="2700000" algn="tl" rotWithShape="0">
                    <a:srgbClr val="000000">
                      <a:alpha val="80000"/>
                    </a:srgbClr>
                  </a:outerShdw>
                </a:effectLst>
                <a:latin typeface="Arial"/>
                <a:cs typeface="Arial"/>
              </a:rPr>
              <a:t>’</a:t>
            </a:r>
            <a:r>
              <a:rPr lang="en-US" sz="1500" b="1" dirty="0">
                <a:solidFill>
                  <a:schemeClr val="bg1"/>
                </a:solidFill>
                <a:effectLst>
                  <a:outerShdw blurRad="254000" dist="190500" dir="2700000" algn="tl" rotWithShape="0">
                    <a:srgbClr val="000000">
                      <a:alpha val="80000"/>
                    </a:srgbClr>
                  </a:outerShdw>
                </a:effectLst>
                <a:latin typeface="Arial"/>
                <a:cs typeface="Arial"/>
              </a:rPr>
              <a:t>t know them</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8305" y="1636547"/>
            <a:ext cx="2450314" cy="1804554"/>
          </a:xfrm>
          <a:prstGeom prst="rect">
            <a:avLst/>
          </a:prstGeom>
          <a:ln w="76200" cmpd="sng">
            <a:solidFill>
              <a:srgbClr val="FFFFFF"/>
            </a:solidFill>
          </a:ln>
          <a:effectLst>
            <a:outerShdw blurRad="254000" dist="190500" dir="2700000" algn="tl" rotWithShape="0">
              <a:srgbClr val="000000">
                <a:alpha val="80000"/>
              </a:srgbClr>
            </a:outerShdw>
          </a:effectLst>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8262" y="3750907"/>
            <a:ext cx="3229921" cy="2305430"/>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12" name="Rounded Rectangle 11"/>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4" name="Rounded Rectangle 1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5" name="Rounded Rectangle 14"/>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7" name="Rounded Rectangle 16"/>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8" name="Rounded Rectangle 17"/>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0" name="Rounded Rectangle 19"/>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631626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 calcmode="lin" valueType="num">
                                      <p:cBhvr additive="base">
                                        <p:cTn id="3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596122" y="1583526"/>
            <a:ext cx="8001000" cy="4724400"/>
          </a:xfrm>
        </p:spPr>
        <p:txBody>
          <a:bodyPr>
            <a:noAutofit/>
          </a:bodyPr>
          <a:lstStyle/>
          <a:p>
            <a:pPr marL="0" indent="0" eaLnBrk="1" hangingPunct="1">
              <a:lnSpc>
                <a:spcPct val="130000"/>
              </a:lnSpc>
              <a:buNone/>
            </a:pPr>
            <a:r>
              <a:rPr lang="en-US" sz="1850" b="1" dirty="0">
                <a:solidFill>
                  <a:schemeClr val="bg1"/>
                </a:solidFill>
                <a:effectLst>
                  <a:outerShdw blurRad="254000" dist="190500" dir="2700000" algn="tl" rotWithShape="0">
                    <a:srgbClr val="000000">
                      <a:alpha val="80000"/>
                    </a:srgbClr>
                  </a:outerShdw>
                </a:effectLst>
                <a:cs typeface="Arial"/>
              </a:rPr>
              <a:t>Creating a </a:t>
            </a:r>
            <a:r>
              <a:rPr lang="ja-JP" altLang="en-US" sz="1850" b="1" dirty="0">
                <a:solidFill>
                  <a:schemeClr val="bg1"/>
                </a:solidFill>
                <a:effectLst>
                  <a:outerShdw blurRad="254000" dist="190500" dir="2700000" algn="tl" rotWithShape="0">
                    <a:srgbClr val="000000">
                      <a:alpha val="80000"/>
                    </a:srgbClr>
                  </a:outerShdw>
                </a:effectLst>
                <a:cs typeface="Arial"/>
              </a:rPr>
              <a:t>“</a:t>
            </a:r>
            <a:r>
              <a:rPr lang="en-US" sz="1850" b="1" dirty="0">
                <a:solidFill>
                  <a:schemeClr val="bg1"/>
                </a:solidFill>
                <a:effectLst>
                  <a:outerShdw blurRad="254000" dist="190500" dir="2700000" algn="tl" rotWithShape="0">
                    <a:srgbClr val="000000">
                      <a:alpha val="80000"/>
                    </a:srgbClr>
                  </a:outerShdw>
                </a:effectLst>
                <a:cs typeface="Arial"/>
              </a:rPr>
              <a:t>good password</a:t>
            </a:r>
            <a:r>
              <a:rPr lang="ja-JP" altLang="en-US" sz="1850" b="1" dirty="0">
                <a:solidFill>
                  <a:schemeClr val="bg1"/>
                </a:solidFill>
                <a:effectLst>
                  <a:outerShdw blurRad="254000" dist="190500" dir="2700000" algn="tl" rotWithShape="0">
                    <a:srgbClr val="000000">
                      <a:alpha val="80000"/>
                    </a:srgbClr>
                  </a:outerShdw>
                </a:effectLst>
                <a:cs typeface="Arial"/>
              </a:rPr>
              <a:t>”</a:t>
            </a:r>
            <a:r>
              <a:rPr lang="en-US" sz="1850" b="1" dirty="0">
                <a:solidFill>
                  <a:schemeClr val="bg1"/>
                </a:solidFill>
                <a:effectLst>
                  <a:outerShdw blurRad="254000" dist="190500" dir="2700000" algn="tl" rotWithShape="0">
                    <a:srgbClr val="000000">
                      <a:alpha val="80000"/>
                    </a:srgbClr>
                  </a:outerShdw>
                </a:effectLst>
                <a:cs typeface="Arial"/>
              </a:rPr>
              <a:t> means that your password cannot be easily guessed or cracked </a:t>
            </a:r>
            <a:endParaRPr lang="en-US" sz="1850" b="1" dirty="0" smtClean="0">
              <a:solidFill>
                <a:schemeClr val="bg1"/>
              </a:solidFill>
              <a:effectLst>
                <a:outerShdw blurRad="254000" dist="190500" dir="2700000" algn="tl" rotWithShape="0">
                  <a:srgbClr val="000000">
                    <a:alpha val="80000"/>
                  </a:srgbClr>
                </a:outerShdw>
              </a:effectLst>
              <a:cs typeface="Arial"/>
            </a:endParaRPr>
          </a:p>
          <a:p>
            <a:pPr marL="0" indent="0" eaLnBrk="1" hangingPunct="1">
              <a:lnSpc>
                <a:spcPct val="130000"/>
              </a:lnSpc>
              <a:buNone/>
            </a:pPr>
            <a:endParaRPr lang="en-US" sz="1850" b="1" dirty="0">
              <a:solidFill>
                <a:schemeClr val="bg1"/>
              </a:solidFill>
              <a:effectLst>
                <a:outerShdw blurRad="254000" dist="190500" dir="2700000" algn="tl" rotWithShape="0">
                  <a:srgbClr val="000000">
                    <a:alpha val="80000"/>
                  </a:srgbClr>
                </a:outerShdw>
              </a:effectLst>
              <a:cs typeface="Arial"/>
            </a:endParaRPr>
          </a:p>
          <a:p>
            <a:pPr>
              <a:lnSpc>
                <a:spcPct val="130000"/>
              </a:lnSpc>
            </a:pPr>
            <a:r>
              <a:rPr lang="en-US" sz="1850" b="1" dirty="0">
                <a:solidFill>
                  <a:schemeClr val="bg1"/>
                </a:solidFill>
                <a:effectLst>
                  <a:outerShdw blurRad="254000" dist="190500" dir="2700000" algn="tl" rotWithShape="0">
                    <a:srgbClr val="000000">
                      <a:alpha val="80000"/>
                    </a:srgbClr>
                  </a:outerShdw>
                </a:effectLst>
                <a:cs typeface="Arial"/>
              </a:rPr>
              <a:t>At a minimum, a case sensitive 8-character mix of upper/lower case letters, numbers, and special characters, including at least two of </a:t>
            </a:r>
            <a:r>
              <a:rPr lang="en-US" sz="1850" b="1" dirty="0" smtClean="0">
                <a:solidFill>
                  <a:schemeClr val="bg1"/>
                </a:solidFill>
                <a:effectLst>
                  <a:outerShdw blurRad="254000" dist="190500" dir="2700000" algn="tl" rotWithShape="0">
                    <a:srgbClr val="000000">
                      <a:alpha val="80000"/>
                    </a:srgbClr>
                  </a:outerShdw>
                </a:effectLst>
                <a:cs typeface="Arial"/>
              </a:rPr>
              <a:t>each.</a:t>
            </a:r>
            <a:endParaRPr lang="en-US" sz="1850" b="1" dirty="0">
              <a:solidFill>
                <a:schemeClr val="bg1"/>
              </a:solidFill>
              <a:effectLst>
                <a:outerShdw blurRad="254000" dist="190500" dir="2700000" algn="tl" rotWithShape="0">
                  <a:srgbClr val="000000">
                    <a:alpha val="80000"/>
                  </a:srgbClr>
                </a:outerShdw>
              </a:effectLst>
              <a:cs typeface="Arial"/>
            </a:endParaRPr>
          </a:p>
          <a:p>
            <a:pPr marL="457200" lvl="1" indent="0">
              <a:lnSpc>
                <a:spcPct val="130000"/>
              </a:lnSpc>
              <a:buNone/>
            </a:pPr>
            <a:r>
              <a:rPr lang="en-US" sz="1850" b="1" dirty="0">
                <a:solidFill>
                  <a:schemeClr val="bg1"/>
                </a:solidFill>
                <a:effectLst>
                  <a:outerShdw blurRad="254000" dist="190500" dir="2700000" algn="tl" rotWithShape="0">
                    <a:srgbClr val="000000">
                      <a:alpha val="80000"/>
                    </a:srgbClr>
                  </a:outerShdw>
                </a:effectLst>
                <a:cs typeface="Arial"/>
              </a:rPr>
              <a:t>Example - it be a </a:t>
            </a:r>
            <a:r>
              <a:rPr lang="en-US" sz="1850" b="1" i="1" dirty="0">
                <a:solidFill>
                  <a:schemeClr val="bg1"/>
                </a:solidFill>
                <a:effectLst>
                  <a:outerShdw blurRad="254000" dist="190500" dir="2700000" algn="tl" rotWithShape="0">
                    <a:srgbClr val="000000">
                      <a:alpha val="80000"/>
                    </a:srgbClr>
                  </a:outerShdw>
                </a:effectLst>
                <a:cs typeface="Arial"/>
              </a:rPr>
              <a:t>phrase</a:t>
            </a:r>
            <a:r>
              <a:rPr lang="en-US" sz="1850" b="1" dirty="0">
                <a:solidFill>
                  <a:schemeClr val="bg1"/>
                </a:solidFill>
                <a:effectLst>
                  <a:outerShdw blurRad="254000" dist="190500" dir="2700000" algn="tl" rotWithShape="0">
                    <a:srgbClr val="000000">
                      <a:alpha val="80000"/>
                    </a:srgbClr>
                  </a:outerShdw>
                </a:effectLst>
                <a:cs typeface="Arial"/>
              </a:rPr>
              <a:t> that can be repeated when logging in</a:t>
            </a:r>
            <a:r>
              <a:rPr lang="en-US" sz="1850" b="1" dirty="0" smtClean="0">
                <a:solidFill>
                  <a:schemeClr val="bg1"/>
                </a:solidFill>
                <a:effectLst>
                  <a:outerShdw blurRad="254000" dist="190500" dir="2700000" algn="tl" rotWithShape="0">
                    <a:srgbClr val="000000">
                      <a:alpha val="80000"/>
                    </a:srgbClr>
                  </a:outerShdw>
                </a:effectLst>
                <a:cs typeface="Arial"/>
              </a:rPr>
              <a:t>:</a:t>
            </a:r>
            <a:endParaRPr lang="en-US" sz="1850" b="1" i="1" dirty="0">
              <a:solidFill>
                <a:srgbClr val="FFFF00"/>
              </a:solidFill>
              <a:effectLst>
                <a:outerShdw blurRad="254000" dist="190500" dir="2700000" algn="tl" rotWithShape="0">
                  <a:srgbClr val="000000">
                    <a:alpha val="80000"/>
                  </a:srgbClr>
                </a:outerShdw>
              </a:effectLst>
              <a:cs typeface="Arial"/>
            </a:endParaRPr>
          </a:p>
          <a:p>
            <a:pPr marL="457200" lvl="1" indent="0">
              <a:lnSpc>
                <a:spcPct val="130000"/>
              </a:lnSpc>
              <a:buNone/>
            </a:pPr>
            <a:r>
              <a:rPr lang="en-US" sz="1850" b="1" dirty="0" smtClean="0">
                <a:solidFill>
                  <a:srgbClr val="FFFF00"/>
                </a:solidFill>
                <a:effectLst>
                  <a:outerShdw blurRad="254000" dist="190500" dir="2700000" algn="tl" rotWithShape="0">
                    <a:srgbClr val="000000">
                      <a:alpha val="80000"/>
                    </a:srgbClr>
                  </a:outerShdw>
                </a:effectLst>
                <a:cs typeface="Arial"/>
              </a:rPr>
              <a:t>R</a:t>
            </a:r>
            <a:r>
              <a:rPr lang="en-US" sz="1850" b="1" dirty="0">
                <a:solidFill>
                  <a:srgbClr val="FFFF00"/>
                </a:solidFill>
                <a:effectLst>
                  <a:outerShdw blurRad="254000" dist="190500" dir="2700000" algn="tl" rotWithShape="0">
                    <a:srgbClr val="000000">
                      <a:alpha val="80000"/>
                    </a:srgbClr>
                  </a:outerShdw>
                </a:effectLst>
                <a:cs typeface="Arial"/>
              </a:rPr>
              <a:t>#1,iie2casp,bPSWDie!    </a:t>
            </a:r>
            <a:r>
              <a:rPr lang="en-US" sz="1850" b="1" dirty="0">
                <a:solidFill>
                  <a:schemeClr val="bg1"/>
                </a:solidFill>
                <a:effectLst>
                  <a:outerShdw blurRad="254000" dist="190500" dir="2700000" algn="tl" rotWithShape="0">
                    <a:srgbClr val="000000">
                      <a:alpha val="80000"/>
                    </a:srgbClr>
                  </a:outerShdw>
                </a:effectLst>
                <a:cs typeface="Arial"/>
              </a:rPr>
              <a:t>….Which is derived </a:t>
            </a:r>
            <a:r>
              <a:rPr lang="en-US" sz="1850" b="1" dirty="0" smtClean="0">
                <a:solidFill>
                  <a:schemeClr val="bg1"/>
                </a:solidFill>
                <a:effectLst>
                  <a:outerShdw blurRad="254000" dist="190500" dir="2700000" algn="tl" rotWithShape="0">
                    <a:srgbClr val="000000">
                      <a:alpha val="80000"/>
                    </a:srgbClr>
                  </a:outerShdw>
                </a:effectLst>
                <a:cs typeface="Arial"/>
              </a:rPr>
              <a:t>from</a:t>
            </a:r>
          </a:p>
          <a:p>
            <a:pPr marL="457200" lvl="1" indent="0">
              <a:lnSpc>
                <a:spcPct val="130000"/>
              </a:lnSpc>
              <a:buNone/>
            </a:pPr>
            <a:r>
              <a:rPr lang="en-US" sz="1850" b="1" dirty="0" smtClean="0">
                <a:solidFill>
                  <a:srgbClr val="FFFF00"/>
                </a:solidFill>
                <a:effectLst>
                  <a:outerShdw blurRad="254000" dist="190500" dir="2700000" algn="tl" rotWithShape="0">
                    <a:srgbClr val="000000">
                      <a:alpha val="80000"/>
                    </a:srgbClr>
                  </a:outerShdw>
                </a:effectLst>
                <a:cs typeface="Arial"/>
              </a:rPr>
              <a:t>Rule </a:t>
            </a:r>
            <a:r>
              <a:rPr lang="en-US" sz="1850" b="1" dirty="0">
                <a:solidFill>
                  <a:srgbClr val="FFFF00"/>
                </a:solidFill>
                <a:effectLst>
                  <a:outerShdw blurRad="254000" dist="190500" dir="2700000" algn="tl" rotWithShape="0">
                    <a:srgbClr val="000000">
                      <a:alpha val="80000"/>
                    </a:srgbClr>
                  </a:outerShdw>
                </a:effectLst>
                <a:cs typeface="Arial"/>
              </a:rPr>
              <a:t>#1, It is easy to create a safe password, but PSWD is easier</a:t>
            </a:r>
            <a:r>
              <a:rPr lang="en-US" sz="1850" b="1" dirty="0" smtClean="0">
                <a:solidFill>
                  <a:srgbClr val="FFFF00"/>
                </a:solidFill>
                <a:effectLst>
                  <a:outerShdw blurRad="254000" dist="190500" dir="2700000" algn="tl" rotWithShape="0">
                    <a:srgbClr val="000000">
                      <a:alpha val="80000"/>
                    </a:srgbClr>
                  </a:outerShdw>
                </a:effectLst>
                <a:cs typeface="Arial"/>
              </a:rPr>
              <a:t>!</a:t>
            </a:r>
            <a:endParaRPr lang="en-US" sz="1850" b="1" dirty="0">
              <a:solidFill>
                <a:srgbClr val="FFFF00"/>
              </a:solidFill>
              <a:effectLst>
                <a:outerShdw blurRad="254000" dist="190500" dir="2700000" algn="tl" rotWithShape="0">
                  <a:srgbClr val="000000">
                    <a:alpha val="80000"/>
                  </a:srgbClr>
                </a:outerShdw>
              </a:effectLst>
              <a:cs typeface="Arial"/>
            </a:endParaRPr>
          </a:p>
          <a:p>
            <a:pPr>
              <a:lnSpc>
                <a:spcPct val="130000"/>
              </a:lnSpc>
            </a:pPr>
            <a:r>
              <a:rPr lang="en-US" sz="1850" b="1" dirty="0">
                <a:solidFill>
                  <a:schemeClr val="bg1"/>
                </a:solidFill>
                <a:effectLst>
                  <a:outerShdw blurRad="254000" dist="190500" dir="2700000" algn="tl" rotWithShape="0">
                    <a:srgbClr val="000000">
                      <a:alpha val="80000"/>
                    </a:srgbClr>
                  </a:outerShdw>
                </a:effectLst>
                <a:cs typeface="Arial"/>
              </a:rPr>
              <a:t>Do </a:t>
            </a:r>
            <a:r>
              <a:rPr lang="en-US" sz="1850" b="1" u="sng" dirty="0">
                <a:solidFill>
                  <a:schemeClr val="bg1"/>
                </a:solidFill>
                <a:effectLst>
                  <a:outerShdw blurRad="254000" dist="190500" dir="2700000" algn="tl" rotWithShape="0">
                    <a:srgbClr val="000000">
                      <a:alpha val="80000"/>
                    </a:srgbClr>
                  </a:outerShdw>
                </a:effectLst>
                <a:cs typeface="Arial"/>
              </a:rPr>
              <a:t>NOT</a:t>
            </a:r>
            <a:r>
              <a:rPr lang="en-US" sz="1850" b="1" dirty="0">
                <a:solidFill>
                  <a:schemeClr val="bg1"/>
                </a:solidFill>
                <a:effectLst>
                  <a:outerShdw blurRad="254000" dist="190500" dir="2700000" algn="tl" rotWithShape="0">
                    <a:srgbClr val="000000">
                      <a:alpha val="80000"/>
                    </a:srgbClr>
                  </a:outerShdw>
                </a:effectLst>
                <a:cs typeface="Arial"/>
              </a:rPr>
              <a:t> use common words</a:t>
            </a:r>
            <a:r>
              <a:rPr lang="en-US" sz="1850" b="1" dirty="0">
                <a:solidFill>
                  <a:srgbClr val="000099"/>
                </a:solidFill>
                <a:effectLst>
                  <a:outerShdw blurRad="254000" dist="190500" dir="2700000" algn="tl" rotWithShape="0">
                    <a:srgbClr val="000000">
                      <a:alpha val="80000"/>
                    </a:srgbClr>
                  </a:outerShdw>
                </a:effectLst>
                <a:cs typeface="Arial"/>
              </a:rPr>
              <a:t> </a:t>
            </a:r>
            <a:r>
              <a:rPr lang="en-US" sz="1850" b="1" dirty="0">
                <a:solidFill>
                  <a:srgbClr val="FFFF00"/>
                </a:solidFill>
                <a:effectLst>
                  <a:outerShdw blurRad="254000" dist="190500" dir="2700000" algn="tl" rotWithShape="0">
                    <a:srgbClr val="000000">
                      <a:alpha val="80000"/>
                    </a:srgbClr>
                  </a:outerShdw>
                </a:effectLst>
                <a:cs typeface="Arial"/>
              </a:rPr>
              <a:t>(Family names, dictionary words, birth dates, anniversary etc.</a:t>
            </a:r>
            <a:r>
              <a:rPr lang="en-US" sz="1850" b="1" dirty="0" smtClean="0">
                <a:solidFill>
                  <a:srgbClr val="FFFF00"/>
                </a:solidFill>
                <a:effectLst>
                  <a:outerShdw blurRad="254000" dist="190500" dir="2700000" algn="tl" rotWithShape="0">
                    <a:srgbClr val="000000">
                      <a:alpha val="80000"/>
                    </a:srgbClr>
                  </a:outerShdw>
                </a:effectLst>
                <a:cs typeface="Arial"/>
              </a:rPr>
              <a:t>)</a:t>
            </a:r>
            <a:endParaRPr lang="en-US" sz="1850" b="1" dirty="0">
              <a:solidFill>
                <a:schemeClr val="bg1"/>
              </a:solidFill>
              <a:effectLst>
                <a:outerShdw blurRad="254000" dist="190500" dir="2700000" algn="tl" rotWithShape="0">
                  <a:srgbClr val="000000">
                    <a:alpha val="80000"/>
                  </a:srgbClr>
                </a:outerShdw>
              </a:effectLst>
              <a:cs typeface="Arial"/>
            </a:endParaRPr>
          </a:p>
          <a:p>
            <a:pPr eaLnBrk="1" hangingPunct="1">
              <a:lnSpc>
                <a:spcPct val="130000"/>
              </a:lnSpc>
              <a:buFont typeface="Wingdings" charset="0"/>
              <a:buChar char="§"/>
            </a:pPr>
            <a:endParaRPr lang="en-US" sz="1850" b="1" dirty="0">
              <a:solidFill>
                <a:schemeClr val="bg1"/>
              </a:solidFill>
              <a:effectLst>
                <a:outerShdw blurRad="254000" dist="190500" dir="2700000" algn="tl" rotWithShape="0">
                  <a:srgbClr val="000000">
                    <a:alpha val="80000"/>
                  </a:srgbClr>
                </a:outerShdw>
              </a:effectLst>
              <a:cs typeface="Arial"/>
            </a:endParaRPr>
          </a:p>
        </p:txBody>
      </p:sp>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Creating a good password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5" name="Rounded Rectangle 4"/>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8" name="Rounded Rectangle 7"/>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656793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2"/>
          <p:cNvSpPr txBox="1">
            <a:spLocks noChangeArrowheads="1"/>
          </p:cNvSpPr>
          <p:nvPr/>
        </p:nvSpPr>
        <p:spPr bwMode="auto">
          <a:xfrm>
            <a:off x="3284538" y="1371600"/>
            <a:ext cx="200350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b="1" dirty="0">
                <a:solidFill>
                  <a:srgbClr val="FFFFFF"/>
                </a:solidFill>
                <a:latin typeface="Arial"/>
              </a:rPr>
              <a:t>Merry Christmas</a:t>
            </a:r>
          </a:p>
        </p:txBody>
      </p:sp>
      <p:sp>
        <p:nvSpPr>
          <p:cNvPr id="33796" name="Text Box 3"/>
          <p:cNvSpPr txBox="1">
            <a:spLocks noChangeArrowheads="1"/>
          </p:cNvSpPr>
          <p:nvPr/>
        </p:nvSpPr>
        <p:spPr bwMode="auto">
          <a:xfrm>
            <a:off x="261937" y="2040731"/>
            <a:ext cx="11858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99"/>
                </a:solidFill>
                <a:latin typeface="Arial"/>
              </a:rPr>
              <a:t>Bad </a:t>
            </a:r>
          </a:p>
          <a:p>
            <a:pPr eaLnBrk="1" hangingPunct="1"/>
            <a:r>
              <a:rPr lang="en-US" dirty="0">
                <a:solidFill>
                  <a:srgbClr val="FFFF99"/>
                </a:solidFill>
                <a:latin typeface="Arial"/>
              </a:rPr>
              <a:t>Password</a:t>
            </a:r>
          </a:p>
        </p:txBody>
      </p:sp>
      <p:sp>
        <p:nvSpPr>
          <p:cNvPr id="33797" name="Text Box 4"/>
          <p:cNvSpPr txBox="1">
            <a:spLocks noChangeArrowheads="1"/>
          </p:cNvSpPr>
          <p:nvPr/>
        </p:nvSpPr>
        <p:spPr bwMode="auto">
          <a:xfrm>
            <a:off x="136525" y="6056313"/>
            <a:ext cx="11858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99"/>
                </a:solidFill>
                <a:latin typeface="Arial"/>
              </a:rPr>
              <a:t>Good </a:t>
            </a:r>
          </a:p>
          <a:p>
            <a:pPr eaLnBrk="1" hangingPunct="1"/>
            <a:r>
              <a:rPr lang="en-US" dirty="0">
                <a:solidFill>
                  <a:srgbClr val="FFFF99"/>
                </a:solidFill>
                <a:latin typeface="Arial"/>
              </a:rPr>
              <a:t>Password</a:t>
            </a:r>
          </a:p>
        </p:txBody>
      </p:sp>
      <p:sp>
        <p:nvSpPr>
          <p:cNvPr id="33798" name="Text Box 5"/>
          <p:cNvSpPr txBox="1">
            <a:spLocks noChangeArrowheads="1"/>
          </p:cNvSpPr>
          <p:nvPr/>
        </p:nvSpPr>
        <p:spPr bwMode="auto">
          <a:xfrm>
            <a:off x="2209800" y="2362200"/>
            <a:ext cx="1414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Merry Xmas</a:t>
            </a:r>
          </a:p>
        </p:txBody>
      </p:sp>
      <p:sp>
        <p:nvSpPr>
          <p:cNvPr id="33799" name="Text Box 6"/>
          <p:cNvSpPr txBox="1">
            <a:spLocks noChangeArrowheads="1"/>
          </p:cNvSpPr>
          <p:nvPr/>
        </p:nvSpPr>
        <p:spPr bwMode="auto">
          <a:xfrm>
            <a:off x="7237413" y="6324600"/>
            <a:ext cx="17399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a:solidFill>
                  <a:srgbClr val="FFFFFF"/>
                </a:solidFill>
                <a:latin typeface="Arial"/>
              </a:rPr>
              <a:t>mErcHr2yOu</a:t>
            </a:r>
          </a:p>
        </p:txBody>
      </p:sp>
      <p:sp>
        <p:nvSpPr>
          <p:cNvPr id="33800" name="Text Box 7"/>
          <p:cNvSpPr txBox="1">
            <a:spLocks noChangeArrowheads="1"/>
          </p:cNvSpPr>
          <p:nvPr/>
        </p:nvSpPr>
        <p:spPr bwMode="auto">
          <a:xfrm>
            <a:off x="6931025" y="2819400"/>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err="1">
                <a:solidFill>
                  <a:srgbClr val="FFFFFF"/>
                </a:solidFill>
                <a:latin typeface="Arial"/>
              </a:rPr>
              <a:t>MerryChrisToYou</a:t>
            </a:r>
            <a:endParaRPr lang="en-US" dirty="0">
              <a:solidFill>
                <a:srgbClr val="FFFFFF"/>
              </a:solidFill>
              <a:latin typeface="Arial"/>
            </a:endParaRPr>
          </a:p>
        </p:txBody>
      </p:sp>
      <p:sp>
        <p:nvSpPr>
          <p:cNvPr id="33801" name="Text Box 8"/>
          <p:cNvSpPr txBox="1">
            <a:spLocks noChangeArrowheads="1"/>
          </p:cNvSpPr>
          <p:nvPr/>
        </p:nvSpPr>
        <p:spPr bwMode="auto">
          <a:xfrm>
            <a:off x="7467600" y="4572000"/>
            <a:ext cx="1481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MerChr2You</a:t>
            </a:r>
          </a:p>
        </p:txBody>
      </p:sp>
      <p:sp>
        <p:nvSpPr>
          <p:cNvPr id="33802" name="Text Box 9"/>
          <p:cNvSpPr txBox="1">
            <a:spLocks noChangeArrowheads="1"/>
          </p:cNvSpPr>
          <p:nvPr/>
        </p:nvSpPr>
        <p:spPr bwMode="auto">
          <a:xfrm>
            <a:off x="5943600" y="3429000"/>
            <a:ext cx="1062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err="1">
                <a:solidFill>
                  <a:srgbClr val="FFFFFF"/>
                </a:solidFill>
                <a:latin typeface="Arial"/>
              </a:rPr>
              <a:t>MerryJul</a:t>
            </a:r>
            <a:endParaRPr lang="en-US" dirty="0">
              <a:solidFill>
                <a:srgbClr val="FFFFFF"/>
              </a:solidFill>
              <a:latin typeface="Arial"/>
            </a:endParaRPr>
          </a:p>
        </p:txBody>
      </p:sp>
      <p:sp>
        <p:nvSpPr>
          <p:cNvPr id="33803" name="Text Box 10"/>
          <p:cNvSpPr txBox="1">
            <a:spLocks noChangeArrowheads="1"/>
          </p:cNvSpPr>
          <p:nvPr/>
        </p:nvSpPr>
        <p:spPr bwMode="auto">
          <a:xfrm>
            <a:off x="6096000" y="4267200"/>
            <a:ext cx="984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err="1">
                <a:solidFill>
                  <a:srgbClr val="FFFFFF"/>
                </a:solidFill>
                <a:latin typeface="Arial"/>
              </a:rPr>
              <a:t>MaryJul</a:t>
            </a:r>
            <a:endParaRPr lang="en-US" dirty="0">
              <a:solidFill>
                <a:srgbClr val="FFFFFF"/>
              </a:solidFill>
              <a:latin typeface="Arial"/>
            </a:endParaRPr>
          </a:p>
        </p:txBody>
      </p:sp>
      <p:sp>
        <p:nvSpPr>
          <p:cNvPr id="33804" name="Text Box 11"/>
          <p:cNvSpPr txBox="1">
            <a:spLocks noChangeArrowheads="1"/>
          </p:cNvSpPr>
          <p:nvPr/>
        </p:nvSpPr>
        <p:spPr bwMode="auto">
          <a:xfrm>
            <a:off x="6246813" y="5842000"/>
            <a:ext cx="12446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a:solidFill>
                  <a:srgbClr val="FFFFFF"/>
                </a:solidFill>
                <a:latin typeface="Arial"/>
              </a:rPr>
              <a:t>Mary*Jul</a:t>
            </a:r>
          </a:p>
        </p:txBody>
      </p:sp>
      <p:sp>
        <p:nvSpPr>
          <p:cNvPr id="33805" name="Text Box 12"/>
          <p:cNvSpPr txBox="1">
            <a:spLocks noChangeArrowheads="1"/>
          </p:cNvSpPr>
          <p:nvPr/>
        </p:nvSpPr>
        <p:spPr bwMode="auto">
          <a:xfrm>
            <a:off x="1447800" y="6172200"/>
            <a:ext cx="1270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a:solidFill>
                  <a:srgbClr val="FFFFFF"/>
                </a:solidFill>
                <a:latin typeface="Arial"/>
              </a:rPr>
              <a:t>,</a:t>
            </a:r>
            <a:r>
              <a:rPr lang="en-US" sz="2000" b="1" dirty="0" err="1">
                <a:solidFill>
                  <a:srgbClr val="FFFFFF"/>
                </a:solidFill>
                <a:latin typeface="Arial"/>
              </a:rPr>
              <a:t>stuzc,sd</a:t>
            </a:r>
            <a:endParaRPr lang="en-US" sz="2000" b="1" dirty="0">
              <a:solidFill>
                <a:srgbClr val="FFFFFF"/>
              </a:solidFill>
              <a:latin typeface="Arial"/>
            </a:endParaRPr>
          </a:p>
        </p:txBody>
      </p:sp>
      <p:sp>
        <p:nvSpPr>
          <p:cNvPr id="33806" name="Text Box 13"/>
          <p:cNvSpPr txBox="1">
            <a:spLocks noChangeArrowheads="1"/>
          </p:cNvSpPr>
          <p:nvPr/>
        </p:nvSpPr>
        <p:spPr bwMode="auto">
          <a:xfrm>
            <a:off x="3124200" y="6172200"/>
            <a:ext cx="137439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a:solidFill>
                  <a:srgbClr val="FFFFFF"/>
                </a:solidFill>
                <a:latin typeface="Arial"/>
              </a:rPr>
              <a:t>Jq46Sjqw</a:t>
            </a:r>
          </a:p>
        </p:txBody>
      </p:sp>
      <p:sp>
        <p:nvSpPr>
          <p:cNvPr id="33807" name="Text Box 14"/>
          <p:cNvSpPr txBox="1">
            <a:spLocks noChangeArrowheads="1"/>
          </p:cNvSpPr>
          <p:nvPr/>
        </p:nvSpPr>
        <p:spPr bwMode="auto">
          <a:xfrm>
            <a:off x="2041525" y="4684713"/>
            <a:ext cx="15176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(Keypad shift</a:t>
            </a:r>
          </a:p>
          <a:p>
            <a:pPr eaLnBrk="1" hangingPunct="1"/>
            <a:r>
              <a:rPr lang="en-US" dirty="0">
                <a:solidFill>
                  <a:srgbClr val="FFFFFF"/>
                </a:solidFill>
                <a:latin typeface="Arial"/>
              </a:rPr>
              <a:t>Right …. Up)</a:t>
            </a:r>
          </a:p>
        </p:txBody>
      </p:sp>
      <p:sp>
        <p:nvSpPr>
          <p:cNvPr id="33808" name="Line 15"/>
          <p:cNvSpPr>
            <a:spLocks noChangeShapeType="1"/>
          </p:cNvSpPr>
          <p:nvPr/>
        </p:nvSpPr>
        <p:spPr bwMode="auto">
          <a:xfrm flipH="1">
            <a:off x="1979613" y="5334000"/>
            <a:ext cx="231775" cy="8382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09" name="Line 16"/>
          <p:cNvSpPr>
            <a:spLocks noChangeShapeType="1"/>
          </p:cNvSpPr>
          <p:nvPr/>
        </p:nvSpPr>
        <p:spPr bwMode="auto">
          <a:xfrm>
            <a:off x="3276600" y="5334000"/>
            <a:ext cx="381000" cy="8382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0" name="Line 17"/>
          <p:cNvSpPr>
            <a:spLocks noChangeShapeType="1"/>
          </p:cNvSpPr>
          <p:nvPr/>
        </p:nvSpPr>
        <p:spPr bwMode="auto">
          <a:xfrm flipH="1">
            <a:off x="2817813" y="2743200"/>
            <a:ext cx="79375" cy="19812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1" name="Line 18"/>
          <p:cNvSpPr>
            <a:spLocks noChangeShapeType="1"/>
          </p:cNvSpPr>
          <p:nvPr/>
        </p:nvSpPr>
        <p:spPr bwMode="auto">
          <a:xfrm flipH="1">
            <a:off x="2970213" y="1828800"/>
            <a:ext cx="841375" cy="5334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2" name="Text Box 19"/>
          <p:cNvSpPr txBox="1">
            <a:spLocks noChangeArrowheads="1"/>
          </p:cNvSpPr>
          <p:nvPr/>
        </p:nvSpPr>
        <p:spPr bwMode="auto">
          <a:xfrm>
            <a:off x="7451725" y="3694113"/>
            <a:ext cx="142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(Abbreviate)</a:t>
            </a:r>
          </a:p>
        </p:txBody>
      </p:sp>
      <p:sp>
        <p:nvSpPr>
          <p:cNvPr id="33813" name="Line 20"/>
          <p:cNvSpPr>
            <a:spLocks noChangeShapeType="1"/>
          </p:cNvSpPr>
          <p:nvPr/>
        </p:nvSpPr>
        <p:spPr bwMode="auto">
          <a:xfrm>
            <a:off x="7848600" y="3276600"/>
            <a:ext cx="76200" cy="381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4" name="Line 21"/>
          <p:cNvSpPr>
            <a:spLocks noChangeShapeType="1"/>
          </p:cNvSpPr>
          <p:nvPr/>
        </p:nvSpPr>
        <p:spPr bwMode="auto">
          <a:xfrm>
            <a:off x="8001000" y="4038600"/>
            <a:ext cx="76200" cy="5334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5" name="Line 22"/>
          <p:cNvSpPr>
            <a:spLocks noChangeShapeType="1"/>
          </p:cNvSpPr>
          <p:nvPr/>
        </p:nvSpPr>
        <p:spPr bwMode="auto">
          <a:xfrm>
            <a:off x="5410200" y="1752600"/>
            <a:ext cx="1905000" cy="4572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6" name="Text Box 23"/>
          <p:cNvSpPr txBox="1">
            <a:spLocks noChangeArrowheads="1"/>
          </p:cNvSpPr>
          <p:nvPr/>
        </p:nvSpPr>
        <p:spPr bwMode="auto">
          <a:xfrm>
            <a:off x="7453313" y="2093913"/>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(Lengthen)</a:t>
            </a:r>
          </a:p>
        </p:txBody>
      </p:sp>
      <p:sp>
        <p:nvSpPr>
          <p:cNvPr id="33817" name="Line 24"/>
          <p:cNvSpPr>
            <a:spLocks noChangeShapeType="1"/>
          </p:cNvSpPr>
          <p:nvPr/>
        </p:nvSpPr>
        <p:spPr bwMode="auto">
          <a:xfrm>
            <a:off x="7315200" y="2209800"/>
            <a:ext cx="457200" cy="6096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8" name="Line 25"/>
          <p:cNvSpPr>
            <a:spLocks noChangeShapeType="1"/>
          </p:cNvSpPr>
          <p:nvPr/>
        </p:nvSpPr>
        <p:spPr bwMode="auto">
          <a:xfrm>
            <a:off x="8077200" y="4953000"/>
            <a:ext cx="76200" cy="12954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19" name="Text Box 26"/>
          <p:cNvSpPr txBox="1">
            <a:spLocks noChangeArrowheads="1"/>
          </p:cNvSpPr>
          <p:nvPr/>
        </p:nvSpPr>
        <p:spPr bwMode="auto">
          <a:xfrm>
            <a:off x="3429000" y="3581400"/>
            <a:ext cx="17732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(convert vowels</a:t>
            </a:r>
          </a:p>
          <a:p>
            <a:pPr eaLnBrk="1" hangingPunct="1"/>
            <a:r>
              <a:rPr lang="en-US" dirty="0">
                <a:solidFill>
                  <a:srgbClr val="FFFFFF"/>
                </a:solidFill>
                <a:latin typeface="Arial"/>
              </a:rPr>
              <a:t>to numeric)</a:t>
            </a:r>
          </a:p>
        </p:txBody>
      </p:sp>
      <p:sp>
        <p:nvSpPr>
          <p:cNvPr id="33820" name="Text Box 27"/>
          <p:cNvSpPr txBox="1">
            <a:spLocks noChangeArrowheads="1"/>
          </p:cNvSpPr>
          <p:nvPr/>
        </p:nvSpPr>
        <p:spPr bwMode="auto">
          <a:xfrm>
            <a:off x="4113213" y="5842000"/>
            <a:ext cx="155733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a:solidFill>
                  <a:srgbClr val="FFFFFF"/>
                </a:solidFill>
                <a:latin typeface="Arial"/>
              </a:rPr>
              <a:t>M5rryXm1s</a:t>
            </a:r>
          </a:p>
        </p:txBody>
      </p:sp>
      <p:sp>
        <p:nvSpPr>
          <p:cNvPr id="33821" name="Text Box 28"/>
          <p:cNvSpPr txBox="1">
            <a:spLocks noChangeArrowheads="1"/>
          </p:cNvSpPr>
          <p:nvPr/>
        </p:nvSpPr>
        <p:spPr bwMode="auto">
          <a:xfrm>
            <a:off x="0" y="5181600"/>
            <a:ext cx="14541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err="1">
                <a:solidFill>
                  <a:srgbClr val="FFFFFF"/>
                </a:solidFill>
                <a:latin typeface="Arial"/>
              </a:rPr>
              <a:t>MXemrays</a:t>
            </a:r>
            <a:endParaRPr lang="en-US" sz="2000" b="1" dirty="0">
              <a:solidFill>
                <a:srgbClr val="FFFFFF"/>
              </a:solidFill>
              <a:latin typeface="Arial"/>
            </a:endParaRPr>
          </a:p>
        </p:txBody>
      </p:sp>
      <p:sp>
        <p:nvSpPr>
          <p:cNvPr id="33822" name="Text Box 29"/>
          <p:cNvSpPr txBox="1">
            <a:spLocks noChangeArrowheads="1"/>
          </p:cNvSpPr>
          <p:nvPr/>
        </p:nvSpPr>
        <p:spPr bwMode="auto">
          <a:xfrm>
            <a:off x="746125" y="3236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dirty="0">
              <a:latin typeface="Arial"/>
            </a:endParaRPr>
          </a:p>
        </p:txBody>
      </p:sp>
      <p:sp>
        <p:nvSpPr>
          <p:cNvPr id="33823" name="Line 30"/>
          <p:cNvSpPr>
            <a:spLocks noChangeShapeType="1"/>
          </p:cNvSpPr>
          <p:nvPr/>
        </p:nvSpPr>
        <p:spPr bwMode="auto">
          <a:xfrm>
            <a:off x="5181600" y="1905000"/>
            <a:ext cx="1295400" cy="1524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24" name="Line 31"/>
          <p:cNvSpPr>
            <a:spLocks noChangeShapeType="1"/>
          </p:cNvSpPr>
          <p:nvPr/>
        </p:nvSpPr>
        <p:spPr bwMode="auto">
          <a:xfrm>
            <a:off x="6477000" y="3810000"/>
            <a:ext cx="1588" cy="4572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25" name="Line 32"/>
          <p:cNvSpPr>
            <a:spLocks noChangeShapeType="1"/>
          </p:cNvSpPr>
          <p:nvPr/>
        </p:nvSpPr>
        <p:spPr bwMode="auto">
          <a:xfrm>
            <a:off x="6629400" y="4648200"/>
            <a:ext cx="152400" cy="1143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26" name="Line 33"/>
          <p:cNvSpPr>
            <a:spLocks noChangeShapeType="1"/>
          </p:cNvSpPr>
          <p:nvPr/>
        </p:nvSpPr>
        <p:spPr bwMode="auto">
          <a:xfrm>
            <a:off x="3048000" y="2819400"/>
            <a:ext cx="1143000" cy="762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27" name="Line 34"/>
          <p:cNvSpPr>
            <a:spLocks noChangeShapeType="1"/>
          </p:cNvSpPr>
          <p:nvPr/>
        </p:nvSpPr>
        <p:spPr bwMode="auto">
          <a:xfrm>
            <a:off x="4191000" y="4191000"/>
            <a:ext cx="228600" cy="16764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28" name="Text Box 35"/>
          <p:cNvSpPr txBox="1">
            <a:spLocks noChangeArrowheads="1"/>
          </p:cNvSpPr>
          <p:nvPr/>
        </p:nvSpPr>
        <p:spPr bwMode="auto">
          <a:xfrm>
            <a:off x="593725" y="3313113"/>
            <a:ext cx="12509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(Intertwine</a:t>
            </a:r>
          </a:p>
          <a:p>
            <a:pPr eaLnBrk="1" hangingPunct="1"/>
            <a:r>
              <a:rPr lang="en-US" dirty="0">
                <a:solidFill>
                  <a:srgbClr val="FFFFFF"/>
                </a:solidFill>
                <a:latin typeface="Arial"/>
              </a:rPr>
              <a:t>Letters)</a:t>
            </a:r>
          </a:p>
        </p:txBody>
      </p:sp>
      <p:sp>
        <p:nvSpPr>
          <p:cNvPr id="33829" name="Line 36"/>
          <p:cNvSpPr>
            <a:spLocks noChangeShapeType="1"/>
          </p:cNvSpPr>
          <p:nvPr/>
        </p:nvSpPr>
        <p:spPr bwMode="auto">
          <a:xfrm flipH="1">
            <a:off x="1293813" y="2743200"/>
            <a:ext cx="1374775" cy="5334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30" name="Line 37"/>
          <p:cNvSpPr>
            <a:spLocks noChangeShapeType="1"/>
          </p:cNvSpPr>
          <p:nvPr/>
        </p:nvSpPr>
        <p:spPr bwMode="auto">
          <a:xfrm flipH="1">
            <a:off x="760413" y="4038600"/>
            <a:ext cx="231775" cy="1143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31" name="Text Box 38"/>
          <p:cNvSpPr txBox="1">
            <a:spLocks noChangeArrowheads="1"/>
          </p:cNvSpPr>
          <p:nvPr/>
        </p:nvSpPr>
        <p:spPr bwMode="auto">
          <a:xfrm>
            <a:off x="4797425" y="5384800"/>
            <a:ext cx="19748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sz="2000" b="1" dirty="0">
                <a:solidFill>
                  <a:srgbClr val="FFFFFF"/>
                </a:solidFill>
                <a:latin typeface="Arial"/>
              </a:rPr>
              <a:t>Glad*</a:t>
            </a:r>
            <a:r>
              <a:rPr lang="en-US" sz="2000" b="1" dirty="0" err="1">
                <a:solidFill>
                  <a:srgbClr val="FFFFFF"/>
                </a:solidFill>
                <a:latin typeface="Arial"/>
              </a:rPr>
              <a:t>Jes</a:t>
            </a:r>
            <a:r>
              <a:rPr lang="en-US" sz="2000" b="1" dirty="0">
                <a:solidFill>
                  <a:srgbClr val="FFFFFF"/>
                </a:solidFill>
                <a:latin typeface="Arial"/>
              </a:rPr>
              <a:t>*Birth</a:t>
            </a:r>
          </a:p>
        </p:txBody>
      </p:sp>
      <p:sp>
        <p:nvSpPr>
          <p:cNvPr id="33832" name="Text Box 39"/>
          <p:cNvSpPr txBox="1">
            <a:spLocks noChangeArrowheads="1"/>
          </p:cNvSpPr>
          <p:nvPr/>
        </p:nvSpPr>
        <p:spPr bwMode="auto">
          <a:xfrm>
            <a:off x="4632325" y="308451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ea typeface="ＭＳ Ｐゴシック" charset="0"/>
              </a:defRPr>
            </a:lvl9pPr>
          </a:lstStyle>
          <a:p>
            <a:pPr eaLnBrk="1" hangingPunct="1"/>
            <a:r>
              <a:rPr lang="en-US" dirty="0">
                <a:solidFill>
                  <a:srgbClr val="FFFFFF"/>
                </a:solidFill>
                <a:latin typeface="Arial"/>
              </a:rPr>
              <a:t>(Synonym)</a:t>
            </a:r>
          </a:p>
        </p:txBody>
      </p:sp>
      <p:sp>
        <p:nvSpPr>
          <p:cNvPr id="33833" name="Line 40"/>
          <p:cNvSpPr>
            <a:spLocks noChangeShapeType="1"/>
          </p:cNvSpPr>
          <p:nvPr/>
        </p:nvSpPr>
        <p:spPr bwMode="auto">
          <a:xfrm>
            <a:off x="4800600" y="1905000"/>
            <a:ext cx="381000" cy="11430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33834" name="Line 41"/>
          <p:cNvSpPr>
            <a:spLocks noChangeShapeType="1"/>
          </p:cNvSpPr>
          <p:nvPr/>
        </p:nvSpPr>
        <p:spPr bwMode="auto">
          <a:xfrm>
            <a:off x="5334000" y="3429000"/>
            <a:ext cx="228600" cy="1981200"/>
          </a:xfrm>
          <a:prstGeom prst="line">
            <a:avLst/>
          </a:prstGeom>
          <a:noFill/>
          <a:ln w="9360">
            <a:solidFill>
              <a:srgbClr val="FFFF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dirty="0">
              <a:latin typeface="Arial"/>
            </a:endParaRPr>
          </a:p>
        </p:txBody>
      </p:sp>
      <p:sp>
        <p:nvSpPr>
          <p:cNvPr id="4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Creating a good password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3" name="Rounded Rectangle 42"/>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45" name="Rounded Rectangle 44"/>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46" name="Rounded Rectangle 4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47" name="Rounded Rectangle 46"/>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48" name="Rounded Rectangle 47"/>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49" name="Rounded Rectangle 48"/>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50" name="Rounded Rectangle 49"/>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51" name="Rounded Rectangle 50"/>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52" name="Rounded Rectangle 51"/>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4068115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2"/>
          <p:cNvGraphicFramePr>
            <a:graphicFrameLocks noGrp="1"/>
          </p:cNvGraphicFramePr>
          <p:nvPr/>
        </p:nvGraphicFramePr>
        <p:xfrm>
          <a:off x="455613" y="1581150"/>
          <a:ext cx="8231187" cy="4895850"/>
        </p:xfrm>
        <a:graphic>
          <a:graphicData uri="http://schemas.openxmlformats.org/drawingml/2006/table">
            <a:tbl>
              <a:tblPr/>
              <a:tblGrid>
                <a:gridCol w="3581400"/>
                <a:gridCol w="4649787"/>
              </a:tblGrid>
              <a:tr h="944563">
                <a:tc>
                  <a:txBody>
                    <a:body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Combine 2 unrelated words</a:t>
                      </a:r>
                    </a:p>
                  </a:txBody>
                  <a:tcPr marL="90000" marR="90000" marT="70415" horzOverflow="overflow">
                    <a:lnL w="28440" cap="flat" cmpd="sng" algn="ctr">
                      <a:solidFill>
                        <a:srgbClr val="FFFFFF"/>
                      </a:solidFill>
                      <a:prstDash val="solid"/>
                      <a:round/>
                      <a:headEnd type="none" w="med" len="med"/>
                      <a:tailEnd type="none" w="med" len="med"/>
                    </a:lnL>
                    <a:lnR w="12600" cap="flat" cmpd="sng" algn="ctr">
                      <a:solidFill>
                        <a:srgbClr val="FFFFFF"/>
                      </a:solidFill>
                      <a:prstDash val="solid"/>
                      <a:round/>
                      <a:headEnd type="none" w="med" len="med"/>
                      <a:tailEnd type="none" w="med" len="med"/>
                    </a:lnR>
                    <a:lnT w="28440" cap="flat" cmpd="sng" algn="ctr">
                      <a:solidFill>
                        <a:srgbClr val="FFFFFF"/>
                      </a:solidFill>
                      <a:prstDash val="solid"/>
                      <a:round/>
                      <a:headEnd type="none" w="med" len="med"/>
                      <a:tailEnd type="none" w="med" len="med"/>
                    </a:lnT>
                    <a:lnB w="126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Mail + phone = m@!lf0n3</a:t>
                      </a:r>
                    </a:p>
                  </a:txBody>
                  <a:tcPr marL="90000" marR="90000" marT="70415" horzOverflow="overflow">
                    <a:lnL w="12600" cap="flat" cmpd="sng" algn="ctr">
                      <a:solidFill>
                        <a:srgbClr val="FFFFFF"/>
                      </a:solidFill>
                      <a:prstDash val="solid"/>
                      <a:round/>
                      <a:headEnd type="none" w="med" len="med"/>
                      <a:tailEnd type="none" w="med" len="med"/>
                    </a:lnL>
                    <a:lnR w="28440" cap="flat" cmpd="sng" algn="ctr">
                      <a:solidFill>
                        <a:srgbClr val="FFFFFF"/>
                      </a:solidFill>
                      <a:prstDash val="solid"/>
                      <a:round/>
                      <a:headEnd type="none" w="med" len="med"/>
                      <a:tailEnd type="none" w="med" len="med"/>
                    </a:lnR>
                    <a:lnT w="28440" cap="flat" cmpd="sng" algn="ctr">
                      <a:solidFill>
                        <a:srgbClr val="FFFFFF"/>
                      </a:solidFill>
                      <a:prstDash val="solid"/>
                      <a:round/>
                      <a:headEnd type="none" w="med" len="med"/>
                      <a:tailEnd type="none" w="med" len="med"/>
                    </a:lnT>
                    <a:lnB w="12600" cap="flat" cmpd="sng" algn="ctr">
                      <a:solidFill>
                        <a:srgbClr val="FFFFFF"/>
                      </a:solidFill>
                      <a:prstDash val="solid"/>
                      <a:round/>
                      <a:headEnd type="none" w="med" len="med"/>
                      <a:tailEnd type="none" w="med" len="med"/>
                    </a:lnB>
                    <a:lnTlToBr>
                      <a:noFill/>
                    </a:lnTlToBr>
                    <a:lnBlToTr>
                      <a:noFill/>
                    </a:lnBlToTr>
                    <a:noFill/>
                  </a:tcPr>
                </a:tc>
              </a:tr>
              <a:tr h="1033463">
                <a:tc>
                  <a:txBody>
                    <a:body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Abbreviate a phrase</a:t>
                      </a:r>
                    </a:p>
                  </a:txBody>
                  <a:tcPr marL="90000" marR="90000" marT="70415" horzOverflow="overflow">
                    <a:lnL w="28440" cap="flat" cmpd="sng" algn="ctr">
                      <a:solidFill>
                        <a:srgbClr val="FFFFFF"/>
                      </a:solidFill>
                      <a:prstDash val="solid"/>
                      <a:round/>
                      <a:headEnd type="none" w="med" len="med"/>
                      <a:tailEnd type="none" w="med" len="med"/>
                    </a:lnL>
                    <a:lnR w="12600" cap="flat" cmpd="sng" algn="ctr">
                      <a:solidFill>
                        <a:srgbClr val="FFFFFF"/>
                      </a:solidFill>
                      <a:prstDash val="solid"/>
                      <a:round/>
                      <a:headEnd type="none" w="med" len="med"/>
                      <a:tailEnd type="none" w="med" len="med"/>
                    </a:lnR>
                    <a:lnT w="12600" cap="flat" cmpd="sng" algn="ctr">
                      <a:solidFill>
                        <a:srgbClr val="FFFFFF"/>
                      </a:solidFill>
                      <a:prstDash val="solid"/>
                      <a:round/>
                      <a:headEnd type="none" w="med" len="med"/>
                      <a:tailEnd type="none" w="med" len="med"/>
                    </a:lnT>
                    <a:lnB w="126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My favorite color is blue=</a:t>
                      </a:r>
                    </a:p>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err="1" smtClean="0">
                          <a:ln>
                            <a:noFill/>
                          </a:ln>
                          <a:solidFill>
                            <a:srgbClr val="FFFFFF"/>
                          </a:solidFill>
                          <a:effectLst/>
                          <a:latin typeface="Arial"/>
                          <a:ea typeface="ＭＳ Ｐゴシック"/>
                          <a:cs typeface="ＭＳ Ｐゴシック"/>
                        </a:rPr>
                        <a:t>Mfciblue</a:t>
                      </a:r>
                      <a:endParaRPr kumimoji="0" lang="en-US" sz="2800" b="0" i="0" u="none" strike="noStrike" cap="none" normalizeH="0" baseline="0" dirty="0" smtClean="0">
                        <a:ln>
                          <a:noFill/>
                        </a:ln>
                        <a:solidFill>
                          <a:srgbClr val="FFFFFF"/>
                        </a:solidFill>
                        <a:effectLst/>
                        <a:latin typeface="Arial"/>
                        <a:ea typeface="ＭＳ Ｐゴシック"/>
                        <a:cs typeface="ＭＳ Ｐゴシック"/>
                      </a:endParaRPr>
                    </a:p>
                  </a:txBody>
                  <a:tcPr marL="90000" marR="90000" marT="70415" horzOverflow="overflow">
                    <a:lnL w="12600" cap="flat" cmpd="sng" algn="ctr">
                      <a:solidFill>
                        <a:srgbClr val="FFFFFF"/>
                      </a:solidFill>
                      <a:prstDash val="solid"/>
                      <a:round/>
                      <a:headEnd type="none" w="med" len="med"/>
                      <a:tailEnd type="none" w="med" len="med"/>
                    </a:lnL>
                    <a:lnR w="28440" cap="flat" cmpd="sng" algn="ctr">
                      <a:solidFill>
                        <a:srgbClr val="FFFFFF"/>
                      </a:solidFill>
                      <a:prstDash val="solid"/>
                      <a:round/>
                      <a:headEnd type="none" w="med" len="med"/>
                      <a:tailEnd type="none" w="med" len="med"/>
                    </a:lnR>
                    <a:lnT w="12600" cap="flat" cmpd="sng" algn="ctr">
                      <a:solidFill>
                        <a:srgbClr val="FFFFFF"/>
                      </a:solidFill>
                      <a:prstDash val="solid"/>
                      <a:round/>
                      <a:headEnd type="none" w="med" len="med"/>
                      <a:tailEnd type="none" w="med" len="med"/>
                    </a:lnT>
                    <a:lnB w="12600" cap="flat" cmpd="sng" algn="ctr">
                      <a:solidFill>
                        <a:srgbClr val="FFFFFF"/>
                      </a:solidFill>
                      <a:prstDash val="solid"/>
                      <a:round/>
                      <a:headEnd type="none" w="med" len="med"/>
                      <a:tailEnd type="none" w="med" len="med"/>
                    </a:lnB>
                    <a:lnTlToBr>
                      <a:noFill/>
                    </a:lnTlToBr>
                    <a:lnBlToTr>
                      <a:noFill/>
                    </a:lnBlToTr>
                    <a:noFill/>
                  </a:tcPr>
                </a:tc>
              </a:tr>
              <a:tr h="2917824">
                <a:tc>
                  <a:txBody>
                    <a:body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Music lyric</a:t>
                      </a:r>
                    </a:p>
                  </a:txBody>
                  <a:tcPr marL="90000" marR="90000" marT="70415" horzOverflow="overflow">
                    <a:lnL w="28440" cap="flat" cmpd="sng" algn="ctr">
                      <a:solidFill>
                        <a:srgbClr val="FFFFFF"/>
                      </a:solidFill>
                      <a:prstDash val="solid"/>
                      <a:round/>
                      <a:headEnd type="none" w="med" len="med"/>
                      <a:tailEnd type="none" w="med" len="med"/>
                    </a:lnL>
                    <a:lnR w="12600" cap="flat" cmpd="sng" algn="ctr">
                      <a:solidFill>
                        <a:srgbClr val="FFFFFF"/>
                      </a:solidFill>
                      <a:prstDash val="solid"/>
                      <a:round/>
                      <a:headEnd type="none" w="med" len="med"/>
                      <a:tailEnd type="none" w="med" len="med"/>
                    </a:lnR>
                    <a:lnT w="12600" cap="flat" cmpd="sng" algn="ctr">
                      <a:solidFill>
                        <a:srgbClr val="FFFFFF"/>
                      </a:solidFill>
                      <a:prstDash val="solid"/>
                      <a:round/>
                      <a:headEnd type="none" w="med" len="med"/>
                      <a:tailEnd type="none" w="med" len="med"/>
                    </a:lnT>
                    <a:lnB w="2844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Happy birthday to you, happy birthday to you, happy birthday dear John, happy birthday to you.</a:t>
                      </a:r>
                    </a:p>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US" sz="2800" b="0" i="0" u="none" strike="noStrike" cap="none" normalizeH="0" baseline="0" dirty="0" smtClean="0">
                        <a:ln>
                          <a:noFill/>
                        </a:ln>
                        <a:solidFill>
                          <a:srgbClr val="FFFFFF"/>
                        </a:solidFill>
                        <a:effectLst/>
                        <a:latin typeface="Arial"/>
                        <a:ea typeface="ＭＳ Ｐゴシック"/>
                        <a:cs typeface="ＭＳ Ｐゴシック"/>
                      </a:endParaRPr>
                    </a:p>
                    <a:p>
                      <a:pPr marL="0" marR="0" lvl="0" indent="0" algn="l" defTabSz="457200" rtl="0" eaLnBrk="1" fontAlgn="base" latinLnBrk="0" hangingPunct="1">
                        <a:lnSpc>
                          <a:spcPct val="93000"/>
                        </a:lnSpc>
                        <a:spcBef>
                          <a:spcPts val="70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US" sz="2800" b="0" i="0" u="none" strike="noStrike" cap="none" normalizeH="0" baseline="0" dirty="0" smtClean="0">
                          <a:ln>
                            <a:noFill/>
                          </a:ln>
                          <a:solidFill>
                            <a:srgbClr val="FFFFFF"/>
                          </a:solidFill>
                          <a:effectLst/>
                          <a:latin typeface="Arial"/>
                          <a:ea typeface="ＭＳ Ｐゴシック"/>
                          <a:cs typeface="ＭＳ Ｐゴシック"/>
                        </a:rPr>
                        <a:t>hb2uhb2uhbdJhb2u</a:t>
                      </a:r>
                    </a:p>
                  </a:txBody>
                  <a:tcPr marL="90000" marR="90000" marT="70415" horzOverflow="overflow">
                    <a:lnL w="12600" cap="flat" cmpd="sng" algn="ctr">
                      <a:solidFill>
                        <a:srgbClr val="FFFFFF"/>
                      </a:solidFill>
                      <a:prstDash val="solid"/>
                      <a:round/>
                      <a:headEnd type="none" w="med" len="med"/>
                      <a:tailEnd type="none" w="med" len="med"/>
                    </a:lnL>
                    <a:lnR w="28440" cap="flat" cmpd="sng" algn="ctr">
                      <a:solidFill>
                        <a:srgbClr val="FFFFFF"/>
                      </a:solidFill>
                      <a:prstDash val="solid"/>
                      <a:round/>
                      <a:headEnd type="none" w="med" len="med"/>
                      <a:tailEnd type="none" w="med" len="med"/>
                    </a:lnR>
                    <a:lnT w="12600" cap="flat" cmpd="sng" algn="ctr">
                      <a:solidFill>
                        <a:srgbClr val="FFFFFF"/>
                      </a:solidFill>
                      <a:prstDash val="solid"/>
                      <a:round/>
                      <a:headEnd type="none" w="med" len="med"/>
                      <a:tailEnd type="none" w="med" len="med"/>
                    </a:lnT>
                    <a:lnB w="2844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Creating a good password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7" name="Rounded Rectangle 6"/>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934378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3733800" y="1827944"/>
            <a:ext cx="4899168" cy="4196925"/>
          </a:xfrm>
        </p:spPr>
        <p:txBody>
          <a:bodyPr>
            <a:normAutofit/>
          </a:bodyPr>
          <a:lstStyle/>
          <a:p>
            <a:pPr>
              <a:lnSpc>
                <a:spcPct val="90000"/>
              </a:lnSpc>
              <a:spcBef>
                <a:spcPct val="0"/>
              </a:spcBef>
              <a:spcAft>
                <a:spcPct val="80000"/>
              </a:spcAft>
            </a:pPr>
            <a:r>
              <a:rPr lang="en-US" sz="2400" b="1" dirty="0" smtClean="0">
                <a:solidFill>
                  <a:srgbClr val="FFFFFF"/>
                </a:solidFill>
                <a:effectLst>
                  <a:outerShdw blurRad="254000" dist="190500" dir="2700000" algn="tl" rotWithShape="0">
                    <a:srgbClr val="000000">
                      <a:alpha val="80000"/>
                    </a:srgbClr>
                  </a:outerShdw>
                </a:effectLst>
              </a:rPr>
              <a:t>Passwords </a:t>
            </a:r>
            <a:r>
              <a:rPr lang="en-US" sz="2400" b="1" dirty="0">
                <a:solidFill>
                  <a:srgbClr val="FFFFFF"/>
                </a:solidFill>
                <a:effectLst>
                  <a:outerShdw blurRad="254000" dist="190500" dir="2700000" algn="tl" rotWithShape="0">
                    <a:srgbClr val="000000">
                      <a:alpha val="80000"/>
                    </a:srgbClr>
                  </a:outerShdw>
                </a:effectLst>
              </a:rPr>
              <a:t>should be changed every 60 to 90 days</a:t>
            </a:r>
          </a:p>
          <a:p>
            <a:pPr>
              <a:lnSpc>
                <a:spcPct val="90000"/>
              </a:lnSpc>
              <a:spcBef>
                <a:spcPct val="0"/>
              </a:spcBef>
              <a:spcAft>
                <a:spcPct val="80000"/>
              </a:spcAft>
            </a:pPr>
            <a:r>
              <a:rPr lang="en-US" sz="2400" b="1" dirty="0">
                <a:solidFill>
                  <a:srgbClr val="FFFFFF"/>
                </a:solidFill>
                <a:effectLst>
                  <a:outerShdw blurRad="254000" dist="190500" dir="2700000" algn="tl" rotWithShape="0">
                    <a:srgbClr val="000000">
                      <a:alpha val="80000"/>
                    </a:srgbClr>
                  </a:outerShdw>
                </a:effectLst>
              </a:rPr>
              <a:t>Do not share your password with</a:t>
            </a:r>
            <a:r>
              <a:rPr lang="en-US" sz="2400" b="1" u="sng" dirty="0">
                <a:solidFill>
                  <a:srgbClr val="FFFFFF"/>
                </a:solidFill>
                <a:effectLst>
                  <a:outerShdw blurRad="254000" dist="190500" dir="2700000" algn="tl" rotWithShape="0">
                    <a:srgbClr val="000000">
                      <a:alpha val="80000"/>
                    </a:srgbClr>
                  </a:outerShdw>
                </a:effectLst>
              </a:rPr>
              <a:t> anyone</a:t>
            </a:r>
          </a:p>
          <a:p>
            <a:pPr>
              <a:lnSpc>
                <a:spcPct val="90000"/>
              </a:lnSpc>
              <a:spcBef>
                <a:spcPct val="0"/>
              </a:spcBef>
              <a:spcAft>
                <a:spcPct val="80000"/>
              </a:spcAft>
            </a:pPr>
            <a:r>
              <a:rPr lang="en-US" sz="2400" b="1" dirty="0">
                <a:solidFill>
                  <a:srgbClr val="FFFFFF"/>
                </a:solidFill>
                <a:effectLst>
                  <a:outerShdw blurRad="254000" dist="190500" dir="2700000" algn="tl" rotWithShape="0">
                    <a:srgbClr val="000000">
                      <a:alpha val="80000"/>
                    </a:srgbClr>
                  </a:outerShdw>
                </a:effectLst>
              </a:rPr>
              <a:t>Do not write down your </a:t>
            </a:r>
            <a:r>
              <a:rPr lang="en-US" sz="2400" b="1" dirty="0" smtClean="0">
                <a:solidFill>
                  <a:srgbClr val="FFFFFF"/>
                </a:solidFill>
                <a:effectLst>
                  <a:outerShdw blurRad="254000" dist="190500" dir="2700000" algn="tl" rotWithShape="0">
                    <a:srgbClr val="000000">
                      <a:alpha val="80000"/>
                    </a:srgbClr>
                  </a:outerShdw>
                </a:effectLst>
              </a:rPr>
              <a:t>password</a:t>
            </a:r>
            <a:r>
              <a:rPr lang="en-US" sz="2400" b="1" dirty="0">
                <a:solidFill>
                  <a:srgbClr val="FFFFFF"/>
                </a:solidFill>
                <a:effectLst>
                  <a:outerShdw blurRad="254000" dist="190500" dir="2700000" algn="tl" rotWithShape="0">
                    <a:srgbClr val="000000">
                      <a:alpha val="80000"/>
                    </a:srgbClr>
                  </a:outerShdw>
                </a:effectLst>
              </a:rPr>
              <a:t> </a:t>
            </a:r>
            <a:r>
              <a:rPr lang="en-US" sz="2400" b="1" dirty="0" smtClean="0">
                <a:solidFill>
                  <a:srgbClr val="FFFFFF"/>
                </a:solidFill>
                <a:effectLst>
                  <a:outerShdw blurRad="254000" dist="190500" dir="2700000" algn="tl" rotWithShape="0">
                    <a:srgbClr val="000000">
                      <a:alpha val="80000"/>
                    </a:srgbClr>
                  </a:outerShdw>
                </a:effectLst>
              </a:rPr>
              <a:t>and leave in near your computer.</a:t>
            </a:r>
          </a:p>
          <a:p>
            <a:pPr>
              <a:lnSpc>
                <a:spcPct val="90000"/>
              </a:lnSpc>
              <a:spcBef>
                <a:spcPct val="0"/>
              </a:spcBef>
              <a:spcAft>
                <a:spcPct val="80000"/>
              </a:spcAft>
            </a:pPr>
            <a:r>
              <a:rPr lang="en-US" sz="2400" b="1" dirty="0" smtClean="0">
                <a:solidFill>
                  <a:srgbClr val="FFFFFF"/>
                </a:solidFill>
                <a:effectLst>
                  <a:outerShdw blurRad="254000" dist="190500" dir="2700000" algn="tl" rotWithShape="0">
                    <a:srgbClr val="000000">
                      <a:alpha val="80000"/>
                    </a:srgbClr>
                  </a:outerShdw>
                </a:effectLst>
              </a:rPr>
              <a:t>Don</a:t>
            </a:r>
            <a:r>
              <a:rPr lang="uk-UA" sz="2400" b="1" dirty="0" smtClean="0">
                <a:solidFill>
                  <a:srgbClr val="FFFFFF"/>
                </a:solidFill>
                <a:effectLst>
                  <a:outerShdw blurRad="254000" dist="190500" dir="2700000" algn="tl" rotWithShape="0">
                    <a:srgbClr val="000000">
                      <a:alpha val="80000"/>
                    </a:srgbClr>
                  </a:outerShdw>
                </a:effectLst>
              </a:rPr>
              <a:t>’</a:t>
            </a:r>
            <a:r>
              <a:rPr lang="en-US" sz="2400" b="1" dirty="0" smtClean="0">
                <a:solidFill>
                  <a:srgbClr val="FFFFFF"/>
                </a:solidFill>
                <a:effectLst>
                  <a:outerShdw blurRad="254000" dist="190500" dir="2700000" algn="tl" rotWithShape="0">
                    <a:srgbClr val="000000">
                      <a:alpha val="80000"/>
                    </a:srgbClr>
                  </a:outerShdw>
                </a:effectLst>
              </a:rPr>
              <a:t>t use same password twice</a:t>
            </a:r>
            <a:endParaRPr lang="en-US" sz="2400" b="1" dirty="0">
              <a:solidFill>
                <a:srgbClr val="FFFFFF"/>
              </a:solidFill>
              <a:effectLst>
                <a:outerShdw blurRad="254000" dist="190500" dir="2700000" algn="tl" rotWithShape="0">
                  <a:srgbClr val="000000">
                    <a:alpha val="80000"/>
                  </a:srgbClr>
                </a:outerShdw>
              </a:effectLst>
            </a:endParaRPr>
          </a:p>
        </p:txBody>
      </p:sp>
      <p:pic>
        <p:nvPicPr>
          <p:cNvPr id="27653"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8560" y="2562109"/>
            <a:ext cx="2662840" cy="2083263"/>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Creating a good password</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7" name="Rounded Rectangle 6"/>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8" name="Rounded Rectangle 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24498899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102" y="1587386"/>
            <a:ext cx="5643265" cy="4186728"/>
          </a:xfrm>
        </p:spPr>
        <p:txBody>
          <a:bodyPr>
            <a:normAutofit fontScale="70000" lnSpcReduction="20000"/>
          </a:bodyPr>
          <a:lstStyle/>
          <a:p>
            <a:pPr marL="36576" indent="0">
              <a:lnSpc>
                <a:spcPct val="140000"/>
              </a:lnSpc>
              <a:buNone/>
              <a:defRPr/>
            </a:pPr>
            <a:r>
              <a:rPr lang="en-US" b="1" dirty="0" smtClean="0">
                <a:solidFill>
                  <a:srgbClr val="FFFFFF"/>
                </a:solidFill>
                <a:effectLst>
                  <a:outerShdw blurRad="254000" dist="190500" dir="2700000" algn="tl" rotWithShape="0">
                    <a:srgbClr val="000000">
                      <a:alpha val="80000"/>
                    </a:srgbClr>
                  </a:outerShdw>
                </a:effectLst>
              </a:rPr>
              <a:t>No security measure is 100%</a:t>
            </a:r>
            <a:endParaRPr lang="en-US" b="1" dirty="0">
              <a:solidFill>
                <a:srgbClr val="FFFFFF"/>
              </a:solidFill>
              <a:effectLst>
                <a:outerShdw blurRad="254000" dist="190500" dir="2700000" algn="tl" rotWithShape="0">
                  <a:srgbClr val="000000">
                    <a:alpha val="80000"/>
                  </a:srgbClr>
                </a:outerShdw>
              </a:effectLst>
            </a:endParaRPr>
          </a:p>
          <a:p>
            <a:pPr marL="36576" indent="0" eaLnBrk="1" fontAlgn="auto" hangingPunct="1">
              <a:lnSpc>
                <a:spcPct val="140000"/>
              </a:lnSpc>
              <a:spcAft>
                <a:spcPts val="0"/>
              </a:spcAft>
              <a:buNone/>
              <a:defRPr/>
            </a:pPr>
            <a:r>
              <a:rPr lang="en-US" b="1" dirty="0" smtClean="0">
                <a:solidFill>
                  <a:srgbClr val="FFFFFF"/>
                </a:solidFill>
                <a:effectLst>
                  <a:outerShdw blurRad="254000" dist="190500" dir="2700000" algn="tl" rotWithShape="0">
                    <a:srgbClr val="000000">
                      <a:alpha val="80000"/>
                    </a:srgbClr>
                  </a:outerShdw>
                </a:effectLst>
              </a:rPr>
              <a:t>What information is important to you?</a:t>
            </a:r>
          </a:p>
          <a:p>
            <a:pPr marL="36576" indent="0" eaLnBrk="1" fontAlgn="auto" hangingPunct="1">
              <a:lnSpc>
                <a:spcPct val="140000"/>
              </a:lnSpc>
              <a:spcAft>
                <a:spcPts val="0"/>
              </a:spcAft>
              <a:buNone/>
              <a:defRPr/>
            </a:pPr>
            <a:r>
              <a:rPr lang="en-US" b="1" dirty="0" smtClean="0">
                <a:solidFill>
                  <a:srgbClr val="FFFFFF"/>
                </a:solidFill>
                <a:effectLst>
                  <a:outerShdw blurRad="254000" dist="190500" dir="2700000" algn="tl" rotWithShape="0">
                    <a:srgbClr val="000000">
                      <a:alpha val="80000"/>
                    </a:srgbClr>
                  </a:outerShdw>
                </a:effectLst>
              </a:rPr>
              <a:t>Is your back-up:</a:t>
            </a:r>
          </a:p>
          <a:p>
            <a:pPr>
              <a:lnSpc>
                <a:spcPct val="14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a:solidFill>
                  <a:srgbClr val="FFFFFF"/>
                </a:solidFill>
                <a:effectLst>
                  <a:outerShdw blurRad="254000" dist="190500" dir="2700000" algn="tl" rotWithShape="0">
                    <a:srgbClr val="000000">
                      <a:alpha val="80000"/>
                    </a:srgbClr>
                  </a:outerShdw>
                </a:effectLst>
              </a:rPr>
              <a:t>Process </a:t>
            </a:r>
            <a:r>
              <a:rPr lang="en-US" b="1" dirty="0" smtClean="0">
                <a:solidFill>
                  <a:srgbClr val="FFFFFF"/>
                </a:solidFill>
                <a:effectLst>
                  <a:outerShdw blurRad="254000" dist="190500" dir="2700000" algn="tl" rotWithShape="0">
                    <a:srgbClr val="000000">
                      <a:alpha val="80000"/>
                    </a:srgbClr>
                  </a:outerShdw>
                </a:effectLst>
              </a:rPr>
              <a:t>Documented</a:t>
            </a:r>
            <a:endParaRPr lang="en-US" b="1" dirty="0">
              <a:solidFill>
                <a:srgbClr val="FFFFFF"/>
              </a:solidFill>
              <a:effectLst>
                <a:outerShdw blurRad="254000" dist="190500" dir="2700000" algn="tl" rotWithShape="0">
                  <a:srgbClr val="000000">
                    <a:alpha val="80000"/>
                  </a:srgbClr>
                </a:outerShdw>
              </a:effectLst>
            </a:endParaRPr>
          </a:p>
          <a:p>
            <a:pPr>
              <a:lnSpc>
                <a:spcPct val="14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smtClean="0">
                <a:solidFill>
                  <a:srgbClr val="FFFFFF"/>
                </a:solidFill>
                <a:effectLst>
                  <a:outerShdw blurRad="254000" dist="190500" dir="2700000" algn="tl" rotWithShape="0">
                    <a:srgbClr val="000000">
                      <a:alpha val="80000"/>
                    </a:srgbClr>
                  </a:outerShdw>
                </a:effectLst>
              </a:rPr>
              <a:t>Recent?</a:t>
            </a:r>
          </a:p>
          <a:p>
            <a:pPr>
              <a:lnSpc>
                <a:spcPct val="14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smtClean="0">
                <a:solidFill>
                  <a:srgbClr val="FFFFFF"/>
                </a:solidFill>
                <a:effectLst>
                  <a:outerShdw blurRad="254000" dist="190500" dir="2700000" algn="tl" rotWithShape="0">
                    <a:srgbClr val="000000">
                      <a:alpha val="80000"/>
                    </a:srgbClr>
                  </a:outerShdw>
                </a:effectLst>
              </a:rPr>
              <a:t>Off-site &amp; Secure?</a:t>
            </a:r>
          </a:p>
          <a:p>
            <a:pPr>
              <a:lnSpc>
                <a:spcPct val="14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smtClean="0">
                <a:solidFill>
                  <a:srgbClr val="FFFFFF"/>
                </a:solidFill>
                <a:effectLst>
                  <a:outerShdw blurRad="254000" dist="190500" dir="2700000" algn="tl" rotWithShape="0">
                    <a:srgbClr val="000000">
                      <a:alpha val="80000"/>
                    </a:srgbClr>
                  </a:outerShdw>
                </a:effectLst>
              </a:rPr>
              <a:t>Tested?</a:t>
            </a:r>
          </a:p>
          <a:p>
            <a:pPr>
              <a:lnSpc>
                <a:spcPct val="14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US" b="1" dirty="0" smtClean="0">
                <a:solidFill>
                  <a:srgbClr val="FFFFFF"/>
                </a:solidFill>
                <a:effectLst>
                  <a:outerShdw blurRad="254000" dist="190500" dir="2700000" algn="tl" rotWithShape="0">
                    <a:srgbClr val="000000">
                      <a:alpha val="80000"/>
                    </a:srgbClr>
                  </a:outerShdw>
                </a:effectLst>
              </a:rPr>
              <a:t>Encrypted?</a:t>
            </a:r>
          </a:p>
        </p:txBody>
      </p:sp>
      <p:pic>
        <p:nvPicPr>
          <p:cNvPr id="39940" name="Picture 2" descr="C:\Documents and Settings\dorr0001\Local Settings\Temporary Internet Files\Content.IE5\WRY3CRA7\MP900316398[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1230" y="3012357"/>
            <a:ext cx="3651235" cy="2464122"/>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Backing up important information</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6" name="Rounded Rectangle 5"/>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7" name="Rounded Rectangle 6"/>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9" name="Rounded Rectangle 8"/>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1" name="Rounded Rectangle 1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4" name="Rounded Rectangle 1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9420385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3573750" y="1604216"/>
            <a:ext cx="5059217" cy="4844535"/>
          </a:xfrm>
          <a:prstGeom prst="rect">
            <a:avLst/>
          </a:prstGeom>
          <a:noFill/>
          <a:ln w="9525">
            <a:noFill/>
            <a:miter lim="800000"/>
            <a:headEnd/>
            <a:tailEnd/>
          </a:ln>
        </p:spPr>
        <p:txBody>
          <a:bodyPr/>
          <a:lstStyle/>
          <a:p>
            <a:pPr marL="342900" indent="-342900">
              <a:lnSpc>
                <a:spcPct val="120000"/>
              </a:lnSpc>
              <a:buFont typeface="Arial"/>
              <a:buChar char="•"/>
            </a:pPr>
            <a:r>
              <a:rPr lang="en-US" sz="2000" b="1" dirty="0" smtClean="0">
                <a:solidFill>
                  <a:srgbClr val="FFFFFF"/>
                </a:solidFill>
                <a:effectLst>
                  <a:outerShdw blurRad="254000" dist="190500" dir="2700000" algn="tl" rotWithShape="0">
                    <a:srgbClr val="000000">
                      <a:alpha val="80000"/>
                    </a:srgbClr>
                  </a:outerShdw>
                </a:effectLst>
                <a:latin typeface="Arial"/>
                <a:cs typeface="Arial"/>
              </a:rPr>
              <a:t>Do not install unlicensed commercial software. This is a direct violation of intellectual property rights</a:t>
            </a:r>
            <a:endParaRPr lang="en-US" sz="2000"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spcBef>
                <a:spcPct val="50000"/>
              </a:spcBef>
              <a:buFont typeface="Arial"/>
              <a:buChar char="•"/>
            </a:pPr>
            <a:r>
              <a:rPr lang="en-US" sz="2000" b="1" dirty="0" smtClean="0">
                <a:solidFill>
                  <a:srgbClr val="FFFFFF"/>
                </a:solidFill>
                <a:effectLst>
                  <a:outerShdw blurRad="254000" dist="190500" dir="2700000" algn="tl" rotWithShape="0">
                    <a:srgbClr val="000000">
                      <a:alpha val="80000"/>
                    </a:srgbClr>
                  </a:outerShdw>
                </a:effectLst>
                <a:latin typeface="Arial"/>
              </a:rPr>
              <a:t>Do not send e-mail containing racist, sexist, threatening or other objectionable language.</a:t>
            </a:r>
          </a:p>
          <a:p>
            <a:pPr marL="285750" lvl="1" indent="-285750">
              <a:lnSpc>
                <a:spcPct val="120000"/>
              </a:lnSpc>
              <a:spcBef>
                <a:spcPct val="50000"/>
              </a:spcBef>
              <a:buFont typeface="Arial"/>
              <a:buChar char="•"/>
            </a:pPr>
            <a:r>
              <a:rPr lang="en-US" sz="2000" b="1" dirty="0" smtClean="0">
                <a:solidFill>
                  <a:srgbClr val="FFFFFF"/>
                </a:solidFill>
                <a:effectLst>
                  <a:outerShdw blurRad="254000" dist="190500" dir="2700000" algn="tl" rotWithShape="0">
                    <a:srgbClr val="000000">
                      <a:alpha val="80000"/>
                    </a:srgbClr>
                  </a:outerShdw>
                </a:effectLst>
                <a:latin typeface="Arial"/>
              </a:rPr>
              <a:t>Do not use company e-mail for private business activities, amusement or entertainment.</a:t>
            </a:r>
          </a:p>
          <a:p>
            <a:pPr marL="285750" lvl="1" indent="-285750">
              <a:lnSpc>
                <a:spcPct val="120000"/>
              </a:lnSpc>
              <a:spcBef>
                <a:spcPct val="50000"/>
              </a:spcBef>
              <a:buFont typeface="Arial"/>
              <a:buChar char="•"/>
            </a:pPr>
            <a:r>
              <a:rPr lang="en-US" sz="2000" b="1" dirty="0">
                <a:solidFill>
                  <a:schemeClr val="bg1"/>
                </a:solidFill>
                <a:effectLst>
                  <a:outerShdw blurRad="254000" dist="190500" dir="2700000" algn="tl" rotWithShape="0">
                    <a:srgbClr val="000000">
                      <a:alpha val="80000"/>
                    </a:srgbClr>
                  </a:outerShdw>
                </a:effectLst>
                <a:latin typeface="Arial"/>
              </a:rPr>
              <a:t>Protect your work area; keep liquids away from PC/keyboard</a:t>
            </a:r>
          </a:p>
          <a:p>
            <a:pPr marL="285750" lvl="1" indent="-285750">
              <a:lnSpc>
                <a:spcPct val="120000"/>
              </a:lnSpc>
              <a:spcBef>
                <a:spcPct val="50000"/>
              </a:spcBef>
              <a:buFont typeface="Arial"/>
              <a:buChar char="•"/>
            </a:pPr>
            <a:endParaRPr lang="en-US" sz="2000" b="1" dirty="0" smtClean="0">
              <a:solidFill>
                <a:srgbClr val="FFFFFF"/>
              </a:solidFill>
              <a:effectLst>
                <a:outerShdw blurRad="254000" dist="190500" dir="2700000" algn="tl" rotWithShape="0">
                  <a:srgbClr val="000000">
                    <a:alpha val="80000"/>
                  </a:srgbClr>
                </a:outerShdw>
              </a:effectLst>
              <a:latin typeface="Arial"/>
            </a:endParaRPr>
          </a:p>
          <a:p>
            <a:pPr marL="285750" indent="-285750">
              <a:lnSpc>
                <a:spcPct val="120000"/>
              </a:lnSpc>
              <a:spcBef>
                <a:spcPct val="50000"/>
              </a:spcBef>
              <a:buFont typeface="Arial"/>
              <a:buChar char="•"/>
            </a:pPr>
            <a:endParaRPr lang="en-US" sz="2000" b="1" dirty="0">
              <a:solidFill>
                <a:srgbClr val="FFFFFF"/>
              </a:solidFill>
              <a:effectLst>
                <a:outerShdw blurRad="254000" dist="190500" dir="2700000" algn="tl" rotWithShape="0">
                  <a:srgbClr val="000000">
                    <a:alpha val="80000"/>
                  </a:srgbClr>
                </a:outerShdw>
              </a:effectLst>
              <a:latin typeface="Arial"/>
            </a:endParaRPr>
          </a:p>
          <a:p>
            <a:pPr marL="742950" lvl="1" indent="-285750">
              <a:lnSpc>
                <a:spcPct val="120000"/>
              </a:lnSpc>
              <a:spcBef>
                <a:spcPct val="20000"/>
              </a:spcBef>
              <a:buFontTx/>
              <a:buChar char="–"/>
            </a:pPr>
            <a:endParaRPr lang="en-US" sz="2000" b="1" dirty="0">
              <a:solidFill>
                <a:schemeClr val="bg1"/>
              </a:solidFill>
              <a:effectLst>
                <a:outerShdw blurRad="254000" dist="190500" dir="2700000" algn="tl" rotWithShape="0">
                  <a:srgbClr val="000000">
                    <a:alpha val="80000"/>
                  </a:srgbClr>
                </a:outerShdw>
              </a:effectLst>
              <a:latin typeface="Arial"/>
            </a:endParaRPr>
          </a:p>
          <a:p>
            <a:pPr>
              <a:lnSpc>
                <a:spcPct val="120000"/>
              </a:lnSpc>
              <a:spcBef>
                <a:spcPct val="20000"/>
              </a:spcBef>
            </a:pPr>
            <a:endParaRPr lang="en-US" sz="2000" b="1" dirty="0">
              <a:solidFill>
                <a:schemeClr val="bg1"/>
              </a:solidFill>
              <a:effectLst>
                <a:outerShdw blurRad="254000" dist="190500" dir="2700000" algn="tl" rotWithShape="0">
                  <a:srgbClr val="000000">
                    <a:alpha val="80000"/>
                  </a:srgbClr>
                </a:outerShdw>
              </a:effectLst>
              <a:latin typeface="Arial"/>
            </a:endParaRPr>
          </a:p>
          <a:p>
            <a:pPr marL="742950" lvl="1" indent="-285750">
              <a:lnSpc>
                <a:spcPct val="120000"/>
              </a:lnSpc>
              <a:spcBef>
                <a:spcPct val="20000"/>
              </a:spcBef>
              <a:buFontTx/>
              <a:buChar char="–"/>
            </a:pPr>
            <a:endParaRPr lang="en-US" sz="2000" b="1" dirty="0">
              <a:solidFill>
                <a:srgbClr val="FFFFFF"/>
              </a:solidFill>
              <a:effectLst>
                <a:outerShdw blurRad="254000" dist="190500" dir="2700000" algn="tl" rotWithShape="0">
                  <a:srgbClr val="000000">
                    <a:alpha val="80000"/>
                  </a:srgbClr>
                </a:outerShdw>
              </a:effectLst>
              <a:latin typeface="Arial"/>
            </a:endParaRPr>
          </a:p>
          <a:p>
            <a:pPr marL="742950" lvl="1" indent="-285750">
              <a:lnSpc>
                <a:spcPct val="120000"/>
              </a:lnSpc>
              <a:spcBef>
                <a:spcPct val="20000"/>
              </a:spcBef>
              <a:buFontTx/>
              <a:buChar char="–"/>
            </a:pPr>
            <a:endParaRPr lang="en-US" sz="2000" b="1" dirty="0">
              <a:solidFill>
                <a:schemeClr val="bg1"/>
              </a:solidFill>
              <a:effectLst>
                <a:outerShdw blurRad="254000" dist="190500" dir="2700000" algn="tl" rotWithShape="0">
                  <a:srgbClr val="000000">
                    <a:alpha val="80000"/>
                  </a:srgbClr>
                </a:outerShdw>
              </a:effectLst>
              <a:latin typeface="Arial"/>
            </a:endParaRPr>
          </a:p>
        </p:txBody>
      </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Other responsibilities</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5" name="Rounded Rectangle 4"/>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7" name="Rounded Rectangle 6"/>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5106" y="2090254"/>
            <a:ext cx="2820547" cy="3004064"/>
          </a:xfrm>
          <a:prstGeom prst="rect">
            <a:avLst/>
          </a:prstGeom>
          <a:ln w="76200" cmpd="sng">
            <a:solidFill>
              <a:schemeClr val="bg1"/>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655463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3906983" y="1610309"/>
            <a:ext cx="4697248" cy="4266098"/>
          </a:xfrm>
          <a:prstGeom prst="rect">
            <a:avLst/>
          </a:prstGeom>
          <a:noFill/>
          <a:ln w="9525">
            <a:noFill/>
            <a:miter lim="800000"/>
            <a:headEnd/>
            <a:tailEnd/>
          </a:ln>
        </p:spPr>
        <p:txBody>
          <a:bodyPr/>
          <a:lstStyle/>
          <a:p>
            <a:pPr marL="342900" indent="-342900">
              <a:lnSpc>
                <a:spcPct val="120000"/>
              </a:lnSpc>
              <a:spcBef>
                <a:spcPct val="20000"/>
              </a:spcBef>
              <a:buFont typeface="Wingdings" charset="0"/>
              <a:buChar char="§"/>
            </a:pPr>
            <a:r>
              <a:rPr lang="en-US" sz="2000" b="1" dirty="0" smtClean="0">
                <a:solidFill>
                  <a:schemeClr val="bg1"/>
                </a:solidFill>
                <a:effectLst>
                  <a:outerShdw blurRad="254000" dist="190500" dir="2700000" algn="tl" rotWithShape="0">
                    <a:srgbClr val="000000">
                      <a:alpha val="80000"/>
                    </a:srgbClr>
                  </a:outerShdw>
                </a:effectLst>
                <a:latin typeface="Arial"/>
              </a:rPr>
              <a:t>Network Access</a:t>
            </a:r>
          </a:p>
          <a:p>
            <a:pPr marL="742950" lvl="1" indent="-285750">
              <a:lnSpc>
                <a:spcPct val="120000"/>
              </a:lnSpc>
              <a:spcBef>
                <a:spcPct val="20000"/>
              </a:spcBef>
              <a:buFontTx/>
              <a:buChar char="–"/>
            </a:pPr>
            <a:r>
              <a:rPr lang="en-US" sz="2000" b="1" dirty="0" smtClean="0">
                <a:solidFill>
                  <a:schemeClr val="bg1"/>
                </a:solidFill>
                <a:effectLst>
                  <a:outerShdw blurRad="254000" dist="190500" dir="2700000" algn="tl" rotWithShape="0">
                    <a:srgbClr val="000000">
                      <a:alpha val="80000"/>
                    </a:srgbClr>
                  </a:outerShdw>
                </a:effectLst>
                <a:latin typeface="Arial"/>
              </a:rPr>
              <a:t>Be aware of visitors to your site</a:t>
            </a:r>
          </a:p>
          <a:p>
            <a:pPr marL="742950" lvl="1" indent="-285750">
              <a:lnSpc>
                <a:spcPct val="120000"/>
              </a:lnSpc>
              <a:spcBef>
                <a:spcPct val="20000"/>
              </a:spcBef>
              <a:buFontTx/>
              <a:buChar char="–"/>
            </a:pPr>
            <a:r>
              <a:rPr lang="en-US" sz="2000" b="1" dirty="0" smtClean="0">
                <a:solidFill>
                  <a:srgbClr val="FFFFFF"/>
                </a:solidFill>
                <a:effectLst>
                  <a:outerShdw blurRad="254000" dist="190500" dir="2700000" algn="tl" rotWithShape="0">
                    <a:srgbClr val="000000">
                      <a:alpha val="80000"/>
                    </a:srgbClr>
                  </a:outerShdw>
                </a:effectLst>
                <a:latin typeface="Arial"/>
              </a:rPr>
              <a:t>Only use internet for official business use</a:t>
            </a:r>
          </a:p>
          <a:p>
            <a:pPr marL="342900" indent="-342900">
              <a:lnSpc>
                <a:spcPct val="120000"/>
              </a:lnSpc>
              <a:spcBef>
                <a:spcPct val="20000"/>
              </a:spcBef>
              <a:buFont typeface="Wingdings" charset="0"/>
              <a:buChar char="§"/>
            </a:pPr>
            <a:r>
              <a:rPr lang="en-US" sz="2000" b="1" dirty="0" smtClean="0">
                <a:solidFill>
                  <a:schemeClr val="bg1"/>
                </a:solidFill>
                <a:effectLst>
                  <a:outerShdw blurRad="254000" dist="190500" dir="2700000" algn="tl" rotWithShape="0">
                    <a:srgbClr val="000000">
                      <a:alpha val="80000"/>
                    </a:srgbClr>
                  </a:outerShdw>
                </a:effectLst>
                <a:latin typeface="Arial"/>
              </a:rPr>
              <a:t>Contingency Planning</a:t>
            </a:r>
          </a:p>
          <a:p>
            <a:pPr marL="742950" lvl="1" indent="-285750">
              <a:lnSpc>
                <a:spcPct val="120000"/>
              </a:lnSpc>
              <a:spcBef>
                <a:spcPct val="20000"/>
              </a:spcBef>
              <a:buFontTx/>
              <a:buChar char="–"/>
            </a:pPr>
            <a:r>
              <a:rPr lang="en-US" sz="2000" b="1" dirty="0" smtClean="0">
                <a:solidFill>
                  <a:schemeClr val="bg1"/>
                </a:solidFill>
                <a:effectLst>
                  <a:outerShdw blurRad="254000" dist="190500" dir="2700000" algn="tl" rotWithShape="0">
                    <a:srgbClr val="000000">
                      <a:alpha val="80000"/>
                    </a:srgbClr>
                  </a:outerShdw>
                </a:effectLst>
                <a:latin typeface="Arial"/>
              </a:rPr>
              <a:t>Save your work to the network drive, not local drive</a:t>
            </a:r>
          </a:p>
          <a:p>
            <a:pPr marL="742950" lvl="1" indent="-285750">
              <a:lnSpc>
                <a:spcPct val="120000"/>
              </a:lnSpc>
              <a:spcBef>
                <a:spcPct val="20000"/>
              </a:spcBef>
              <a:buFontTx/>
              <a:buChar char="–"/>
            </a:pPr>
            <a:r>
              <a:rPr lang="en-US" sz="2000" b="1" dirty="0" smtClean="0">
                <a:solidFill>
                  <a:schemeClr val="bg1"/>
                </a:solidFill>
                <a:effectLst>
                  <a:outerShdw blurRad="254000" dist="190500" dir="2700000" algn="tl" rotWithShape="0">
                    <a:srgbClr val="000000">
                      <a:alpha val="80000"/>
                    </a:srgbClr>
                  </a:outerShdw>
                </a:effectLst>
                <a:latin typeface="Arial"/>
              </a:rPr>
              <a:t>Remember that you are ultimately accountable for activities that occur under your user name</a:t>
            </a:r>
            <a:endParaRPr lang="en-US" sz="2000" b="1" dirty="0">
              <a:solidFill>
                <a:srgbClr val="FFFFFF"/>
              </a:solidFill>
              <a:effectLst>
                <a:outerShdw blurRad="254000" dist="190500" dir="2700000" algn="tl" rotWithShape="0">
                  <a:srgbClr val="000000">
                    <a:alpha val="80000"/>
                  </a:srgbClr>
                </a:outerShdw>
              </a:effectLst>
              <a:latin typeface="Arial"/>
            </a:endParaRPr>
          </a:p>
        </p:txBody>
      </p:sp>
      <p:sp>
        <p:nvSpPr>
          <p:cNvPr id="6" name="Rectangle 3"/>
          <p:cNvSpPr>
            <a:spLocks noChangeArrowheads="1"/>
          </p:cNvSpPr>
          <p:nvPr/>
        </p:nvSpPr>
        <p:spPr bwMode="auto">
          <a:xfrm>
            <a:off x="457200" y="5630164"/>
            <a:ext cx="7696200" cy="3352800"/>
          </a:xfrm>
          <a:prstGeom prst="rect">
            <a:avLst/>
          </a:prstGeom>
          <a:noFill/>
          <a:ln>
            <a:noFill/>
          </a:ln>
          <a:extLst/>
        </p:spPr>
        <p:txBody>
          <a:bodyPr/>
          <a:lstStyle/>
          <a:p>
            <a:pPr>
              <a:spcBef>
                <a:spcPct val="20000"/>
              </a:spcBef>
            </a:pPr>
            <a:endParaRPr lang="en-US" sz="2000" b="1" dirty="0">
              <a:solidFill>
                <a:schemeClr val="bg1"/>
              </a:solidFill>
              <a:latin typeface="Arial"/>
            </a:endParaRPr>
          </a:p>
        </p:txBody>
      </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Other responsibilities</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Rounded Rectangle 8"/>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0" name="Rounded Rectangle 9"/>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1" name="Rounded Rectangle 10"/>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2" name="Rounded Rectangle 11"/>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4" name="Rounded Rectangle 13"/>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7" name="Rounded Rectangle 16"/>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3531" y="1848556"/>
            <a:ext cx="2868481" cy="2993197"/>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1413323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445345" y="3381575"/>
            <a:ext cx="184666" cy="369332"/>
          </a:xfrm>
          <a:prstGeom prst="rect">
            <a:avLst/>
          </a:prstGeom>
          <a:noFill/>
        </p:spPr>
        <p:txBody>
          <a:bodyPr wrap="none" rtlCol="0">
            <a:spAutoFit/>
          </a:bodyPr>
          <a:lstStyle/>
          <a:p>
            <a:endParaRPr lang="en-US" dirty="0">
              <a:latin typeface="Arial"/>
            </a:endParaRPr>
          </a:p>
        </p:txBody>
      </p:sp>
      <p:pic>
        <p:nvPicPr>
          <p:cNvPr id="12" name="Picture 11"/>
          <p:cNvPicPr>
            <a:picLocks noChangeAspect="1"/>
          </p:cNvPicPr>
          <p:nvPr/>
        </p:nvPicPr>
        <p:blipFill>
          <a:blip r:embed="rId3"/>
          <a:stretch>
            <a:fillRect/>
          </a:stretch>
        </p:blipFill>
        <p:spPr>
          <a:xfrm>
            <a:off x="1686608" y="2162813"/>
            <a:ext cx="6033448" cy="3940596"/>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14"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dirty="0" smtClean="0">
                <a:solidFill>
                  <a:srgbClr val="EBDE32"/>
                </a:solidFill>
                <a:effectLst>
                  <a:outerShdw blurRad="288925" dist="127000" dir="2700000" algn="tl" rotWithShape="0">
                    <a:prstClr val="black">
                      <a:alpha val="90000"/>
                    </a:prstClr>
                  </a:outerShdw>
                </a:effectLst>
                <a:latin typeface="Impact"/>
                <a:cs typeface="Impact"/>
              </a:rPr>
              <a:t>Other responsibilities</a:t>
            </a:r>
            <a:endParaRPr lang="en-US" sz="3800"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6" name="Rectangle 5"/>
          <p:cNvSpPr/>
          <p:nvPr/>
        </p:nvSpPr>
        <p:spPr>
          <a:xfrm>
            <a:off x="1357145" y="1530491"/>
            <a:ext cx="6323219" cy="400110"/>
          </a:xfrm>
          <a:prstGeom prst="rect">
            <a:avLst/>
          </a:prstGeom>
        </p:spPr>
        <p:txBody>
          <a:bodyPr wrap="square">
            <a:spAutoFit/>
          </a:bodyPr>
          <a:lstStyle/>
          <a:p>
            <a:r>
              <a:rPr lang="en-US" sz="2000" b="1" dirty="0">
                <a:solidFill>
                  <a:srgbClr val="FFFFFF"/>
                </a:solidFill>
                <a:latin typeface="Arial"/>
                <a:cs typeface="Arial"/>
              </a:rPr>
              <a:t>. Report any potential computer security threats</a:t>
            </a:r>
            <a:endParaRPr lang="en-US" sz="2000" dirty="0">
              <a:latin typeface="Arial"/>
            </a:endParaRPr>
          </a:p>
        </p:txBody>
      </p:sp>
      <p:sp>
        <p:nvSpPr>
          <p:cNvPr id="9" name="Rounded Rectangle 8"/>
          <p:cNvSpPr/>
          <p:nvPr/>
        </p:nvSpPr>
        <p:spPr>
          <a:xfrm>
            <a:off x="-531414" y="818105"/>
            <a:ext cx="1217214" cy="450178"/>
          </a:xfrm>
          <a:prstGeom prst="roundRect">
            <a:avLst/>
          </a:prstGeom>
          <a:solidFill>
            <a:srgbClr val="6F35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Physical Security</a:t>
            </a:r>
            <a:endParaRPr lang="en-US" sz="1000" b="1" dirty="0">
              <a:latin typeface="Arial"/>
              <a:cs typeface="Arial"/>
            </a:endParaRPr>
          </a:p>
        </p:txBody>
      </p:sp>
      <p:sp>
        <p:nvSpPr>
          <p:cNvPr id="13" name="Rounded Rectangle 12"/>
          <p:cNvSpPr/>
          <p:nvPr/>
        </p:nvSpPr>
        <p:spPr>
          <a:xfrm>
            <a:off x="-362829" y="1324111"/>
            <a:ext cx="136959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Computer</a:t>
            </a:r>
          </a:p>
          <a:p>
            <a:pPr algn="r"/>
            <a:r>
              <a:rPr lang="en-US" sz="1000" b="1" dirty="0" smtClean="0">
                <a:latin typeface="Arial"/>
                <a:cs typeface="Arial"/>
              </a:rPr>
              <a:t>Security</a:t>
            </a:r>
            <a:endParaRPr lang="en-US" sz="1000" b="1" dirty="0">
              <a:latin typeface="Arial"/>
              <a:cs typeface="Arial"/>
            </a:endParaRPr>
          </a:p>
        </p:txBody>
      </p:sp>
      <p:sp>
        <p:nvSpPr>
          <p:cNvPr id="15" name="Rounded Rectangle 14"/>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6" name="Rounded Rectangle 15"/>
          <p:cNvSpPr/>
          <p:nvPr/>
        </p:nvSpPr>
        <p:spPr>
          <a:xfrm>
            <a:off x="1615547" y="-37376"/>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7" name="Rounded Rectangle 16"/>
          <p:cNvSpPr/>
          <p:nvPr/>
        </p:nvSpPr>
        <p:spPr>
          <a:xfrm>
            <a:off x="2801409" y="-37376"/>
            <a:ext cx="1105574" cy="450178"/>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Risk</a:t>
            </a:r>
          </a:p>
          <a:p>
            <a:pPr algn="ctr"/>
            <a:r>
              <a:rPr lang="en-US" sz="1100" b="1" dirty="0" smtClean="0">
                <a:latin typeface="Arial"/>
                <a:cs typeface="Arial"/>
              </a:rPr>
              <a:t>Assessment</a:t>
            </a:r>
          </a:p>
        </p:txBody>
      </p:sp>
      <p:sp>
        <p:nvSpPr>
          <p:cNvPr id="18" name="Rounded Rectangle 1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9" name="Rounded Rectangle 1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1" name="Rounded Rectangle 2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885980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1248937"/>
            <a:ext cx="7772400" cy="42109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chemeClr val="bg1"/>
                </a:solidFill>
                <a:effectLst>
                  <a:outerShdw blurRad="288925" dist="127000" dir="2700000" algn="tl" rotWithShape="0">
                    <a:prstClr val="black">
                      <a:alpha val="90000"/>
                    </a:prstClr>
                  </a:outerShdw>
                </a:effectLst>
                <a:latin typeface="Impact"/>
                <a:cs typeface="Impact"/>
              </a:rPr>
              <a:t>Security</a:t>
            </a:r>
            <a:r>
              <a:rPr lang="en-US" sz="4000" dirty="0" smtClean="0">
                <a:solidFill>
                  <a:srgbClr val="FFFFFF"/>
                </a:solidFill>
                <a:effectLst>
                  <a:outerShdw blurRad="288925" dist="127000" dir="2700000" algn="tl" rotWithShape="0">
                    <a:prstClr val="black">
                      <a:alpha val="90000"/>
                    </a:prstClr>
                  </a:outerShdw>
                </a:effectLst>
                <a:latin typeface="Impact"/>
                <a:cs typeface="Impact"/>
              </a:rPr>
              <a:t> is </a:t>
            </a:r>
          </a:p>
          <a:p>
            <a:r>
              <a:rPr lang="en-US" sz="8000" dirty="0" smtClean="0">
                <a:solidFill>
                  <a:srgbClr val="EBDE32"/>
                </a:solidFill>
                <a:effectLst>
                  <a:outerShdw blurRad="288925" dist="127000" dir="2700000" algn="tl" rotWithShape="0">
                    <a:prstClr val="black">
                      <a:alpha val="90000"/>
                    </a:prstClr>
                  </a:outerShdw>
                </a:effectLst>
                <a:latin typeface="Impact"/>
                <a:cs typeface="Impact"/>
              </a:rPr>
              <a:t>EVERYONE’S</a:t>
            </a:r>
          </a:p>
          <a:p>
            <a:r>
              <a:rPr lang="en-US" sz="8000" dirty="0" smtClean="0">
                <a:solidFill>
                  <a:srgbClr val="EBDE32"/>
                </a:solidFill>
                <a:effectLst>
                  <a:outerShdw blurRad="288925" dist="127000" dir="2700000" algn="tl" rotWithShape="0">
                    <a:prstClr val="black">
                      <a:alpha val="90000"/>
                    </a:prstClr>
                  </a:outerShdw>
                </a:effectLst>
                <a:latin typeface="Impact"/>
                <a:cs typeface="Impact"/>
              </a:rPr>
              <a:t>BUSINESS</a:t>
            </a:r>
            <a:endParaRPr lang="en-US" sz="8000" dirty="0">
              <a:solidFill>
                <a:srgbClr val="EBDE32"/>
              </a:solidFill>
              <a:effectLst>
                <a:outerShdw blurRad="288925" dist="127000" dir="2700000" algn="tl" rotWithShape="0">
                  <a:prstClr val="black">
                    <a:alpha val="90000"/>
                  </a:prstClr>
                </a:outerShdw>
              </a:effectLst>
              <a:latin typeface="Impact"/>
              <a:cs typeface="Impact"/>
            </a:endParaRPr>
          </a:p>
        </p:txBody>
      </p:sp>
    </p:spTree>
    <p:extLst>
      <p:ext uri="{BB962C8B-B14F-4D97-AF65-F5344CB8AC3E}">
        <p14:creationId xmlns:p14="http://schemas.microsoft.com/office/powerpoint/2010/main" val="526677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6" name="Oval 5"/>
          <p:cNvSpPr/>
          <p:nvPr/>
        </p:nvSpPr>
        <p:spPr>
          <a:xfrm>
            <a:off x="2571454" y="1988893"/>
            <a:ext cx="1927996" cy="1927996"/>
          </a:xfrm>
          <a:prstGeom prst="ellipse">
            <a:avLst/>
          </a:prstGeom>
          <a:solidFill>
            <a:srgbClr val="2420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
        <p:nvSpPr>
          <p:cNvPr id="18" name="Oval 17"/>
          <p:cNvSpPr/>
          <p:nvPr/>
        </p:nvSpPr>
        <p:spPr>
          <a:xfrm>
            <a:off x="455717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Tree>
    <p:extLst>
      <p:ext uri="{BB962C8B-B14F-4D97-AF65-F5344CB8AC3E}">
        <p14:creationId xmlns:p14="http://schemas.microsoft.com/office/powerpoint/2010/main" val="326731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WHAT YOU WILL LEARN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3" name="Oval 2"/>
          <p:cNvSpPr/>
          <p:nvPr/>
        </p:nvSpPr>
        <p:spPr>
          <a:xfrm>
            <a:off x="585734" y="1974463"/>
            <a:ext cx="1927996" cy="1927996"/>
          </a:xfrm>
          <a:prstGeom prst="ellipse">
            <a:avLst/>
          </a:prstGeom>
          <a:solidFill>
            <a:schemeClr val="tx2">
              <a:lumMod val="50000"/>
            </a:schemeClr>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SELF-DEFENSE</a:t>
            </a:r>
            <a:endParaRPr lang="en-US" sz="1700" b="1" dirty="0">
              <a:solidFill>
                <a:schemeClr val="bg1"/>
              </a:solidFill>
              <a:latin typeface="Impact"/>
              <a:ea typeface="Arial"/>
              <a:cs typeface="Impact"/>
            </a:endParaRPr>
          </a:p>
        </p:txBody>
      </p:sp>
      <p:sp>
        <p:nvSpPr>
          <p:cNvPr id="9" name="Oval 8"/>
          <p:cNvSpPr/>
          <p:nvPr/>
        </p:nvSpPr>
        <p:spPr>
          <a:xfrm>
            <a:off x="4557174" y="1988893"/>
            <a:ext cx="1927996" cy="1927996"/>
          </a:xfrm>
          <a:prstGeom prst="ellipse">
            <a:avLst/>
          </a:prstGeom>
          <a:solidFill>
            <a:srgbClr val="2E2249"/>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RISK</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ASSESSMENT</a:t>
            </a:r>
            <a:endParaRPr lang="en-US" sz="1700" b="1" dirty="0">
              <a:solidFill>
                <a:schemeClr val="bg1"/>
              </a:solidFill>
              <a:latin typeface="Impact"/>
              <a:ea typeface="Arial"/>
              <a:cs typeface="Impact"/>
            </a:endParaRPr>
          </a:p>
        </p:txBody>
      </p:sp>
      <p:sp>
        <p:nvSpPr>
          <p:cNvPr id="16" name="Oval 15"/>
          <p:cNvSpPr/>
          <p:nvPr/>
        </p:nvSpPr>
        <p:spPr>
          <a:xfrm>
            <a:off x="6546160" y="1988893"/>
            <a:ext cx="1927996" cy="1927996"/>
          </a:xfrm>
          <a:prstGeom prst="ellipse">
            <a:avLst/>
          </a:prstGeom>
          <a:solidFill>
            <a:srgbClr val="37214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10" name="Oval 9"/>
          <p:cNvSpPr/>
          <p:nvPr/>
        </p:nvSpPr>
        <p:spPr>
          <a:xfrm>
            <a:off x="1578594" y="3788534"/>
            <a:ext cx="1927996" cy="1927996"/>
          </a:xfrm>
          <a:prstGeom prst="ellipse">
            <a:avLst/>
          </a:prstGeom>
          <a:solidFill>
            <a:srgbClr val="143157"/>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11" name="Oval 10"/>
          <p:cNvSpPr/>
          <p:nvPr/>
        </p:nvSpPr>
        <p:spPr>
          <a:xfrm>
            <a:off x="3549883" y="3788534"/>
            <a:ext cx="1927996" cy="1927996"/>
          </a:xfrm>
          <a:prstGeom prst="ellipse">
            <a:avLst/>
          </a:prstGeom>
          <a:solidFill>
            <a:srgbClr val="2E2960"/>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12" name="Oval 11"/>
          <p:cNvSpPr/>
          <p:nvPr/>
        </p:nvSpPr>
        <p:spPr>
          <a:xfrm>
            <a:off x="5567255" y="3788534"/>
            <a:ext cx="1927996" cy="1927996"/>
          </a:xfrm>
          <a:prstGeom prst="ellipse">
            <a:avLst/>
          </a:prstGeom>
          <a:solidFill>
            <a:srgbClr val="422F6A"/>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19" name="Oval 18"/>
          <p:cNvSpPr/>
          <p:nvPr/>
        </p:nvSpPr>
        <p:spPr>
          <a:xfrm>
            <a:off x="6546160"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SITUATIONAL</a:t>
            </a:r>
            <a:br>
              <a:rPr lang="en-US" sz="1700" b="1" dirty="0" smtClean="0">
                <a:solidFill>
                  <a:schemeClr val="bg1"/>
                </a:solidFill>
                <a:latin typeface="Impact"/>
                <a:ea typeface="Arial"/>
                <a:cs typeface="Impact"/>
              </a:rPr>
            </a:br>
            <a:r>
              <a:rPr lang="en-US" sz="1700" b="1" dirty="0" smtClean="0">
                <a:solidFill>
                  <a:schemeClr val="bg1"/>
                </a:solidFill>
                <a:latin typeface="Impact"/>
                <a:ea typeface="Arial"/>
                <a:cs typeface="Impact"/>
              </a:rPr>
              <a:t>AWARENESS</a:t>
            </a:r>
            <a:endParaRPr lang="en-US" sz="1700" b="1" dirty="0">
              <a:solidFill>
                <a:schemeClr val="bg1"/>
              </a:solidFill>
              <a:latin typeface="Impact"/>
              <a:ea typeface="Arial"/>
              <a:cs typeface="Impact"/>
            </a:endParaRPr>
          </a:p>
        </p:txBody>
      </p:sp>
      <p:sp>
        <p:nvSpPr>
          <p:cNvPr id="20" name="Oval 19"/>
          <p:cNvSpPr/>
          <p:nvPr/>
        </p:nvSpPr>
        <p:spPr>
          <a:xfrm>
            <a:off x="1578594"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SURVEILLANCE</a:t>
            </a:r>
          </a:p>
          <a:p>
            <a:pPr algn="ctr">
              <a:lnSpc>
                <a:spcPct val="150000"/>
              </a:lnSpc>
            </a:pPr>
            <a:r>
              <a:rPr lang="en-US" sz="1500" b="1" dirty="0" smtClean="0">
                <a:solidFill>
                  <a:schemeClr val="bg1"/>
                </a:solidFill>
                <a:latin typeface="Impact"/>
                <a:ea typeface="Arial"/>
                <a:cs typeface="Impact"/>
              </a:rPr>
              <a:t>AWARENESS</a:t>
            </a:r>
            <a:endParaRPr lang="en-US" sz="1500" b="1" dirty="0">
              <a:solidFill>
                <a:schemeClr val="bg1"/>
              </a:solidFill>
              <a:latin typeface="Impact"/>
              <a:ea typeface="Arial"/>
              <a:cs typeface="Impact"/>
            </a:endParaRPr>
          </a:p>
        </p:txBody>
      </p:sp>
      <p:sp>
        <p:nvSpPr>
          <p:cNvPr id="21" name="Oval 20"/>
          <p:cNvSpPr/>
          <p:nvPr/>
        </p:nvSpPr>
        <p:spPr>
          <a:xfrm>
            <a:off x="3549883"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COUNTER-</a:t>
            </a:r>
          </a:p>
          <a:p>
            <a:pPr algn="ctr">
              <a:lnSpc>
                <a:spcPct val="150000"/>
              </a:lnSpc>
            </a:pPr>
            <a:r>
              <a:rPr lang="en-US" sz="1500" b="1" dirty="0" smtClean="0">
                <a:solidFill>
                  <a:schemeClr val="bg1"/>
                </a:solidFill>
                <a:latin typeface="Impact"/>
                <a:ea typeface="Arial"/>
                <a:cs typeface="Impact"/>
              </a:rPr>
              <a:t>SURVEILLANCE</a:t>
            </a:r>
            <a:br>
              <a:rPr lang="en-US" sz="1500" b="1" dirty="0" smtClean="0">
                <a:solidFill>
                  <a:schemeClr val="bg1"/>
                </a:solidFill>
                <a:latin typeface="Impact"/>
                <a:ea typeface="Arial"/>
                <a:cs typeface="Impact"/>
              </a:rPr>
            </a:br>
            <a:r>
              <a:rPr lang="en-US" sz="1500" b="1" dirty="0" smtClean="0">
                <a:solidFill>
                  <a:schemeClr val="bg1"/>
                </a:solidFill>
                <a:latin typeface="Impact"/>
                <a:ea typeface="Arial"/>
                <a:cs typeface="Impact"/>
              </a:rPr>
              <a:t>METHODS</a:t>
            </a:r>
            <a:endParaRPr lang="en-US" sz="1500" b="1" dirty="0">
              <a:solidFill>
                <a:schemeClr val="bg1"/>
              </a:solidFill>
              <a:latin typeface="Impact"/>
              <a:ea typeface="Arial"/>
              <a:cs typeface="Impact"/>
            </a:endParaRPr>
          </a:p>
        </p:txBody>
      </p:sp>
      <p:sp>
        <p:nvSpPr>
          <p:cNvPr id="22" name="Oval 21"/>
          <p:cNvSpPr/>
          <p:nvPr/>
        </p:nvSpPr>
        <p:spPr>
          <a:xfrm>
            <a:off x="5567255" y="3788534"/>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500" b="1" dirty="0" smtClean="0">
                <a:solidFill>
                  <a:schemeClr val="bg1"/>
                </a:solidFill>
                <a:latin typeface="Impact"/>
                <a:ea typeface="Arial"/>
                <a:cs typeface="Impact"/>
              </a:rPr>
              <a:t>PERSONAL</a:t>
            </a:r>
          </a:p>
          <a:p>
            <a:pPr algn="ctr">
              <a:lnSpc>
                <a:spcPct val="150000"/>
              </a:lnSpc>
            </a:pPr>
            <a:r>
              <a:rPr lang="en-US" sz="1500" b="1" dirty="0" smtClean="0">
                <a:solidFill>
                  <a:schemeClr val="bg1"/>
                </a:solidFill>
                <a:latin typeface="Impact"/>
                <a:ea typeface="Arial"/>
                <a:cs typeface="Impact"/>
              </a:rPr>
              <a:t>PROTECTION</a:t>
            </a:r>
          </a:p>
          <a:p>
            <a:pPr algn="ctr">
              <a:lnSpc>
                <a:spcPct val="150000"/>
              </a:lnSpc>
            </a:pPr>
            <a:r>
              <a:rPr lang="en-US" sz="1500" b="1" dirty="0" smtClean="0">
                <a:solidFill>
                  <a:schemeClr val="bg1"/>
                </a:solidFill>
                <a:latin typeface="Impact"/>
                <a:ea typeface="Arial"/>
                <a:cs typeface="Impact"/>
              </a:rPr>
              <a:t>MEASURES</a:t>
            </a:r>
            <a:endParaRPr lang="en-US" sz="1500" b="1" dirty="0">
              <a:solidFill>
                <a:schemeClr val="bg1"/>
              </a:solidFill>
              <a:latin typeface="Impact"/>
              <a:ea typeface="Arial"/>
              <a:cs typeface="Impact"/>
            </a:endParaRPr>
          </a:p>
        </p:txBody>
      </p:sp>
      <p:sp>
        <p:nvSpPr>
          <p:cNvPr id="23" name="Oval 22"/>
          <p:cNvSpPr/>
          <p:nvPr/>
        </p:nvSpPr>
        <p:spPr>
          <a:xfrm>
            <a:off x="585734" y="1969935"/>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BASIC SELF- DEFENSE</a:t>
            </a:r>
            <a:endParaRPr lang="en-US" sz="1700" b="1" dirty="0">
              <a:solidFill>
                <a:schemeClr val="bg1"/>
              </a:solidFill>
              <a:latin typeface="Impact"/>
              <a:ea typeface="Arial"/>
              <a:cs typeface="Impact"/>
            </a:endParaRPr>
          </a:p>
        </p:txBody>
      </p:sp>
      <p:sp>
        <p:nvSpPr>
          <p:cNvPr id="17" name="Oval 16"/>
          <p:cNvSpPr/>
          <p:nvPr/>
        </p:nvSpPr>
        <p:spPr>
          <a:xfrm>
            <a:off x="2571454" y="1988893"/>
            <a:ext cx="1927996" cy="1927996"/>
          </a:xfrm>
          <a:prstGeom prst="ellipse">
            <a:avLst/>
          </a:prstGeom>
          <a:solidFill>
            <a:srgbClr val="262626"/>
          </a:solidFill>
          <a:ln>
            <a:noFill/>
          </a:ln>
          <a:effectLst>
            <a:outerShdw blurRad="276225" dist="114300" dir="2700000" algn="tl" rotWithShape="0">
              <a:prstClr val="black">
                <a:alpha val="83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r>
              <a:rPr lang="en-US" sz="1700" b="1" dirty="0" smtClean="0">
                <a:solidFill>
                  <a:schemeClr val="bg1"/>
                </a:solidFill>
                <a:latin typeface="Impact"/>
                <a:ea typeface="Arial"/>
                <a:cs typeface="Impact"/>
              </a:rPr>
              <a:t>SECURITY AWARENESS</a:t>
            </a:r>
            <a:endParaRPr lang="en-US" sz="1700" b="1" dirty="0">
              <a:solidFill>
                <a:schemeClr val="bg1"/>
              </a:solidFill>
              <a:latin typeface="Impact"/>
              <a:ea typeface="Arial"/>
              <a:cs typeface="Impact"/>
            </a:endParaRPr>
          </a:p>
        </p:txBody>
      </p:sp>
    </p:spTree>
    <p:extLst>
      <p:ext uri="{BB962C8B-B14F-4D97-AF65-F5344CB8AC3E}">
        <p14:creationId xmlns:p14="http://schemas.microsoft.com/office/powerpoint/2010/main" val="808480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919"/>
            <a:ext cx="7772400" cy="1470025"/>
          </a:xfrm>
        </p:spPr>
        <p:txBody>
          <a:body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RISK ASSESSMENT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Title 1"/>
          <p:cNvSpPr txBox="1">
            <a:spLocks/>
          </p:cNvSpPr>
          <p:nvPr/>
        </p:nvSpPr>
        <p:spPr>
          <a:xfrm>
            <a:off x="838200" y="4406494"/>
            <a:ext cx="7772400" cy="146673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endParaRPr lang="en-GB" sz="2000" b="1" dirty="0">
              <a:solidFill>
                <a:srgbClr val="FFFFFF"/>
              </a:solidFill>
              <a:effectLst>
                <a:outerShdw blurRad="254000" dist="190500" dir="2700000" algn="tl" rotWithShape="0">
                  <a:srgbClr val="000000">
                    <a:alpha val="80000"/>
                  </a:srgbClr>
                </a:outerShdw>
              </a:effectLst>
              <a:latin typeface="Arial"/>
              <a:cs typeface="Arial"/>
            </a:endParaRPr>
          </a:p>
          <a:p>
            <a:pPr>
              <a:lnSpc>
                <a:spcPct val="140000"/>
              </a:lnSpc>
            </a:pPr>
            <a:r>
              <a:rPr lang="en-GB" sz="2000" b="1" dirty="0">
                <a:solidFill>
                  <a:srgbClr val="FFFFFF"/>
                </a:solidFill>
                <a:effectLst>
                  <a:outerShdw blurRad="254000" dist="190500" dir="2700000" algn="tl" rotWithShape="0">
                    <a:srgbClr val="000000">
                      <a:alpha val="80000"/>
                    </a:srgbClr>
                  </a:outerShdw>
                </a:effectLst>
                <a:latin typeface="Arial"/>
                <a:cs typeface="Arial"/>
              </a:rPr>
              <a:t>The eradication or minimisation of the adverse affects of risks to which an organisation is exposed.</a:t>
            </a:r>
          </a:p>
        </p:txBody>
      </p:sp>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8" name="Rounded Rectangle 7"/>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20428" y="1675075"/>
            <a:ext cx="4400876" cy="2943086"/>
          </a:xfrm>
          <a:prstGeom prst="rect">
            <a:avLst/>
          </a:prstGeom>
          <a:ln w="76200" cmpd="sng">
            <a:solidFill>
              <a:srgbClr val="FFFFFF"/>
            </a:solidFill>
          </a:ln>
          <a:effectLst>
            <a:outerShdw blurRad="254000" dist="190500" dir="2700000" algn="tl" rotWithShape="0">
              <a:srgbClr val="000000">
                <a:alpha val="80000"/>
              </a:srgbClr>
            </a:outerShdw>
          </a:effectLst>
        </p:spPr>
      </p:pic>
    </p:spTree>
    <p:extLst>
      <p:ext uri="{BB962C8B-B14F-4D97-AF65-F5344CB8AC3E}">
        <p14:creationId xmlns:p14="http://schemas.microsoft.com/office/powerpoint/2010/main" val="39179511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a:lnSpc>
                <a:spcPct val="130000"/>
              </a:lnSpc>
            </a:pPr>
            <a:r>
              <a:rPr lang="en-GB" b="1" dirty="0">
                <a:solidFill>
                  <a:srgbClr val="FFFFFF"/>
                </a:solidFill>
                <a:effectLst>
                  <a:outerShdw blurRad="254000" dist="190500" dir="2700000" algn="tl" rotWithShape="0">
                    <a:srgbClr val="000000">
                      <a:alpha val="80000"/>
                    </a:srgbClr>
                  </a:outerShdw>
                </a:effectLst>
              </a:rPr>
              <a:t>You have carefully thought out all the angles</a:t>
            </a:r>
          </a:p>
          <a:p>
            <a:pPr>
              <a:lnSpc>
                <a:spcPct val="130000"/>
              </a:lnSpc>
            </a:pPr>
            <a:r>
              <a:rPr lang="en-GB" b="1" dirty="0">
                <a:solidFill>
                  <a:srgbClr val="FFFFFF"/>
                </a:solidFill>
                <a:effectLst>
                  <a:outerShdw blurRad="254000" dist="190500" dir="2700000" algn="tl" rotWithShape="0">
                    <a:srgbClr val="000000">
                      <a:alpha val="80000"/>
                    </a:srgbClr>
                  </a:outerShdw>
                </a:effectLst>
              </a:rPr>
              <a:t>You have done it a hundred times</a:t>
            </a:r>
          </a:p>
          <a:p>
            <a:pPr>
              <a:lnSpc>
                <a:spcPct val="130000"/>
              </a:lnSpc>
            </a:pPr>
            <a:r>
              <a:rPr lang="en-GB" b="1" dirty="0">
                <a:solidFill>
                  <a:srgbClr val="FFFFFF"/>
                </a:solidFill>
                <a:effectLst>
                  <a:outerShdw blurRad="254000" dist="190500" dir="2700000" algn="tl" rotWithShape="0">
                    <a:srgbClr val="000000">
                      <a:alpha val="80000"/>
                    </a:srgbClr>
                  </a:outerShdw>
                </a:effectLst>
              </a:rPr>
              <a:t>It comes naturally to you</a:t>
            </a:r>
          </a:p>
          <a:p>
            <a:pPr>
              <a:lnSpc>
                <a:spcPct val="130000"/>
              </a:lnSpc>
            </a:pPr>
            <a:r>
              <a:rPr lang="en-GB" b="1" dirty="0">
                <a:solidFill>
                  <a:srgbClr val="FFFFFF"/>
                </a:solidFill>
                <a:effectLst>
                  <a:outerShdw blurRad="254000" dist="190500" dir="2700000" algn="tl" rotWithShape="0">
                    <a:srgbClr val="000000">
                      <a:alpha val="80000"/>
                    </a:srgbClr>
                  </a:outerShdw>
                </a:effectLst>
              </a:rPr>
              <a:t>You know what you are doing, it is what you have been trained to do all your life</a:t>
            </a:r>
          </a:p>
          <a:p>
            <a:pPr>
              <a:lnSpc>
                <a:spcPct val="130000"/>
              </a:lnSpc>
            </a:pPr>
            <a:r>
              <a:rPr lang="en-GB" b="1" dirty="0">
                <a:solidFill>
                  <a:srgbClr val="FFFFFF"/>
                </a:solidFill>
                <a:effectLst>
                  <a:outerShdw blurRad="254000" dist="190500" dir="2700000" algn="tl" rotWithShape="0">
                    <a:srgbClr val="000000">
                      <a:alpha val="80000"/>
                    </a:srgbClr>
                  </a:outerShdw>
                </a:effectLst>
              </a:rPr>
              <a:t>So nothing could possibly go wrong</a:t>
            </a:r>
            <a:br>
              <a:rPr lang="en-GB" b="1" dirty="0">
                <a:solidFill>
                  <a:srgbClr val="FFFFFF"/>
                </a:solidFill>
                <a:effectLst>
                  <a:outerShdw blurRad="254000" dist="190500" dir="2700000" algn="tl" rotWithShape="0">
                    <a:srgbClr val="000000">
                      <a:alpha val="80000"/>
                    </a:srgbClr>
                  </a:outerShdw>
                </a:effectLst>
              </a:rPr>
            </a:br>
            <a:endParaRPr lang="en-GB" b="1" dirty="0">
              <a:solidFill>
                <a:srgbClr val="FFFFFF"/>
              </a:solidFill>
              <a:effectLst>
                <a:outerShdw blurRad="254000" dist="190500" dir="2700000" algn="tl" rotWithShape="0">
                  <a:srgbClr val="000000">
                    <a:alpha val="80000"/>
                  </a:srgbClr>
                </a:outerShdw>
              </a:effectLst>
            </a:endParaRPr>
          </a:p>
          <a:p>
            <a:pPr>
              <a:lnSpc>
                <a:spcPct val="130000"/>
              </a:lnSpc>
            </a:pPr>
            <a:r>
              <a:rPr lang="en-GB" sz="3200" b="1" i="1" dirty="0">
                <a:solidFill>
                  <a:srgbClr val="FFFFFF"/>
                </a:solidFill>
                <a:effectLst>
                  <a:outerShdw blurRad="254000" dist="190500" dir="2700000" algn="tl" rotWithShape="0">
                    <a:srgbClr val="000000">
                      <a:alpha val="80000"/>
                    </a:srgbClr>
                  </a:outerShdw>
                </a:effectLst>
              </a:rPr>
              <a:t>Could </a:t>
            </a:r>
            <a:r>
              <a:rPr lang="en-GB" sz="3200" b="1" i="1" dirty="0" smtClean="0">
                <a:solidFill>
                  <a:srgbClr val="FFFFFF"/>
                </a:solidFill>
                <a:effectLst>
                  <a:outerShdw blurRad="254000" dist="190500" dir="2700000" algn="tl" rotWithShape="0">
                    <a:srgbClr val="000000">
                      <a:alpha val="80000"/>
                    </a:srgbClr>
                  </a:outerShdw>
                </a:effectLst>
              </a:rPr>
              <a:t>it?</a:t>
            </a:r>
            <a:endParaRPr lang="en-GB" sz="3200" b="1" i="1" dirty="0">
              <a:solidFill>
                <a:srgbClr val="FFFFFF"/>
              </a:solidFill>
              <a:effectLst>
                <a:outerShdw blurRad="254000" dist="190500" dir="2700000" algn="tl" rotWithShape="0">
                  <a:srgbClr val="000000">
                    <a:alpha val="80000"/>
                  </a:srgbClr>
                </a:outerShdw>
              </a:effectLst>
            </a:endParaRPr>
          </a:p>
        </p:txBody>
      </p:sp>
      <p:sp>
        <p:nvSpPr>
          <p:cNvPr id="5"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Helvetica"/>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RISK ASSESSMENT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4" name="Rounded Rectangle 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1" name="Rounded Rectangle 1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53876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7591" y="1880570"/>
            <a:ext cx="5318703" cy="4067483"/>
          </a:xfrm>
          <a:prstGeom prst="rect">
            <a:avLst/>
          </a:prstGeom>
          <a:noFill/>
          <a:ln w="76200" cmpd="sng">
            <a:solidFill>
              <a:srgbClr val="FFFFFF"/>
            </a:solidFill>
            <a:miter lim="800000"/>
            <a:headEnd/>
            <a:tailEnd/>
          </a:ln>
          <a:effectLst>
            <a:outerShdw blurRad="254000" dist="190500" dir="2700000" algn="tl" rotWithShape="0">
              <a:srgbClr val="000000">
                <a:alpha val="80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Think Again!</a:t>
            </a:r>
          </a:p>
        </p:txBody>
      </p:sp>
      <p:sp>
        <p:nvSpPr>
          <p:cNvPr id="4" name="Rounded Rectangle 3"/>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5" name="Rounded Rectangle 4"/>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7" name="Rounded Rectangle 6"/>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8" name="Rounded Rectangle 7"/>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0" name="Rounded Rectangle 9"/>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1" name="Rounded Rectangle 10"/>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360184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725492" y="3839667"/>
            <a:ext cx="7724775" cy="251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kumimoji="1" sz="2400">
                <a:solidFill>
                  <a:schemeClr val="tx1"/>
                </a:solidFill>
                <a:latin typeface="Times New Roman" charset="0"/>
                <a:ea typeface="ＭＳ Ｐゴシック" charset="0"/>
              </a:defRPr>
            </a:lvl1pPr>
            <a:lvl2pPr marL="914400" indent="-457200">
              <a:defRPr kumimoji="1" sz="2400">
                <a:solidFill>
                  <a:schemeClr val="tx1"/>
                </a:solidFill>
                <a:latin typeface="Times New Roman" charset="0"/>
                <a:ea typeface="ＭＳ Ｐゴシック" charset="0"/>
              </a:defRPr>
            </a:lvl2pPr>
            <a:lvl3pPr marL="1371600" indent="-457200">
              <a:defRPr kumimoji="1" sz="2400">
                <a:solidFill>
                  <a:schemeClr val="tx1"/>
                </a:solidFill>
                <a:latin typeface="Times New Roman" charset="0"/>
                <a:ea typeface="ＭＳ Ｐゴシック" charset="0"/>
              </a:defRPr>
            </a:lvl3pPr>
            <a:lvl4pPr marL="1828800" indent="-457200">
              <a:defRPr kumimoji="1" sz="2400">
                <a:solidFill>
                  <a:schemeClr val="tx1"/>
                </a:solidFill>
                <a:latin typeface="Times New Roman" charset="0"/>
                <a:ea typeface="ＭＳ Ｐゴシック" charset="0"/>
              </a:defRPr>
            </a:lvl4pPr>
            <a:lvl5pPr marL="2286000" indent="-457200">
              <a:defRPr kumimoji="1"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kumimoji="1"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kumimoji="1"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nSpc>
                <a:spcPct val="120000"/>
              </a:lnSpc>
              <a:buAutoNum type="arabicPeriod"/>
            </a:pPr>
            <a:r>
              <a:rPr lang="en-GB" sz="2200" b="1" dirty="0" smtClean="0">
                <a:solidFill>
                  <a:srgbClr val="FFFFFF"/>
                </a:solidFill>
                <a:effectLst>
                  <a:outerShdw blurRad="254000" dist="190500" dir="2700000" algn="tl" rotWithShape="0">
                    <a:srgbClr val="000000">
                      <a:alpha val="80000"/>
                    </a:srgbClr>
                  </a:outerShdw>
                </a:effectLst>
                <a:latin typeface="Arial"/>
                <a:cs typeface="Arial"/>
              </a:rPr>
              <a:t>Legislation</a:t>
            </a:r>
            <a:endParaRPr lang="en-GB" sz="2200" b="1" dirty="0">
              <a:solidFill>
                <a:srgbClr val="FFFFFF"/>
              </a:solidFill>
              <a:effectLst>
                <a:outerShdw blurRad="254000" dist="190500" dir="2700000" algn="tl" rotWithShape="0">
                  <a:srgbClr val="000000">
                    <a:alpha val="80000"/>
                  </a:srgbClr>
                </a:outerShdw>
              </a:effectLst>
              <a:latin typeface="Arial"/>
              <a:cs typeface="Arial"/>
            </a:endParaRPr>
          </a:p>
          <a:p>
            <a:pPr marL="0" indent="0">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cs typeface="Arial"/>
              </a:rPr>
              <a:t>	Employers </a:t>
            </a:r>
            <a:r>
              <a:rPr lang="en-US" sz="2200" b="1" dirty="0">
                <a:solidFill>
                  <a:srgbClr val="FFFFFF"/>
                </a:solidFill>
                <a:effectLst>
                  <a:outerShdw blurRad="254000" dist="190500" dir="2700000" algn="tl" rotWithShape="0">
                    <a:srgbClr val="000000">
                      <a:alpha val="80000"/>
                    </a:srgbClr>
                  </a:outerShdw>
                </a:effectLst>
                <a:latin typeface="Arial"/>
                <a:cs typeface="Arial"/>
              </a:rPr>
              <a:t>are legally required to have done a risk </a:t>
            </a:r>
            <a:r>
              <a:rPr lang="en-US" sz="2200" b="1" dirty="0" smtClean="0">
                <a:solidFill>
                  <a:srgbClr val="FFFFFF"/>
                </a:solidFill>
                <a:effectLst>
                  <a:outerShdw blurRad="254000" dist="190500" dir="2700000" algn="tl" rotWithShape="0">
                    <a:srgbClr val="000000">
                      <a:alpha val="80000"/>
                    </a:srgbClr>
                  </a:outerShdw>
                </a:effectLst>
                <a:latin typeface="Arial"/>
                <a:cs typeface="Arial"/>
              </a:rPr>
              <a:t>	assessment</a:t>
            </a:r>
            <a:endParaRPr lang="en-US" sz="2200" b="1" dirty="0">
              <a:solidFill>
                <a:srgbClr val="FFFFFF"/>
              </a:solidFill>
              <a:effectLst>
                <a:outerShdw blurRad="254000" dist="190500" dir="2700000" algn="tl" rotWithShape="0">
                  <a:srgbClr val="000000">
                    <a:alpha val="80000"/>
                  </a:srgbClr>
                </a:outerShdw>
              </a:effectLst>
              <a:latin typeface="Arial"/>
              <a:cs typeface="Arial"/>
            </a:endParaRPr>
          </a:p>
          <a:p>
            <a:pPr lvl="1">
              <a:lnSpc>
                <a:spcPct val="120000"/>
              </a:lnSpc>
              <a:buFont typeface="Arial"/>
              <a:buChar char="•"/>
            </a:pPr>
            <a:r>
              <a:rPr lang="en-US" sz="2200" b="1" dirty="0">
                <a:solidFill>
                  <a:srgbClr val="FFFFFF"/>
                </a:solidFill>
                <a:effectLst>
                  <a:outerShdw blurRad="254000" dist="190500" dir="2700000" algn="tl" rotWithShape="0">
                    <a:srgbClr val="000000">
                      <a:alpha val="80000"/>
                    </a:srgbClr>
                  </a:outerShdw>
                </a:effectLst>
                <a:latin typeface="Arial"/>
                <a:cs typeface="Arial"/>
              </a:rPr>
              <a:t>suitable and </a:t>
            </a:r>
            <a:r>
              <a:rPr lang="en-US" sz="2200" b="1" dirty="0" smtClean="0">
                <a:solidFill>
                  <a:srgbClr val="FFFFFF"/>
                </a:solidFill>
                <a:effectLst>
                  <a:outerShdw blurRad="254000" dist="190500" dir="2700000" algn="tl" rotWithShape="0">
                    <a:srgbClr val="000000">
                      <a:alpha val="80000"/>
                    </a:srgbClr>
                  </a:outerShdw>
                </a:effectLst>
                <a:latin typeface="Arial"/>
                <a:cs typeface="Arial"/>
              </a:rPr>
              <a:t>sufficient</a:t>
            </a:r>
          </a:p>
          <a:p>
            <a:pPr lvl="1">
              <a:lnSpc>
                <a:spcPct val="120000"/>
              </a:lnSpc>
              <a:buFont typeface="Arial"/>
              <a:buChar char="•"/>
            </a:pPr>
            <a:r>
              <a:rPr lang="en-US" sz="2200" b="1" dirty="0" smtClean="0">
                <a:solidFill>
                  <a:srgbClr val="FFFFFF"/>
                </a:solidFill>
                <a:effectLst>
                  <a:outerShdw blurRad="254000" dist="190500" dir="2700000" algn="tl" rotWithShape="0">
                    <a:srgbClr val="000000">
                      <a:alpha val="80000"/>
                    </a:srgbClr>
                  </a:outerShdw>
                </a:effectLst>
                <a:latin typeface="Arial"/>
                <a:cs typeface="Arial"/>
              </a:rPr>
              <a:t>identify </a:t>
            </a:r>
            <a:r>
              <a:rPr lang="en-US" sz="2200" b="1" dirty="0">
                <a:solidFill>
                  <a:srgbClr val="FFFFFF"/>
                </a:solidFill>
                <a:effectLst>
                  <a:outerShdw blurRad="254000" dist="190500" dir="2700000" algn="tl" rotWithShape="0">
                    <a:srgbClr val="000000">
                      <a:alpha val="80000"/>
                    </a:srgbClr>
                  </a:outerShdw>
                </a:effectLst>
                <a:latin typeface="Arial"/>
                <a:cs typeface="Arial"/>
              </a:rPr>
              <a:t>and quantify potential </a:t>
            </a:r>
            <a:r>
              <a:rPr lang="en-US" sz="2200" b="1" dirty="0" smtClean="0">
                <a:solidFill>
                  <a:srgbClr val="FFFFFF"/>
                </a:solidFill>
                <a:effectLst>
                  <a:outerShdw blurRad="254000" dist="190500" dir="2700000" algn="tl" rotWithShape="0">
                    <a:srgbClr val="000000">
                      <a:alpha val="80000"/>
                    </a:srgbClr>
                  </a:outerShdw>
                </a:effectLst>
                <a:latin typeface="Arial"/>
                <a:cs typeface="Arial"/>
              </a:rPr>
              <a:t>accidents</a:t>
            </a:r>
            <a:endParaRPr lang="en-US" sz="2200" b="1" dirty="0">
              <a:solidFill>
                <a:srgbClr val="FFFFFF"/>
              </a:solidFill>
              <a:effectLst>
                <a:outerShdw blurRad="254000" dist="190500" dir="2700000" algn="tl" rotWithShape="0">
                  <a:srgbClr val="000000">
                    <a:alpha val="80000"/>
                  </a:srgbClr>
                </a:outerShdw>
              </a:effectLst>
              <a:latin typeface="Arial"/>
              <a:cs typeface="Arial"/>
            </a:endParaRPr>
          </a:p>
          <a:p>
            <a:pPr>
              <a:lnSpc>
                <a:spcPct val="120000"/>
              </a:lnSpc>
              <a:buFontTx/>
              <a:buChar char="•"/>
            </a:pPr>
            <a:endParaRPr lang="en-US" sz="2200" b="1" dirty="0">
              <a:solidFill>
                <a:srgbClr val="FFFFFF"/>
              </a:solidFill>
              <a:effectLst>
                <a:outerShdw blurRad="254000" dist="190500" dir="2700000" algn="tl" rotWithShape="0">
                  <a:srgbClr val="000000">
                    <a:alpha val="80000"/>
                  </a:srgbClr>
                </a:outerShdw>
              </a:effectLst>
              <a:latin typeface="Arial"/>
              <a:cs typeface="Arial"/>
            </a:endParaRPr>
          </a:p>
        </p:txBody>
      </p:sp>
      <p:sp>
        <p:nvSpPr>
          <p:cNvPr id="3" name="Rectangle 2"/>
          <p:cNvSpPr/>
          <p:nvPr/>
        </p:nvSpPr>
        <p:spPr>
          <a:xfrm>
            <a:off x="735013" y="6148328"/>
            <a:ext cx="7243040" cy="400110"/>
          </a:xfrm>
          <a:prstGeom prst="rect">
            <a:avLst/>
          </a:prstGeom>
        </p:spPr>
        <p:txBody>
          <a:bodyPr wrap="square">
            <a:spAutoFit/>
          </a:bodyPr>
          <a:lstStyle/>
          <a:p>
            <a:r>
              <a:rPr lang="en-US" sz="1000" b="1" dirty="0">
                <a:solidFill>
                  <a:srgbClr val="FFFFFF"/>
                </a:solidFill>
                <a:effectLst>
                  <a:outerShdw blurRad="288925" dist="127000" dir="2700000" algn="tl" rotWithShape="0">
                    <a:prstClr val="black">
                      <a:alpha val="90000"/>
                    </a:prstClr>
                  </a:outerShdw>
                </a:effectLst>
                <a:latin typeface="Arial"/>
                <a:ea typeface="Arial"/>
                <a:cs typeface="Arial"/>
              </a:rPr>
              <a:t>The next series of slides is taken from Security Awareness Briefing by </a:t>
            </a:r>
            <a:r>
              <a:rPr lang="en-US" sz="1000" b="1" dirty="0">
                <a:solidFill>
                  <a:srgbClr val="FFFFFF"/>
                </a:solidFill>
                <a:latin typeface="Arial"/>
                <a:cs typeface="Arial"/>
              </a:rPr>
              <a:t>University of Glasgow Radiation Protection </a:t>
            </a:r>
            <a:r>
              <a:rPr lang="en-US" sz="1000" b="1" dirty="0" smtClean="0">
                <a:solidFill>
                  <a:srgbClr val="FFFFFF"/>
                </a:solidFill>
                <a:latin typeface="Arial"/>
                <a:cs typeface="Arial"/>
              </a:rPr>
              <a:t>Service</a:t>
            </a:r>
            <a:endParaRPr lang="en-US" sz="1000" b="1" dirty="0">
              <a:solidFill>
                <a:srgbClr val="FFFFFF"/>
              </a:solidFill>
              <a:effectLst>
                <a:outerShdw blurRad="288925" dist="127000" dir="2700000" algn="tl" rotWithShape="0">
                  <a:prstClr val="black">
                    <a:alpha val="90000"/>
                  </a:prstClr>
                </a:outerShdw>
              </a:effectLst>
              <a:latin typeface="Arial"/>
              <a:ea typeface="Arial"/>
              <a:cs typeface="Arial"/>
            </a:endParaRPr>
          </a:p>
        </p:txBody>
      </p:sp>
      <p:sp>
        <p:nvSpPr>
          <p:cNvPr id="8"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Why Risk Assessment?</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0258" y="1779445"/>
            <a:ext cx="2746963" cy="2060222"/>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6" name="Rounded Rectangle 5"/>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7" name="Rounded Rectangle 6"/>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879242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Why Risk Assessment?</a:t>
            </a:r>
          </a:p>
        </p:txBody>
      </p:sp>
      <p:sp>
        <p:nvSpPr>
          <p:cNvPr id="8" name="Rectangle 3"/>
          <p:cNvSpPr txBox="1">
            <a:spLocks noChangeArrowheads="1"/>
          </p:cNvSpPr>
          <p:nvPr/>
        </p:nvSpPr>
        <p:spPr>
          <a:xfrm>
            <a:off x="685800" y="3407964"/>
            <a:ext cx="7797952" cy="3160040"/>
          </a:xfrm>
          <a:prstGeom prst="rect">
            <a:avLst/>
          </a:prstGeom>
          <a:no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buFontTx/>
              <a:buNone/>
            </a:pPr>
            <a:r>
              <a:rPr kumimoji="1" lang="en-GB" sz="2200" b="1" dirty="0" smtClean="0">
                <a:solidFill>
                  <a:srgbClr val="FFFFFF"/>
                </a:solidFill>
                <a:effectLst>
                  <a:outerShdw blurRad="254000" dist="190500" dir="2700000" algn="tl" rotWithShape="0">
                    <a:srgbClr val="000000">
                      <a:alpha val="80000"/>
                    </a:srgbClr>
                  </a:outerShdw>
                </a:effectLst>
                <a:latin typeface="Arial"/>
              </a:rPr>
              <a:t>2. Good Practice</a:t>
            </a:r>
          </a:p>
          <a:p>
            <a:pPr>
              <a:lnSpc>
                <a:spcPct val="120000"/>
              </a:lnSpc>
              <a:buFontTx/>
              <a:buNone/>
            </a:pPr>
            <a:r>
              <a:rPr lang="en-GB" sz="2200" b="1" dirty="0" smtClean="0">
                <a:solidFill>
                  <a:srgbClr val="FFFFFF"/>
                </a:solidFill>
                <a:effectLst>
                  <a:outerShdw blurRad="254000" dist="190500" dir="2700000" algn="tl" rotWithShape="0">
                    <a:srgbClr val="000000">
                      <a:alpha val="80000"/>
                    </a:srgbClr>
                  </a:outerShdw>
                </a:effectLst>
                <a:latin typeface="Arial"/>
              </a:rPr>
              <a:t>A Good Risk Assessment can:</a:t>
            </a:r>
            <a:endParaRPr lang="en-US" sz="2200" b="1" dirty="0" smtClean="0">
              <a:solidFill>
                <a:srgbClr val="FFFFFF"/>
              </a:solidFill>
              <a:effectLst>
                <a:outerShdw blurRad="254000" dist="190500" dir="2700000" algn="tl" rotWithShape="0">
                  <a:srgbClr val="000000">
                    <a:alpha val="80000"/>
                  </a:srgbClr>
                </a:outerShdw>
              </a:effectLst>
              <a:latin typeface="Arial"/>
            </a:endParaRPr>
          </a:p>
          <a:p>
            <a:pP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rPr>
              <a:t>Identify steps to prevent accidents occurring</a:t>
            </a:r>
          </a:p>
          <a:p>
            <a:pP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rPr>
              <a:t>Limit the effects of accidents</a:t>
            </a:r>
          </a:p>
          <a:p>
            <a:pP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rPr>
              <a:t>Prepare employees for coping with accidents</a:t>
            </a:r>
          </a:p>
          <a:p>
            <a:pPr>
              <a:lnSpc>
                <a:spcPct val="120000"/>
              </a:lnSpc>
            </a:pPr>
            <a:r>
              <a:rPr lang="en-US" sz="2200" b="1" dirty="0" smtClean="0">
                <a:solidFill>
                  <a:srgbClr val="FFFFFF"/>
                </a:solidFill>
                <a:effectLst>
                  <a:outerShdw blurRad="254000" dist="190500" dir="2700000" algn="tl" rotWithShape="0">
                    <a:srgbClr val="000000">
                      <a:alpha val="80000"/>
                    </a:srgbClr>
                  </a:outerShdw>
                </a:effectLst>
                <a:latin typeface="Arial"/>
              </a:rPr>
              <a:t>Draw up contingency plans</a:t>
            </a:r>
            <a:endParaRPr lang="en-US" sz="2200" b="1" dirty="0">
              <a:solidFill>
                <a:srgbClr val="FFFFFF"/>
              </a:solidFill>
              <a:effectLst>
                <a:outerShdw blurRad="254000" dist="190500" dir="2700000" algn="tl" rotWithShape="0">
                  <a:srgbClr val="000000">
                    <a:alpha val="80000"/>
                  </a:srgbClr>
                </a:outerShdw>
              </a:effectLst>
              <a:latin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9428" y="1522014"/>
            <a:ext cx="2837793" cy="1885950"/>
          </a:xfrm>
          <a:prstGeom prst="rect">
            <a:avLst/>
          </a:prstGeom>
          <a:ln w="76200" cmpd="sng">
            <a:solidFill>
              <a:schemeClr val="bg1"/>
            </a:solidFill>
          </a:ln>
          <a:effectLst>
            <a:outerShdw blurRad="254000" dist="190500" dir="2700000" algn="tl" rotWithShape="0">
              <a:srgbClr val="000000">
                <a:alpha val="80000"/>
              </a:srgbClr>
            </a:outerShdw>
          </a:effectLst>
        </p:spPr>
      </p:pic>
      <p:sp>
        <p:nvSpPr>
          <p:cNvPr id="5" name="Rounded Rectangle 4"/>
          <p:cNvSpPr/>
          <p:nvPr/>
        </p:nvSpPr>
        <p:spPr>
          <a:xfrm>
            <a:off x="444116" y="1443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6" name="Rounded Rectangle 5"/>
          <p:cNvSpPr/>
          <p:nvPr/>
        </p:nvSpPr>
        <p:spPr>
          <a:xfrm>
            <a:off x="1629978" y="-18701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9" name="Rounded Rectangle 8"/>
          <p:cNvSpPr/>
          <p:nvPr/>
        </p:nvSpPr>
        <p:spPr>
          <a:xfrm>
            <a:off x="2815840" y="-3179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0" name="Rounded Rectangle 9"/>
          <p:cNvSpPr/>
          <p:nvPr/>
        </p:nvSpPr>
        <p:spPr>
          <a:xfrm>
            <a:off x="4030830" y="-2294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5217650" y="-1726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2" name="Rounded Rectangle 11"/>
          <p:cNvSpPr/>
          <p:nvPr/>
        </p:nvSpPr>
        <p:spPr>
          <a:xfrm>
            <a:off x="6418647" y="-2294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3" name="Rounded Rectangle 12"/>
          <p:cNvSpPr/>
          <p:nvPr/>
        </p:nvSpPr>
        <p:spPr>
          <a:xfrm>
            <a:off x="7610006" y="-2294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9131721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6"/>
          <p:cNvSpPr>
            <a:spLocks noChangeArrowheads="1"/>
          </p:cNvSpPr>
          <p:nvPr/>
        </p:nvSpPr>
        <p:spPr bwMode="auto">
          <a:xfrm>
            <a:off x="2475776" y="4306729"/>
            <a:ext cx="2907425" cy="898888"/>
          </a:xfrm>
          <a:prstGeom prst="rect">
            <a:avLst/>
          </a:prstGeom>
          <a:solidFill>
            <a:srgbClr val="1B3C23"/>
          </a:solidFill>
          <a:ln w="76200" cmpd="sng">
            <a:solidFill>
              <a:srgbClr val="FFFFFF"/>
            </a:solidFill>
            <a:miter lim="800000"/>
            <a:headEnd/>
            <a:tailEnd/>
          </a:ln>
          <a:effectLst>
            <a:outerShdw blurRad="254000" dist="190500" dir="2700000" algn="ctr" rotWithShape="0">
              <a:schemeClr val="tx1">
                <a:alpha val="80000"/>
              </a:schemeClr>
            </a:outerShdw>
          </a:effectLst>
          <a:extLst/>
        </p:spPr>
        <p:txBody>
          <a:bodyPr wrap="none" anchor="ctr"/>
          <a:lstStyle/>
          <a:p>
            <a:pPr algn="ctr"/>
            <a:r>
              <a:rPr lang="en-US" b="1" dirty="0" err="1" smtClean="0">
                <a:solidFill>
                  <a:srgbClr val="FFFFFF"/>
                </a:solidFill>
                <a:latin typeface="Arial"/>
              </a:rPr>
              <a:t>Identufying</a:t>
            </a:r>
            <a:r>
              <a:rPr lang="en-US" b="1" dirty="0" smtClean="0">
                <a:solidFill>
                  <a:srgbClr val="FFFFFF"/>
                </a:solidFill>
                <a:latin typeface="Arial"/>
              </a:rPr>
              <a:t> Hazards</a:t>
            </a:r>
            <a:endParaRPr lang="en-US" b="1" dirty="0">
              <a:solidFill>
                <a:srgbClr val="FFFFFF"/>
              </a:solidFill>
              <a:latin typeface="Arial"/>
            </a:endParaRPr>
          </a:p>
        </p:txBody>
      </p:sp>
      <p:sp>
        <p:nvSpPr>
          <p:cNvPr id="36869" name="Rectangle 5"/>
          <p:cNvSpPr>
            <a:spLocks noChangeArrowheads="1"/>
          </p:cNvSpPr>
          <p:nvPr/>
        </p:nvSpPr>
        <p:spPr bwMode="auto">
          <a:xfrm>
            <a:off x="3309938" y="1390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dirty="0">
              <a:latin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Steps to do Risk Assessment</a:t>
            </a:r>
          </a:p>
        </p:txBody>
      </p:sp>
      <p:sp>
        <p:nvSpPr>
          <p:cNvPr id="8" name="Rectangle 6"/>
          <p:cNvSpPr>
            <a:spLocks noChangeArrowheads="1"/>
          </p:cNvSpPr>
          <p:nvPr/>
        </p:nvSpPr>
        <p:spPr bwMode="auto">
          <a:xfrm>
            <a:off x="3309936" y="3276466"/>
            <a:ext cx="2907425" cy="898888"/>
          </a:xfrm>
          <a:prstGeom prst="rect">
            <a:avLst/>
          </a:prstGeom>
          <a:solidFill>
            <a:srgbClr val="16226A"/>
          </a:solidFill>
          <a:ln w="76200" cmpd="sng">
            <a:solidFill>
              <a:srgbClr val="FFFFFF"/>
            </a:solidFill>
            <a:miter lim="800000"/>
            <a:headEnd/>
            <a:tailEnd/>
          </a:ln>
          <a:effectLst>
            <a:outerShdw blurRad="254000" dist="190500" dir="2700000" algn="ctr" rotWithShape="0">
              <a:schemeClr val="tx1">
                <a:alpha val="80000"/>
              </a:schemeClr>
            </a:outerShdw>
          </a:effectLst>
          <a:extLst/>
        </p:spPr>
        <p:txBody>
          <a:bodyPr wrap="none" anchor="ctr"/>
          <a:lstStyle/>
          <a:p>
            <a:pPr algn="ctr"/>
            <a:r>
              <a:rPr lang="en-US" b="1" dirty="0" smtClean="0">
                <a:solidFill>
                  <a:srgbClr val="FFFFFF"/>
                </a:solidFill>
                <a:latin typeface="Arial"/>
              </a:rPr>
              <a:t>Assessing Risk</a:t>
            </a:r>
            <a:endParaRPr lang="en-US" b="1" dirty="0">
              <a:solidFill>
                <a:srgbClr val="FFFFFF"/>
              </a:solidFill>
              <a:latin typeface="Arial"/>
            </a:endParaRPr>
          </a:p>
        </p:txBody>
      </p:sp>
      <p:sp>
        <p:nvSpPr>
          <p:cNvPr id="6" name="Rectangle 6"/>
          <p:cNvSpPr>
            <a:spLocks noChangeArrowheads="1"/>
          </p:cNvSpPr>
          <p:nvPr/>
        </p:nvSpPr>
        <p:spPr bwMode="auto">
          <a:xfrm>
            <a:off x="3929488" y="2247706"/>
            <a:ext cx="2907425" cy="898888"/>
          </a:xfrm>
          <a:prstGeom prst="rect">
            <a:avLst/>
          </a:prstGeom>
          <a:solidFill>
            <a:srgbClr val="4D1C1B"/>
          </a:solidFill>
          <a:ln w="76200" cmpd="sng">
            <a:solidFill>
              <a:srgbClr val="FFFFFF"/>
            </a:solidFill>
            <a:miter lim="800000"/>
            <a:headEnd/>
            <a:tailEnd/>
          </a:ln>
          <a:effectLst>
            <a:outerShdw blurRad="254000" dist="190500" dir="2700000" algn="ctr" rotWithShape="0">
              <a:schemeClr val="tx1">
                <a:alpha val="80000"/>
              </a:schemeClr>
            </a:outerShdw>
          </a:effectLst>
          <a:extLst/>
        </p:spPr>
        <p:txBody>
          <a:bodyPr wrap="none" anchor="ctr"/>
          <a:lstStyle/>
          <a:p>
            <a:pPr algn="ctr"/>
            <a:r>
              <a:rPr lang="en-US" b="1" dirty="0" smtClean="0">
                <a:solidFill>
                  <a:srgbClr val="FFFFFF"/>
                </a:solidFill>
                <a:latin typeface="Arial"/>
              </a:rPr>
              <a:t>Controlling the Risk</a:t>
            </a:r>
            <a:endParaRPr lang="en-US" b="1" dirty="0">
              <a:solidFill>
                <a:srgbClr val="FFFFFF"/>
              </a:solidFill>
              <a:latin typeface="Arial"/>
            </a:endParaRPr>
          </a:p>
        </p:txBody>
      </p:sp>
      <p:sp>
        <p:nvSpPr>
          <p:cNvPr id="9" name="Rounded Rectangle 8"/>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0" name="Rounded Rectangle 9"/>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1" name="Rounded Rectangle 10"/>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2" name="Rounded Rectangle 11"/>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4" name="Rounded Rectangle 13"/>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5" name="Rounded Rectangle 14"/>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0400943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685800" y="4186787"/>
            <a:ext cx="7772400" cy="3319867"/>
          </a:xfrm>
          <a:noFill/>
          <a:ln/>
        </p:spPr>
        <p:txBody>
          <a:bodyPr>
            <a:normAutofit/>
          </a:bodyPr>
          <a:lstStyle/>
          <a:p>
            <a:pPr marL="0" indent="0" algn="ctr">
              <a:lnSpc>
                <a:spcPct val="120000"/>
              </a:lnSpc>
              <a:buFontTx/>
              <a:buNone/>
            </a:pPr>
            <a:r>
              <a:rPr lang="en-GB" sz="2400" b="1" dirty="0" smtClean="0">
                <a:solidFill>
                  <a:srgbClr val="E6DA27"/>
                </a:solidFill>
                <a:effectLst>
                  <a:outerShdw blurRad="254000" dist="190500" dir="2700000" algn="tl" rotWithShape="0">
                    <a:srgbClr val="000000">
                      <a:alpha val="80000"/>
                    </a:srgbClr>
                  </a:outerShdw>
                </a:effectLst>
                <a:latin typeface="Impact"/>
                <a:cs typeface="Impact"/>
              </a:rPr>
              <a:t>Hazard </a:t>
            </a:r>
            <a:endParaRPr lang="en-GB" sz="2400" b="1" dirty="0">
              <a:solidFill>
                <a:srgbClr val="E6DA27"/>
              </a:solidFill>
              <a:effectLst>
                <a:outerShdw blurRad="254000" dist="190500" dir="2700000" algn="tl" rotWithShape="0">
                  <a:srgbClr val="000000">
                    <a:alpha val="80000"/>
                  </a:srgbClr>
                </a:outerShdw>
              </a:effectLst>
              <a:latin typeface="Impact"/>
              <a:cs typeface="Impact"/>
            </a:endParaRPr>
          </a:p>
          <a:p>
            <a:pPr marL="0" indent="0">
              <a:lnSpc>
                <a:spcPct val="120000"/>
              </a:lnSpc>
              <a:buFontTx/>
              <a:buNone/>
            </a:pPr>
            <a:r>
              <a:rPr lang="en-GB" sz="2400" b="1" dirty="0">
                <a:solidFill>
                  <a:srgbClr val="FFFFFF"/>
                </a:solidFill>
                <a:effectLst>
                  <a:outerShdw blurRad="254000" dist="190500" dir="2700000" algn="tl" rotWithShape="0">
                    <a:srgbClr val="000000">
                      <a:alpha val="80000"/>
                    </a:srgbClr>
                  </a:outerShdw>
                </a:effectLst>
                <a:cs typeface="Arial"/>
              </a:rPr>
              <a:t>The potential to cause harm. Harm including ill health and injury, damage to property, plant, products or the environment, production losses or increased liabilities</a:t>
            </a:r>
            <a:r>
              <a:rPr lang="en-GB" sz="2400" b="1" dirty="0" smtClean="0">
                <a:solidFill>
                  <a:srgbClr val="FFFFFF"/>
                </a:solidFill>
                <a:effectLst>
                  <a:outerShdw blurRad="254000" dist="190500" dir="2700000" algn="tl" rotWithShape="0">
                    <a:srgbClr val="000000">
                      <a:alpha val="80000"/>
                    </a:srgbClr>
                  </a:outerShdw>
                </a:effectLst>
                <a:cs typeface="Arial"/>
              </a:rPr>
              <a:t>.</a:t>
            </a:r>
            <a:endParaRPr lang="en-GB" sz="2400" b="1" dirty="0">
              <a:solidFill>
                <a:srgbClr val="FFFFFF"/>
              </a:solidFill>
              <a:effectLst>
                <a:outerShdw blurRad="254000" dist="190500" dir="2700000" algn="tl" rotWithShape="0">
                  <a:srgbClr val="000000">
                    <a:alpha val="80000"/>
                  </a:srgbClr>
                </a:outerShdw>
              </a:effectLst>
              <a:cs typeface="Arial"/>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Step 1: Hazard Identification</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sp>
        <p:nvSpPr>
          <p:cNvPr id="9" name="Rounded Rectangle 8"/>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0" name="Rounded Rectangle 9"/>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4000" y="1597603"/>
            <a:ext cx="3634475" cy="2422983"/>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8" name="Rounded Rectangle 7"/>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1" name="Rounded Rectangle 10"/>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2" name="Rounded Rectangle 11"/>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13" name="Rounded Rectangle 12"/>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14" name="Rounded Rectangle 13"/>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15" name="Rounded Rectangle 14"/>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16" name="Rounded Rectangle 15"/>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17" name="Rounded Rectangle 16"/>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3299629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431830"/>
            <a:ext cx="8229600" cy="2148534"/>
          </a:xfrm>
        </p:spPr>
        <p:txBody>
          <a:bodyPr>
            <a:normAutofit fontScale="92500" lnSpcReduction="20000"/>
          </a:bodyPr>
          <a:lstStyle/>
          <a:p>
            <a:pPr marL="548640" lvl="1" indent="-182880" fontAlgn="auto">
              <a:lnSpc>
                <a:spcPct val="130000"/>
              </a:lnSpc>
              <a:spcBef>
                <a:spcPts val="0"/>
              </a:spcBef>
              <a:spcAft>
                <a:spcPts val="0"/>
              </a:spcAft>
              <a:buFont typeface="Wingdings" pitchFamily="2" charset="2"/>
              <a:buChar char="§"/>
              <a:defRPr/>
            </a:pPr>
            <a:r>
              <a:rPr lang="en-US" sz="2000" b="1" dirty="0" smtClean="0">
                <a:solidFill>
                  <a:srgbClr val="FFFFFF"/>
                </a:solidFill>
                <a:effectLst>
                  <a:outerShdw blurRad="254000" dist="190500" dir="2700000" algn="tl" rotWithShape="0">
                    <a:srgbClr val="000000">
                      <a:alpha val="80000"/>
                    </a:srgbClr>
                  </a:outerShdw>
                </a:effectLst>
              </a:rPr>
              <a:t> Safety discussions between employers, contractors and employees</a:t>
            </a:r>
          </a:p>
          <a:p>
            <a:pPr marL="548640" lvl="1" indent="-182880" fontAlgn="auto">
              <a:lnSpc>
                <a:spcPct val="130000"/>
              </a:lnSpc>
              <a:spcBef>
                <a:spcPts val="0"/>
              </a:spcBef>
              <a:spcAft>
                <a:spcPts val="0"/>
              </a:spcAft>
              <a:buFont typeface="Wingdings" pitchFamily="2" charset="2"/>
              <a:buChar char="§"/>
              <a:defRPr/>
            </a:pPr>
            <a:r>
              <a:rPr lang="en-US" sz="2000" b="1" dirty="0" smtClean="0">
                <a:solidFill>
                  <a:srgbClr val="FFFFFF"/>
                </a:solidFill>
                <a:effectLst>
                  <a:outerShdw blurRad="254000" dist="190500" dir="2700000" algn="tl" rotWithShape="0">
                    <a:srgbClr val="000000">
                      <a:alpha val="80000"/>
                    </a:srgbClr>
                  </a:outerShdw>
                </a:effectLst>
              </a:rPr>
              <a:t> Safety information readily available for hazardous substances</a:t>
            </a:r>
          </a:p>
          <a:p>
            <a:pPr marL="548640" lvl="1" indent="-182880" fontAlgn="auto">
              <a:lnSpc>
                <a:spcPct val="130000"/>
              </a:lnSpc>
              <a:spcBef>
                <a:spcPts val="0"/>
              </a:spcBef>
              <a:spcAft>
                <a:spcPts val="0"/>
              </a:spcAft>
              <a:buFont typeface="Wingdings" pitchFamily="2" charset="2"/>
              <a:buChar char="§"/>
              <a:defRPr/>
            </a:pPr>
            <a:r>
              <a:rPr lang="en-US" sz="2000" b="1" dirty="0" smtClean="0">
                <a:solidFill>
                  <a:srgbClr val="FFFFFF"/>
                </a:solidFill>
                <a:effectLst>
                  <a:outerShdw blurRad="254000" dist="190500" dir="2700000" algn="tl" rotWithShape="0">
                    <a:srgbClr val="000000">
                      <a:alpha val="80000"/>
                    </a:srgbClr>
                  </a:outerShdw>
                </a:effectLst>
              </a:rPr>
              <a:t> Copies of the regulations</a:t>
            </a:r>
          </a:p>
          <a:p>
            <a:pPr marL="548640" lvl="1" indent="-182880" fontAlgn="auto">
              <a:lnSpc>
                <a:spcPct val="130000"/>
              </a:lnSpc>
              <a:spcBef>
                <a:spcPts val="0"/>
              </a:spcBef>
              <a:spcAft>
                <a:spcPts val="0"/>
              </a:spcAft>
              <a:buFont typeface="Wingdings" pitchFamily="2" charset="2"/>
              <a:buChar char="§"/>
              <a:defRPr/>
            </a:pPr>
            <a:r>
              <a:rPr lang="en-US" sz="2000" b="1" dirty="0" smtClean="0">
                <a:solidFill>
                  <a:srgbClr val="FFFFFF"/>
                </a:solidFill>
                <a:effectLst>
                  <a:outerShdw blurRad="254000" dist="190500" dir="2700000" algn="tl" rotWithShape="0">
                    <a:srgbClr val="000000">
                      <a:alpha val="80000"/>
                    </a:srgbClr>
                  </a:outerShdw>
                </a:effectLst>
              </a:rPr>
              <a:t>Review Accident History</a:t>
            </a:r>
          </a:p>
          <a:p>
            <a:pPr marL="548640" lvl="1" indent="-182880">
              <a:lnSpc>
                <a:spcPct val="130000"/>
              </a:lnSpc>
              <a:spcBef>
                <a:spcPts val="0"/>
              </a:spcBef>
              <a:buFont typeface="Wingdings" pitchFamily="2" charset="2"/>
              <a:buChar char="§"/>
              <a:defRPr/>
            </a:pPr>
            <a:r>
              <a:rPr lang="en-US" sz="2000" b="1" dirty="0" smtClean="0">
                <a:solidFill>
                  <a:srgbClr val="FFFFFF"/>
                </a:solidFill>
                <a:effectLst>
                  <a:outerShdw blurRad="254000" dist="190500" dir="2700000" algn="tl" rotWithShape="0">
                    <a:srgbClr val="000000">
                      <a:alpha val="80000"/>
                    </a:srgbClr>
                  </a:outerShdw>
                </a:effectLst>
              </a:rPr>
              <a:t>Conduct </a:t>
            </a:r>
            <a:r>
              <a:rPr lang="en-US" sz="2000" b="1" dirty="0">
                <a:solidFill>
                  <a:srgbClr val="FFFFFF"/>
                </a:solidFill>
                <a:effectLst>
                  <a:outerShdw blurRad="254000" dist="190500" dir="2700000" algn="tl" rotWithShape="0">
                    <a:srgbClr val="000000">
                      <a:alpha val="80000"/>
                    </a:srgbClr>
                  </a:outerShdw>
                </a:effectLst>
              </a:rPr>
              <a:t>preliminary job review</a:t>
            </a:r>
          </a:p>
          <a:p>
            <a:pPr marL="548640" lvl="1" indent="-182880" fontAlgn="auto">
              <a:lnSpc>
                <a:spcPct val="130000"/>
              </a:lnSpc>
              <a:spcBef>
                <a:spcPts val="0"/>
              </a:spcBef>
              <a:spcAft>
                <a:spcPts val="0"/>
              </a:spcAft>
              <a:buFont typeface="Wingdings" pitchFamily="2" charset="2"/>
              <a:buChar char="§"/>
              <a:defRPr/>
            </a:pPr>
            <a:endParaRPr lang="en-US" sz="2000" b="1" dirty="0" smtClean="0">
              <a:solidFill>
                <a:srgbClr val="FFFFFF"/>
              </a:solidFill>
              <a:effectLst>
                <a:outerShdw blurRad="254000" dist="190500" dir="2700000" algn="tl" rotWithShape="0">
                  <a:srgbClr val="000000">
                    <a:alpha val="80000"/>
                  </a:srgbClr>
                </a:outerShdw>
              </a:effectLst>
            </a:endParaRPr>
          </a:p>
        </p:txBody>
      </p:sp>
      <p:sp>
        <p:nvSpPr>
          <p:cNvPr id="7" name="Title 1"/>
          <p:cNvSpPr txBox="1">
            <a:spLocks/>
          </p:cNvSpPr>
          <p:nvPr/>
        </p:nvSpPr>
        <p:spPr>
          <a:xfrm>
            <a:off x="685800" y="35791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BDE32"/>
                </a:solidFill>
                <a:effectLst>
                  <a:outerShdw blurRad="288925" dist="127000" dir="2700000" algn="tl" rotWithShape="0">
                    <a:prstClr val="black">
                      <a:alpha val="90000"/>
                    </a:prstClr>
                  </a:outerShdw>
                </a:effectLst>
                <a:latin typeface="Impact"/>
                <a:cs typeface="Impact"/>
              </a:rPr>
              <a:t>How to Start</a:t>
            </a:r>
            <a:endParaRPr lang="en-US" dirty="0">
              <a:solidFill>
                <a:srgbClr val="EBDE32"/>
              </a:solidFill>
              <a:effectLst>
                <a:outerShdw blurRad="288925" dist="127000" dir="2700000" algn="tl" rotWithShape="0">
                  <a:prstClr val="black">
                    <a:alpha val="90000"/>
                  </a:prstClr>
                </a:outerShdw>
              </a:effectLst>
              <a:latin typeface="Impact"/>
              <a:cs typeface="Impac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8466" y="1586089"/>
            <a:ext cx="4055534" cy="2703689"/>
          </a:xfrm>
          <a:prstGeom prst="rect">
            <a:avLst/>
          </a:prstGeom>
          <a:ln w="76200" cmpd="sng">
            <a:solidFill>
              <a:srgbClr val="FFFFFF"/>
            </a:solidFill>
          </a:ln>
          <a:effectLst>
            <a:outerShdw blurRad="254000" dist="190500" dir="2700000" algn="tl" rotWithShape="0">
              <a:srgbClr val="000000">
                <a:alpha val="80000"/>
              </a:srgbClr>
            </a:outerShdw>
          </a:effectLst>
        </p:spPr>
      </p:pic>
      <p:sp>
        <p:nvSpPr>
          <p:cNvPr id="15" name="Rounded Rectangle 14"/>
          <p:cNvSpPr/>
          <p:nvPr/>
        </p:nvSpPr>
        <p:spPr>
          <a:xfrm>
            <a:off x="-196206" y="818105"/>
            <a:ext cx="1217214" cy="450178"/>
          </a:xfrm>
          <a:prstGeom prst="roundRect">
            <a:avLst/>
          </a:prstGeom>
          <a:solidFill>
            <a:srgbClr val="1B3C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Identifying Hazards</a:t>
            </a:r>
            <a:endParaRPr lang="en-US" sz="1000" b="1" dirty="0">
              <a:latin typeface="Arial"/>
              <a:cs typeface="Arial"/>
            </a:endParaRPr>
          </a:p>
        </p:txBody>
      </p:sp>
      <p:sp>
        <p:nvSpPr>
          <p:cNvPr id="16" name="Rounded Rectangle 15"/>
          <p:cNvSpPr/>
          <p:nvPr/>
        </p:nvSpPr>
        <p:spPr>
          <a:xfrm>
            <a:off x="-584485" y="1307967"/>
            <a:ext cx="1369594" cy="450178"/>
          </a:xfrm>
          <a:prstGeom prst="roundRect">
            <a:avLst/>
          </a:prstGeom>
          <a:solidFill>
            <a:srgbClr val="1622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Assessing</a:t>
            </a:r>
          </a:p>
          <a:p>
            <a:pPr algn="r"/>
            <a:r>
              <a:rPr lang="en-US" sz="1000" b="1" dirty="0" smtClean="0">
                <a:latin typeface="Arial"/>
                <a:cs typeface="Arial"/>
              </a:rPr>
              <a:t>Risk</a:t>
            </a:r>
            <a:endParaRPr lang="en-US" sz="1000" b="1" dirty="0">
              <a:latin typeface="Arial"/>
              <a:cs typeface="Arial"/>
            </a:endParaRPr>
          </a:p>
        </p:txBody>
      </p:sp>
      <p:sp>
        <p:nvSpPr>
          <p:cNvPr id="17" name="Rounded Rectangle 16"/>
          <p:cNvSpPr/>
          <p:nvPr/>
        </p:nvSpPr>
        <p:spPr>
          <a:xfrm>
            <a:off x="-586020" y="1842811"/>
            <a:ext cx="1369594" cy="450178"/>
          </a:xfrm>
          <a:prstGeom prst="roundRect">
            <a:avLst/>
          </a:prstGeom>
          <a:solidFill>
            <a:srgbClr val="4D1C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000" b="1" dirty="0" smtClean="0">
                <a:latin typeface="Arial"/>
                <a:cs typeface="Arial"/>
              </a:rPr>
              <a:t>Controlling</a:t>
            </a:r>
          </a:p>
          <a:p>
            <a:pPr algn="r"/>
            <a:r>
              <a:rPr lang="en-US" sz="1000" b="1" dirty="0" smtClean="0">
                <a:latin typeface="Arial"/>
                <a:cs typeface="Arial"/>
              </a:rPr>
              <a:t>Risk</a:t>
            </a:r>
          </a:p>
        </p:txBody>
      </p:sp>
      <p:sp>
        <p:nvSpPr>
          <p:cNvPr id="18" name="Rounded Rectangle 17"/>
          <p:cNvSpPr/>
          <p:nvPr/>
        </p:nvSpPr>
        <p:spPr>
          <a:xfrm>
            <a:off x="429685" y="0"/>
            <a:ext cx="1105574" cy="437438"/>
          </a:xfrm>
          <a:prstGeom prst="roundRect">
            <a:avLst/>
          </a:prstGeom>
          <a:solidFill>
            <a:srgbClr val="0F22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Basic Self-Defense</a:t>
            </a:r>
            <a:endParaRPr lang="en-US" sz="1100" b="1" dirty="0">
              <a:latin typeface="Arial"/>
              <a:cs typeface="Arial"/>
            </a:endParaRPr>
          </a:p>
        </p:txBody>
      </p:sp>
      <p:sp>
        <p:nvSpPr>
          <p:cNvPr id="19" name="Rounded Rectangle 18"/>
          <p:cNvSpPr/>
          <p:nvPr/>
        </p:nvSpPr>
        <p:spPr>
          <a:xfrm>
            <a:off x="1615547" y="-201442"/>
            <a:ext cx="1105574" cy="644027"/>
          </a:xfrm>
          <a:prstGeom prst="roundRect">
            <a:avLst/>
          </a:prstGeom>
          <a:solidFill>
            <a:srgbClr val="242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smtClean="0">
              <a:latin typeface="Arial"/>
              <a:cs typeface="Arial"/>
            </a:endParaRPr>
          </a:p>
          <a:p>
            <a:pPr algn="ctr"/>
            <a:r>
              <a:rPr lang="en-US" sz="1100" b="1" dirty="0" smtClean="0">
                <a:latin typeface="Arial"/>
                <a:cs typeface="Arial"/>
              </a:rPr>
              <a:t>Security</a:t>
            </a:r>
          </a:p>
          <a:p>
            <a:pPr algn="ctr"/>
            <a:r>
              <a:rPr lang="en-US" sz="1100" b="1" dirty="0" smtClean="0">
                <a:latin typeface="Arial"/>
                <a:cs typeface="Arial"/>
              </a:rPr>
              <a:t>Awareness</a:t>
            </a:r>
            <a:endParaRPr lang="en-US" sz="1100" b="1" dirty="0">
              <a:latin typeface="Arial"/>
              <a:cs typeface="Arial"/>
            </a:endParaRPr>
          </a:p>
        </p:txBody>
      </p:sp>
      <p:sp>
        <p:nvSpPr>
          <p:cNvPr id="20" name="Rounded Rectangle 19"/>
          <p:cNvSpPr/>
          <p:nvPr/>
        </p:nvSpPr>
        <p:spPr>
          <a:xfrm>
            <a:off x="2801409" y="-46221"/>
            <a:ext cx="1105574" cy="614244"/>
          </a:xfrm>
          <a:prstGeom prst="roundRect">
            <a:avLst/>
          </a:prstGeom>
          <a:solidFill>
            <a:srgbClr val="2D21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smtClean="0">
              <a:latin typeface="Arial"/>
              <a:cs typeface="Arial"/>
            </a:endParaRPr>
          </a:p>
          <a:p>
            <a:pPr algn="ctr"/>
            <a:r>
              <a:rPr lang="en-US" sz="1100" b="1" dirty="0" smtClean="0">
                <a:latin typeface="Arial"/>
                <a:cs typeface="Arial"/>
              </a:rPr>
              <a:t>Risk</a:t>
            </a:r>
          </a:p>
          <a:p>
            <a:pPr algn="ctr"/>
            <a:r>
              <a:rPr lang="en-US" sz="1100" b="1" dirty="0" smtClean="0">
                <a:latin typeface="Arial"/>
                <a:cs typeface="Arial"/>
              </a:rPr>
              <a:t>Assessment</a:t>
            </a:r>
          </a:p>
        </p:txBody>
      </p:sp>
      <p:sp>
        <p:nvSpPr>
          <p:cNvPr id="21" name="Rounded Rectangle 20"/>
          <p:cNvSpPr/>
          <p:nvPr/>
        </p:nvSpPr>
        <p:spPr>
          <a:xfrm>
            <a:off x="4016399" y="-37376"/>
            <a:ext cx="1105574" cy="450178"/>
          </a:xfrm>
          <a:prstGeom prst="roundRect">
            <a:avLst/>
          </a:prstGeom>
          <a:solidFill>
            <a:srgbClr val="3721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Situational</a:t>
            </a:r>
          </a:p>
          <a:p>
            <a:pPr algn="ctr"/>
            <a:r>
              <a:rPr lang="en-US" sz="1100" b="1" dirty="0" smtClean="0">
                <a:latin typeface="Arial"/>
                <a:cs typeface="Arial"/>
              </a:rPr>
              <a:t>Awareness</a:t>
            </a:r>
            <a:endParaRPr lang="en-US" sz="1100" b="1" dirty="0">
              <a:latin typeface="Arial"/>
              <a:cs typeface="Arial"/>
            </a:endParaRPr>
          </a:p>
        </p:txBody>
      </p:sp>
      <p:sp>
        <p:nvSpPr>
          <p:cNvPr id="22" name="Rounded Rectangle 21"/>
          <p:cNvSpPr/>
          <p:nvPr/>
        </p:nvSpPr>
        <p:spPr>
          <a:xfrm>
            <a:off x="5203219" y="-31698"/>
            <a:ext cx="1105574" cy="450178"/>
          </a:xfrm>
          <a:prstGeom prst="roundRect">
            <a:avLst/>
          </a:prstGeom>
          <a:solidFill>
            <a:srgbClr val="1431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Surveillance</a:t>
            </a:r>
          </a:p>
          <a:p>
            <a:pPr algn="ctr"/>
            <a:r>
              <a:rPr lang="en-US" sz="1100" b="1" dirty="0" smtClean="0">
                <a:latin typeface="Arial"/>
                <a:cs typeface="Arial"/>
              </a:rPr>
              <a:t>Awareness</a:t>
            </a:r>
            <a:endParaRPr lang="en-US" sz="1100" b="1" dirty="0">
              <a:latin typeface="Arial"/>
              <a:cs typeface="Arial"/>
            </a:endParaRPr>
          </a:p>
        </p:txBody>
      </p:sp>
      <p:sp>
        <p:nvSpPr>
          <p:cNvPr id="23" name="Rounded Rectangle 22"/>
          <p:cNvSpPr/>
          <p:nvPr/>
        </p:nvSpPr>
        <p:spPr>
          <a:xfrm>
            <a:off x="6404216" y="-37376"/>
            <a:ext cx="1105574" cy="450178"/>
          </a:xfrm>
          <a:prstGeom prst="roundRect">
            <a:avLst/>
          </a:prstGeom>
          <a:solidFill>
            <a:srgbClr val="2E2860"/>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Counter-Surveillance</a:t>
            </a:r>
            <a:endParaRPr lang="en-US" sz="1100" b="1" dirty="0">
              <a:latin typeface="Arial"/>
              <a:cs typeface="Arial"/>
            </a:endParaRPr>
          </a:p>
        </p:txBody>
      </p:sp>
      <p:sp>
        <p:nvSpPr>
          <p:cNvPr id="24" name="Rounded Rectangle 23"/>
          <p:cNvSpPr/>
          <p:nvPr/>
        </p:nvSpPr>
        <p:spPr>
          <a:xfrm>
            <a:off x="7595575" y="-37376"/>
            <a:ext cx="1105574" cy="450178"/>
          </a:xfrm>
          <a:prstGeom prst="roundRect">
            <a:avLst/>
          </a:prstGeom>
          <a:solidFill>
            <a:srgbClr val="422F6A"/>
          </a:solidFill>
          <a:ln>
            <a:solidFill>
              <a:srgbClr val="2E28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latin typeface="Arial"/>
                <a:cs typeface="Arial"/>
              </a:rPr>
              <a:t>Personal</a:t>
            </a:r>
          </a:p>
          <a:p>
            <a:pPr algn="ctr"/>
            <a:r>
              <a:rPr lang="en-US" sz="1100" b="1" dirty="0" smtClean="0">
                <a:latin typeface="Arial"/>
                <a:cs typeface="Arial"/>
              </a:rPr>
              <a:t>Protection</a:t>
            </a:r>
            <a:endParaRPr lang="en-US" sz="1100" b="1" dirty="0">
              <a:latin typeface="Arial"/>
              <a:cs typeface="Arial"/>
            </a:endParaRPr>
          </a:p>
        </p:txBody>
      </p:sp>
    </p:spTree>
    <p:extLst>
      <p:ext uri="{BB962C8B-B14F-4D97-AF65-F5344CB8AC3E}">
        <p14:creationId xmlns:p14="http://schemas.microsoft.com/office/powerpoint/2010/main" val="1191770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7383</TotalTime>
  <Words>13637</Words>
  <Application>Microsoft Macintosh PowerPoint</Application>
  <PresentationFormat>On-screen Show (4:3)</PresentationFormat>
  <Paragraphs>4058</Paragraphs>
  <Slides>203</Slides>
  <Notes>27</Notes>
  <HiddenSlides>0</HiddenSlides>
  <MMClips>0</MMClips>
  <ScaleCrop>false</ScaleCrop>
  <HeadingPairs>
    <vt:vector size="4" baseType="variant">
      <vt:variant>
        <vt:lpstr>Theme</vt:lpstr>
      </vt:variant>
      <vt:variant>
        <vt:i4>1</vt:i4>
      </vt:variant>
      <vt:variant>
        <vt:lpstr>Slide Titles</vt:lpstr>
      </vt:variant>
      <vt:variant>
        <vt:i4>203</vt:i4>
      </vt:variant>
    </vt:vector>
  </HeadingPairs>
  <TitlesOfParts>
    <vt:vector size="204" baseType="lpstr">
      <vt:lpstr>Office Theme</vt:lpstr>
      <vt:lpstr>SECURITY AWARENESS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WILL LEARN</vt:lpstr>
      <vt:lpstr>SELF DEFENSE</vt:lpstr>
      <vt:lpstr>Types of Criminals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WILL LEARN</vt:lpstr>
      <vt:lpstr>WHAT YOU WILL LEARN</vt:lpstr>
      <vt:lpstr>SECURITY AWARENESS</vt:lpstr>
      <vt:lpstr>PHYSICAL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COMPUTER SECURITY</vt:lpstr>
      <vt:lpstr>PowerPoint Presentation</vt:lpstr>
      <vt:lpstr>PowerPoint Presentation</vt:lpstr>
      <vt:lpstr>PowerPoint Presentation</vt:lpstr>
      <vt:lpstr>PowerPoint Presentation</vt:lpstr>
      <vt:lpstr>PowerPoint Presentation</vt:lpstr>
      <vt:lpstr>PowerPoint Presentation</vt:lpstr>
      <vt:lpstr>How to stay secure</vt:lpstr>
      <vt:lpstr>PowerPoint Presentation</vt:lpstr>
      <vt:lpstr>PowerPoint Presentation</vt:lpstr>
      <vt:lpstr>PowerPoint Presentation</vt:lpstr>
      <vt:lpstr>PowerPoint Presentation</vt:lpstr>
      <vt:lpstr>Protecting your system</vt:lpstr>
      <vt:lpstr>Protecting your system</vt:lpstr>
      <vt:lpstr>PowerPoint Presentation</vt:lpstr>
      <vt:lpstr>PowerPoint Presentation</vt:lpstr>
      <vt:lpstr>PowerPoint Presentation</vt:lpstr>
      <vt:lpstr>PowerPoint Presentation</vt:lpstr>
      <vt:lpstr>PowerPoint Presentation</vt:lpstr>
      <vt:lpstr>PowerPoint Presentation</vt:lpstr>
      <vt:lpstr>Protecting your computer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WILL LEARN</vt:lpstr>
      <vt:lpstr>WHAT YOU WILL LEARN</vt:lpstr>
      <vt:lpstr>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WILL LEARN</vt:lpstr>
      <vt:lpstr>WHAT YOU WILL LEARN</vt:lpstr>
      <vt:lpstr>SITUATIONAL AWARENESS</vt:lpstr>
      <vt:lpstr>Why Situational Awareness</vt:lpstr>
      <vt:lpstr>OODA Loop</vt:lpstr>
      <vt:lpstr>Observe: Condition Yellow</vt:lpstr>
      <vt:lpstr>Observe: Condition Yellow</vt:lpstr>
      <vt:lpstr>Position of Optimal Observation</vt:lpstr>
      <vt:lpstr>Practice Situational Awareness</vt:lpstr>
      <vt:lpstr>Orient: Baselines Goals Action Plans</vt:lpstr>
      <vt:lpstr>Establish a baseline wherever you go</vt:lpstr>
      <vt:lpstr>Establish a baseline wherever you go</vt:lpstr>
      <vt:lpstr>Behavioral Clusters to Look For</vt:lpstr>
      <vt:lpstr>Behavioral Clusters to Look For</vt:lpstr>
      <vt:lpstr>Dominance/ Submissive Behaviour</vt:lpstr>
      <vt:lpstr>Comfortable/Uncomfortable Behaviour</vt:lpstr>
      <vt:lpstr>Interested/ Uninterested Behaviour</vt:lpstr>
      <vt:lpstr>Other Behavioral Threat Indicators</vt:lpstr>
      <vt:lpstr>Have a plan of action based on what you observe</vt:lpstr>
      <vt:lpstr>Situational Awareness as a Preventive Tactic</vt:lpstr>
      <vt:lpstr>Situational Awareness as a Preventive Tactic</vt:lpstr>
      <vt:lpstr>Practice Practice Practice!</vt:lpstr>
      <vt:lpstr>WHAT YOU WILL LEARN</vt:lpstr>
      <vt:lpstr>WHAT YOU WILL LEARN</vt:lpstr>
      <vt:lpstr>SURVEILLANCE AWARENESS</vt:lpstr>
      <vt:lpstr>SURVEILLANCE AWARENESS</vt:lpstr>
      <vt:lpstr>SURVEILLANCE AWARENESS</vt:lpstr>
      <vt:lpstr>What Is Surveillance?</vt:lpstr>
      <vt:lpstr>Targets of Surveillance</vt:lpstr>
      <vt:lpstr>New York City Surveillance</vt:lpstr>
      <vt:lpstr>New York City Surveillance</vt:lpstr>
      <vt:lpstr>Pre-Attack Preparation</vt:lpstr>
      <vt:lpstr>Information Collected Through Surveillance</vt:lpstr>
      <vt:lpstr>Information Collected Through Surveillance</vt:lpstr>
      <vt:lpstr>Surveillance Activities</vt:lpstr>
      <vt:lpstr>Surveillance Activities Can Be Detected</vt:lpstr>
      <vt:lpstr>Trained and Untrained Operatives</vt:lpstr>
      <vt:lpstr>How to Detect Adversarial Surveillance</vt:lpstr>
      <vt:lpstr>Look for Unusual Activities</vt:lpstr>
      <vt:lpstr>Evaluating Unusual Activities</vt:lpstr>
      <vt:lpstr>Scenarios</vt:lpstr>
      <vt:lpstr>Scenarios</vt:lpstr>
      <vt:lpstr>Scenarios</vt:lpstr>
      <vt:lpstr>Scenarios</vt:lpstr>
      <vt:lpstr>Activities That Should Always be reported</vt:lpstr>
      <vt:lpstr>Avoid Aiding and Abetting</vt:lpstr>
      <vt:lpstr>Surveillance and Location</vt:lpstr>
      <vt:lpstr>Unusual Behaviour</vt:lpstr>
      <vt:lpstr>Unusual Behavior</vt:lpstr>
      <vt:lpstr>Unusual Behavior and Cover Story</vt:lpstr>
      <vt:lpstr>WHAT YOU WILL LEARN</vt:lpstr>
      <vt:lpstr>WHAT YOU WILL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WILL LEARN</vt:lpstr>
      <vt:lpstr>WHAT YOU WILL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Travel to these places in groups and avoid these areas at night.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Awareness Course</dc:title>
  <dc:creator>Tiffany Chong</dc:creator>
  <cp:lastModifiedBy>Tiffany Chong</cp:lastModifiedBy>
  <cp:revision>1219</cp:revision>
  <dcterms:created xsi:type="dcterms:W3CDTF">2017-02-14T04:43:16Z</dcterms:created>
  <dcterms:modified xsi:type="dcterms:W3CDTF">2017-03-07T14:41:00Z</dcterms:modified>
</cp:coreProperties>
</file>