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4"/>
  </p:notesMasterIdLst>
  <p:sldIdLst>
    <p:sldId id="327" r:id="rId2"/>
    <p:sldId id="263" r:id="rId3"/>
    <p:sldId id="268" r:id="rId4"/>
    <p:sldId id="274" r:id="rId5"/>
    <p:sldId id="275" r:id="rId6"/>
    <p:sldId id="276" r:id="rId7"/>
    <p:sldId id="277" r:id="rId8"/>
    <p:sldId id="279" r:id="rId9"/>
    <p:sldId id="280" r:id="rId10"/>
    <p:sldId id="281" r:id="rId11"/>
    <p:sldId id="282" r:id="rId12"/>
    <p:sldId id="283" r:id="rId13"/>
    <p:sldId id="284" r:id="rId14"/>
    <p:sldId id="287" r:id="rId15"/>
    <p:sldId id="310" r:id="rId16"/>
    <p:sldId id="300" r:id="rId17"/>
    <p:sldId id="297" r:id="rId18"/>
    <p:sldId id="291" r:id="rId19"/>
    <p:sldId id="278" r:id="rId20"/>
    <p:sldId id="298" r:id="rId21"/>
    <p:sldId id="301" r:id="rId22"/>
    <p:sldId id="267" r:id="rId23"/>
    <p:sldId id="305" r:id="rId24"/>
    <p:sldId id="331" r:id="rId25"/>
    <p:sldId id="311" r:id="rId26"/>
    <p:sldId id="309" r:id="rId27"/>
    <p:sldId id="307" r:id="rId28"/>
    <p:sldId id="312" r:id="rId29"/>
    <p:sldId id="313" r:id="rId30"/>
    <p:sldId id="314" r:id="rId31"/>
    <p:sldId id="315" r:id="rId32"/>
    <p:sldId id="273" r:id="rId33"/>
    <p:sldId id="332" r:id="rId34"/>
    <p:sldId id="316" r:id="rId35"/>
    <p:sldId id="320" r:id="rId36"/>
    <p:sldId id="321" r:id="rId37"/>
    <p:sldId id="323" r:id="rId38"/>
    <p:sldId id="324" r:id="rId39"/>
    <p:sldId id="322" r:id="rId40"/>
    <p:sldId id="317" r:id="rId41"/>
    <p:sldId id="318" r:id="rId42"/>
    <p:sldId id="319" r:id="rId4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54061"/>
    <a:srgbClr val="70E16A"/>
    <a:srgbClr val="738354"/>
    <a:srgbClr val="1B6F4D"/>
    <a:srgbClr val="5CFF46"/>
    <a:srgbClr val="313131"/>
    <a:srgbClr val="7B7B7B"/>
    <a:srgbClr val="83312F"/>
    <a:srgbClr val="D87F01"/>
    <a:srgbClr val="C178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103" d="100"/>
          <a:sy n="103" d="100"/>
        </p:scale>
        <p:origin x="-448" y="-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esProps" Target="presProps.xml"/><Relationship Id="rId47" Type="http://schemas.openxmlformats.org/officeDocument/2006/relationships/viewProps" Target="viewProps.xml"/><Relationship Id="rId48" Type="http://schemas.openxmlformats.org/officeDocument/2006/relationships/theme" Target="theme/theme1.xml"/><Relationship Id="rId49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notesMaster" Target="notesMasters/notesMaster1.xml"/><Relationship Id="rId45" Type="http://schemas.openxmlformats.org/officeDocument/2006/relationships/printerSettings" Target="printerSettings/printerSettings1.bin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D34E6B-ED58-3F4D-87C2-E235C8BD2F15}" type="datetimeFigureOut">
              <a:rPr lang="en-US" smtClean="0"/>
              <a:t>10/2/17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DE17BB-0C71-C24D-B04C-3828289A84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9234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Remove background</a:t>
            </a:r>
            <a:r>
              <a:rPr lang="en-US" baseline="0" dirty="0" smtClean="0"/>
              <a:t> for question picture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14D533-760B-4AFA-8CA5-A68B7F7D5B47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Remove background</a:t>
            </a:r>
            <a:r>
              <a:rPr lang="en-US" baseline="0" dirty="0" smtClean="0"/>
              <a:t> for question picture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14D533-760B-4AFA-8CA5-A68B7F7D5B47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Remove background</a:t>
            </a:r>
            <a:r>
              <a:rPr lang="en-US" baseline="0" dirty="0" smtClean="0"/>
              <a:t> for question picture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14D533-760B-4AFA-8CA5-A68B7F7D5B47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8783F-2EC7-8B43-93D5-87AB0D05E45D}" type="datetimeFigureOut">
              <a:rPr lang="en-US" smtClean="0"/>
              <a:t>10/2/17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9DE81-5C55-8F4A-AB4D-4D947CD4F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6744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8783F-2EC7-8B43-93D5-87AB0D05E45D}" type="datetimeFigureOut">
              <a:rPr lang="en-US" smtClean="0"/>
              <a:t>10/2/17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9DE81-5C55-8F4A-AB4D-4D947CD4F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2020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8783F-2EC7-8B43-93D5-87AB0D05E45D}" type="datetimeFigureOut">
              <a:rPr lang="en-US" smtClean="0"/>
              <a:t>10/2/17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9DE81-5C55-8F4A-AB4D-4D947CD4F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6581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8783F-2EC7-8B43-93D5-87AB0D05E45D}" type="datetimeFigureOut">
              <a:rPr lang="en-US" smtClean="0"/>
              <a:t>10/2/17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9DE81-5C55-8F4A-AB4D-4D947CD4F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999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8783F-2EC7-8B43-93D5-87AB0D05E45D}" type="datetimeFigureOut">
              <a:rPr lang="en-US" smtClean="0"/>
              <a:t>10/2/17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9DE81-5C55-8F4A-AB4D-4D947CD4F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5782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8783F-2EC7-8B43-93D5-87AB0D05E45D}" type="datetimeFigureOut">
              <a:rPr lang="en-US" smtClean="0"/>
              <a:t>10/2/17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9DE81-5C55-8F4A-AB4D-4D947CD4F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9628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8783F-2EC7-8B43-93D5-87AB0D05E45D}" type="datetimeFigureOut">
              <a:rPr lang="en-US" smtClean="0"/>
              <a:t>10/2/17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9DE81-5C55-8F4A-AB4D-4D947CD4F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2373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8783F-2EC7-8B43-93D5-87AB0D05E45D}" type="datetimeFigureOut">
              <a:rPr lang="en-US" smtClean="0"/>
              <a:t>10/2/17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9DE81-5C55-8F4A-AB4D-4D947CD4F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8951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8783F-2EC7-8B43-93D5-87AB0D05E45D}" type="datetimeFigureOut">
              <a:rPr lang="en-US" smtClean="0"/>
              <a:t>10/2/17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9DE81-5C55-8F4A-AB4D-4D947CD4F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5850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8783F-2EC7-8B43-93D5-87AB0D05E45D}" type="datetimeFigureOut">
              <a:rPr lang="en-US" smtClean="0"/>
              <a:t>10/2/17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9DE81-5C55-8F4A-AB4D-4D947CD4F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3766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8783F-2EC7-8B43-93D5-87AB0D05E45D}" type="datetimeFigureOut">
              <a:rPr lang="en-US" smtClean="0"/>
              <a:t>10/2/17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9DE81-5C55-8F4A-AB4D-4D947CD4F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3982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B8783F-2EC7-8B43-93D5-87AB0D05E45D}" type="datetimeFigureOut">
              <a:rPr lang="en-US" smtClean="0"/>
              <a:t>10/2/17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19DE81-5C55-8F4A-AB4D-4D947CD4F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593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4" Type="http://schemas.openxmlformats.org/officeDocument/2006/relationships/image" Target="../media/image22.png"/><Relationship Id="rId5" Type="http://schemas.microsoft.com/office/2007/relationships/hdphoto" Target="../media/hdphoto1.wdp"/><Relationship Id="rId6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openxmlformats.org/officeDocument/2006/relationships/image" Target="../media/image25.jpeg"/><Relationship Id="rId5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4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7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microsoft.com/office/2007/relationships/hdphoto" Target="../media/hdphoto2.wdp"/><Relationship Id="rId5" Type="http://schemas.openxmlformats.org/officeDocument/2006/relationships/image" Target="../media/image35.png"/><Relationship Id="rId6" Type="http://schemas.microsoft.com/office/2007/relationships/hdphoto" Target="../media/hdphoto3.wdp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6" Type="http://schemas.microsoft.com/office/2007/relationships/hdphoto" Target="../media/hdphoto4.wdp"/><Relationship Id="rId7" Type="http://schemas.microsoft.com/office/2007/relationships/hdphoto" Target="../media/hdphoto5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4" Type="http://schemas.openxmlformats.org/officeDocument/2006/relationships/image" Target="../media/image39.jpeg"/><Relationship Id="rId5" Type="http://schemas.openxmlformats.org/officeDocument/2006/relationships/image" Target="../media/image40.jpeg"/><Relationship Id="rId6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4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4" Type="http://schemas.openxmlformats.org/officeDocument/2006/relationships/image" Target="../media/image39.jpeg"/><Relationship Id="rId5" Type="http://schemas.openxmlformats.org/officeDocument/2006/relationships/image" Target="../media/image44.jpeg"/><Relationship Id="rId6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image" Target="../media/image48.png"/><Relationship Id="rId6" Type="http://schemas.microsoft.com/office/2007/relationships/hdphoto" Target="../media/hdphoto6.wdp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5" Type="http://schemas.microsoft.com/office/2007/relationships/hdphoto" Target="../media/hdphoto7.wdp"/><Relationship Id="rId6" Type="http://schemas.microsoft.com/office/2007/relationships/hdphoto" Target="../media/hdphoto8.wdp"/><Relationship Id="rId7" Type="http://schemas.microsoft.com/office/2007/relationships/hdphoto" Target="../media/hdphoto9.wdp"/><Relationship Id="rId8" Type="http://schemas.openxmlformats.org/officeDocument/2006/relationships/image" Target="../media/image51.png"/><Relationship Id="rId9" Type="http://schemas.microsoft.com/office/2007/relationships/hdphoto" Target="../media/hdphoto10.wdp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5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microsoft.com/office/2007/relationships/hdphoto" Target="../media/hdphoto11.wdp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0.png"/><Relationship Id="rId12" Type="http://schemas.microsoft.com/office/2007/relationships/hdphoto" Target="../media/hdphoto14.wdp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55.png"/><Relationship Id="rId4" Type="http://schemas.microsoft.com/office/2007/relationships/hdphoto" Target="../media/hdphoto11.wdp"/><Relationship Id="rId5" Type="http://schemas.openxmlformats.org/officeDocument/2006/relationships/image" Target="../media/image56.png"/><Relationship Id="rId6" Type="http://schemas.openxmlformats.org/officeDocument/2006/relationships/image" Target="../media/image57.png"/><Relationship Id="rId7" Type="http://schemas.openxmlformats.org/officeDocument/2006/relationships/image" Target="../media/image58.png"/><Relationship Id="rId8" Type="http://schemas.microsoft.com/office/2007/relationships/hdphoto" Target="../media/hdphoto12.wdp"/><Relationship Id="rId9" Type="http://schemas.openxmlformats.org/officeDocument/2006/relationships/image" Target="../media/image59.png"/><Relationship Id="rId10" Type="http://schemas.microsoft.com/office/2007/relationships/hdphoto" Target="../media/hdphoto13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6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6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64.png"/><Relationship Id="rId5" Type="http://schemas.openxmlformats.org/officeDocument/2006/relationships/image" Target="../media/image65.png"/><Relationship Id="rId6" Type="http://schemas.openxmlformats.org/officeDocument/2006/relationships/image" Target="../media/image6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image" Target="../media/image6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4" Type="http://schemas.openxmlformats.org/officeDocument/2006/relationships/image" Target="../media/image70.emf"/><Relationship Id="rId5" Type="http://schemas.openxmlformats.org/officeDocument/2006/relationships/image" Target="../media/image71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4" Type="http://schemas.openxmlformats.org/officeDocument/2006/relationships/image" Target="../media/image73.jpeg"/><Relationship Id="rId5" Type="http://schemas.openxmlformats.org/officeDocument/2006/relationships/image" Target="../media/image74.jpg"/><Relationship Id="rId6" Type="http://schemas.openxmlformats.org/officeDocument/2006/relationships/image" Target="../media/image75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76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4" Type="http://schemas.openxmlformats.org/officeDocument/2006/relationships/image" Target="../media/image73.jpeg"/><Relationship Id="rId5" Type="http://schemas.openxmlformats.org/officeDocument/2006/relationships/image" Target="../media/image74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4" Type="http://schemas.microsoft.com/office/2007/relationships/hdphoto" Target="../media/hdphoto15.wdp"/><Relationship Id="rId5" Type="http://schemas.openxmlformats.org/officeDocument/2006/relationships/image" Target="../media/image78.png"/><Relationship Id="rId6" Type="http://schemas.openxmlformats.org/officeDocument/2006/relationships/image" Target="../media/image79.png"/><Relationship Id="rId7" Type="http://schemas.microsoft.com/office/2007/relationships/hdphoto" Target="../media/hdphoto16.wdp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11.png"/><Relationship Id="rId5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Picture 1" descr="cov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69281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85146" y="223803"/>
            <a:ext cx="306756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 smtClean="0">
                <a:latin typeface="Futura"/>
                <a:cs typeface="Futura"/>
              </a:rPr>
              <a:t>SA104</a:t>
            </a:r>
            <a:endParaRPr lang="en-US" sz="8000" dirty="0">
              <a:latin typeface="Futura"/>
              <a:cs typeface="Futura"/>
            </a:endParaRPr>
          </a:p>
        </p:txBody>
      </p:sp>
    </p:spTree>
    <p:extLst>
      <p:ext uri="{BB962C8B-B14F-4D97-AF65-F5344CB8AC3E}">
        <p14:creationId xmlns:p14="http://schemas.microsoft.com/office/powerpoint/2010/main" val="34744448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9596" y="-4707"/>
            <a:ext cx="9153596" cy="686519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 rot="10800000">
            <a:off x="411563" y="-35288"/>
            <a:ext cx="1963734" cy="764300"/>
          </a:xfrm>
          <a:prstGeom prst="rect">
            <a:avLst/>
          </a:prstGeom>
          <a:solidFill>
            <a:srgbClr val="D87F0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rot="10800000">
            <a:off x="2481128" y="-94079"/>
            <a:ext cx="1940166" cy="258696"/>
          </a:xfrm>
          <a:prstGeom prst="rect">
            <a:avLst/>
          </a:prstGeom>
          <a:solidFill>
            <a:srgbClr val="83312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10800000">
            <a:off x="4546372" y="-94080"/>
            <a:ext cx="1979760" cy="258698"/>
          </a:xfrm>
          <a:prstGeom prst="rect">
            <a:avLst/>
          </a:prstGeom>
          <a:solidFill>
            <a:srgbClr val="166F4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rot="10800000">
            <a:off x="6638939" y="-94080"/>
            <a:ext cx="1979760" cy="258699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-121590" y="23516"/>
            <a:ext cx="30260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FFFF"/>
                </a:solidFill>
                <a:latin typeface="Futura"/>
                <a:cs typeface="Futura"/>
              </a:rPr>
              <a:t>FELIX</a:t>
            </a:r>
          </a:p>
          <a:p>
            <a:pPr algn="ctr"/>
            <a:r>
              <a:rPr lang="en-US" sz="1600" dirty="0" smtClean="0">
                <a:solidFill>
                  <a:srgbClr val="FFFFFF"/>
                </a:solidFill>
                <a:latin typeface="Pacifico Regular"/>
                <a:cs typeface="Pacifico Regular"/>
              </a:rPr>
              <a:t>Introduction</a:t>
            </a:r>
            <a:endParaRPr lang="en-US" sz="1600" dirty="0">
              <a:solidFill>
                <a:srgbClr val="FFFFFF"/>
              </a:solidFill>
              <a:latin typeface="Pacifico Regular"/>
              <a:cs typeface="Pacifico Regular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35275" y="5486639"/>
            <a:ext cx="487345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latin typeface="Futura"/>
                <a:cs typeface="Futura"/>
              </a:rPr>
              <a:t>Mr. </a:t>
            </a:r>
            <a:r>
              <a:rPr lang="en-US" sz="3200" dirty="0" err="1" smtClean="0">
                <a:latin typeface="Futura"/>
                <a:cs typeface="Futura"/>
              </a:rPr>
              <a:t>Seah</a:t>
            </a:r>
            <a:r>
              <a:rPr lang="en-US" sz="3200" dirty="0" smtClean="0">
                <a:latin typeface="Futura"/>
                <a:cs typeface="Futura"/>
              </a:rPr>
              <a:t> </a:t>
            </a:r>
            <a:r>
              <a:rPr lang="en-US" sz="3200" dirty="0" err="1" smtClean="0">
                <a:latin typeface="Futura"/>
                <a:cs typeface="Futura"/>
              </a:rPr>
              <a:t>Seng</a:t>
            </a:r>
            <a:r>
              <a:rPr lang="en-US" sz="3200" dirty="0" smtClean="0">
                <a:latin typeface="Futura"/>
                <a:cs typeface="Futura"/>
              </a:rPr>
              <a:t> </a:t>
            </a:r>
            <a:r>
              <a:rPr lang="en-US" sz="3200" dirty="0" err="1" smtClean="0">
                <a:latin typeface="Futura"/>
                <a:cs typeface="Futura"/>
              </a:rPr>
              <a:t>Choon</a:t>
            </a:r>
            <a:endParaRPr lang="en-US" sz="3200" dirty="0" smtClean="0">
              <a:latin typeface="Futura"/>
              <a:cs typeface="Futura"/>
            </a:endParaRPr>
          </a:p>
          <a:p>
            <a:pPr algn="ctr"/>
            <a:r>
              <a:rPr lang="en-US" sz="3200" dirty="0" smtClean="0">
                <a:latin typeface="Futura"/>
                <a:cs typeface="Futura"/>
              </a:rPr>
              <a:t>Executive Director of CASE</a:t>
            </a:r>
          </a:p>
          <a:p>
            <a:pPr algn="ctr"/>
            <a:r>
              <a:rPr lang="en-US" sz="3200" dirty="0">
                <a:latin typeface="Futura"/>
                <a:cs typeface="Futura"/>
              </a:rPr>
              <a:t>	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7622" y="1501998"/>
            <a:ext cx="6048757" cy="4018211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0" y="917222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Futura"/>
                <a:cs typeface="Futura"/>
              </a:rPr>
              <a:t>	OUR INTERVIEWEE</a:t>
            </a:r>
            <a:endParaRPr lang="en-US" sz="3200" dirty="0">
              <a:latin typeface="Futura"/>
              <a:cs typeface="Futura"/>
            </a:endParaRPr>
          </a:p>
        </p:txBody>
      </p:sp>
    </p:spTree>
    <p:extLst>
      <p:ext uri="{BB962C8B-B14F-4D97-AF65-F5344CB8AC3E}">
        <p14:creationId xmlns:p14="http://schemas.microsoft.com/office/powerpoint/2010/main" val="667584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9596" y="-4707"/>
            <a:ext cx="9153596" cy="686519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 rot="10800000">
            <a:off x="411563" y="-35288"/>
            <a:ext cx="1963734" cy="764300"/>
          </a:xfrm>
          <a:prstGeom prst="rect">
            <a:avLst/>
          </a:prstGeom>
          <a:solidFill>
            <a:srgbClr val="D87F0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rot="10800000">
            <a:off x="2481128" y="-94079"/>
            <a:ext cx="1940166" cy="258696"/>
          </a:xfrm>
          <a:prstGeom prst="rect">
            <a:avLst/>
          </a:prstGeom>
          <a:solidFill>
            <a:srgbClr val="83312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10800000">
            <a:off x="4546372" y="-94080"/>
            <a:ext cx="1979760" cy="258698"/>
          </a:xfrm>
          <a:prstGeom prst="rect">
            <a:avLst/>
          </a:prstGeom>
          <a:solidFill>
            <a:srgbClr val="166F4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rot="10800000">
            <a:off x="6638939" y="-94080"/>
            <a:ext cx="1979760" cy="258699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-121590" y="23516"/>
            <a:ext cx="30260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FFFF"/>
                </a:solidFill>
                <a:latin typeface="Futura"/>
                <a:cs typeface="Futura"/>
              </a:rPr>
              <a:t>FELIX</a:t>
            </a:r>
          </a:p>
          <a:p>
            <a:pPr algn="ctr"/>
            <a:r>
              <a:rPr lang="en-US" sz="1600" dirty="0" smtClean="0">
                <a:solidFill>
                  <a:srgbClr val="FFFFFF"/>
                </a:solidFill>
                <a:latin typeface="Pacifico Regular"/>
                <a:cs typeface="Pacifico Regular"/>
              </a:rPr>
              <a:t>Introduction</a:t>
            </a:r>
            <a:endParaRPr lang="en-US" sz="1600" dirty="0">
              <a:solidFill>
                <a:srgbClr val="FFFFFF"/>
              </a:solidFill>
              <a:latin typeface="Pacifico Regular"/>
              <a:cs typeface="Pacifico Regular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596" y="1543183"/>
            <a:ext cx="9144000" cy="4393392"/>
          </a:xfrm>
          <a:prstGeom prst="rect">
            <a:avLst/>
          </a:prstGeom>
        </p:spPr>
      </p:pic>
      <p:sp>
        <p:nvSpPr>
          <p:cNvPr id="28" name="Freeform 27"/>
          <p:cNvSpPr/>
          <p:nvPr/>
        </p:nvSpPr>
        <p:spPr>
          <a:xfrm rot="11009388">
            <a:off x="1969115" y="2982315"/>
            <a:ext cx="5036517" cy="1268822"/>
          </a:xfrm>
          <a:custGeom>
            <a:avLst/>
            <a:gdLst>
              <a:gd name="connsiteX0" fmla="*/ 3876488 w 3876488"/>
              <a:gd name="connsiteY0" fmla="*/ 885712 h 1067620"/>
              <a:gd name="connsiteX1" fmla="*/ 2205588 w 3876488"/>
              <a:gd name="connsiteY1" fmla="*/ 1002693 h 1067620"/>
              <a:gd name="connsiteX2" fmla="*/ 0 w 3876488"/>
              <a:gd name="connsiteY2" fmla="*/ 0 h 1067620"/>
              <a:gd name="connsiteX0" fmla="*/ 3876488 w 3876488"/>
              <a:gd name="connsiteY0" fmla="*/ 885712 h 1129977"/>
              <a:gd name="connsiteX1" fmla="*/ 1773938 w 3876488"/>
              <a:gd name="connsiteY1" fmla="*/ 1079307 h 1129977"/>
              <a:gd name="connsiteX2" fmla="*/ 0 w 3876488"/>
              <a:gd name="connsiteY2" fmla="*/ 0 h 1129977"/>
              <a:gd name="connsiteX0" fmla="*/ 3876488 w 3876488"/>
              <a:gd name="connsiteY0" fmla="*/ 885712 h 1233864"/>
              <a:gd name="connsiteX1" fmla="*/ 1725021 w 3876488"/>
              <a:gd name="connsiteY1" fmla="*/ 1196282 h 1233864"/>
              <a:gd name="connsiteX2" fmla="*/ 0 w 3876488"/>
              <a:gd name="connsiteY2" fmla="*/ 0 h 1233864"/>
              <a:gd name="connsiteX0" fmla="*/ 3876488 w 3876488"/>
              <a:gd name="connsiteY0" fmla="*/ 885712 h 1273592"/>
              <a:gd name="connsiteX1" fmla="*/ 1661263 w 3876488"/>
              <a:gd name="connsiteY1" fmla="*/ 1239316 h 1273592"/>
              <a:gd name="connsiteX2" fmla="*/ 0 w 3876488"/>
              <a:gd name="connsiteY2" fmla="*/ 0 h 1273592"/>
              <a:gd name="connsiteX0" fmla="*/ 3876488 w 3876488"/>
              <a:gd name="connsiteY0" fmla="*/ 885712 h 1268822"/>
              <a:gd name="connsiteX1" fmla="*/ 1661263 w 3876488"/>
              <a:gd name="connsiteY1" fmla="*/ 1239316 h 1268822"/>
              <a:gd name="connsiteX2" fmla="*/ 0 w 3876488"/>
              <a:gd name="connsiteY2" fmla="*/ 0 h 1268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876488" h="1268822">
                <a:moveTo>
                  <a:pt x="3876488" y="885712"/>
                </a:moveTo>
                <a:cubicBezTo>
                  <a:pt x="3364078" y="1018012"/>
                  <a:pt x="2606331" y="1372741"/>
                  <a:pt x="1661263" y="1239316"/>
                </a:cubicBezTo>
                <a:cubicBezTo>
                  <a:pt x="716195" y="1105891"/>
                  <a:pt x="0" y="0"/>
                  <a:pt x="0" y="0"/>
                </a:cubicBezTo>
              </a:path>
            </a:pathLst>
          </a:custGeom>
          <a:ln w="38100" cmpd="sng">
            <a:solidFill>
              <a:srgbClr val="83312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6205627" y="4417941"/>
            <a:ext cx="1876778" cy="369332"/>
          </a:xfrm>
          <a:prstGeom prst="rect">
            <a:avLst/>
          </a:prstGeom>
          <a:noFill/>
          <a:effectLst>
            <a:glow rad="101600">
              <a:schemeClr val="bg1">
                <a:alpha val="75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D87F01"/>
                </a:solidFill>
                <a:latin typeface="Futura"/>
                <a:cs typeface="Futura"/>
              </a:rPr>
              <a:t>SINGAPORE</a:t>
            </a:r>
            <a:endParaRPr lang="en-US" dirty="0">
              <a:solidFill>
                <a:srgbClr val="D87F01"/>
              </a:solidFill>
              <a:latin typeface="Futura"/>
              <a:cs typeface="Futura"/>
            </a:endParaRPr>
          </a:p>
        </p:txBody>
      </p:sp>
      <p:sp>
        <p:nvSpPr>
          <p:cNvPr id="31" name="Freeform 30"/>
          <p:cNvSpPr/>
          <p:nvPr/>
        </p:nvSpPr>
        <p:spPr>
          <a:xfrm rot="11009388">
            <a:off x="4236718" y="2820976"/>
            <a:ext cx="2770062" cy="1468281"/>
          </a:xfrm>
          <a:custGeom>
            <a:avLst/>
            <a:gdLst>
              <a:gd name="connsiteX0" fmla="*/ 3876488 w 3876488"/>
              <a:gd name="connsiteY0" fmla="*/ 885712 h 1067620"/>
              <a:gd name="connsiteX1" fmla="*/ 2205588 w 3876488"/>
              <a:gd name="connsiteY1" fmla="*/ 1002693 h 1067620"/>
              <a:gd name="connsiteX2" fmla="*/ 0 w 3876488"/>
              <a:gd name="connsiteY2" fmla="*/ 0 h 1067620"/>
              <a:gd name="connsiteX0" fmla="*/ 3876488 w 3876488"/>
              <a:gd name="connsiteY0" fmla="*/ 885712 h 1129977"/>
              <a:gd name="connsiteX1" fmla="*/ 1773938 w 3876488"/>
              <a:gd name="connsiteY1" fmla="*/ 1079307 h 1129977"/>
              <a:gd name="connsiteX2" fmla="*/ 0 w 3876488"/>
              <a:gd name="connsiteY2" fmla="*/ 0 h 1129977"/>
              <a:gd name="connsiteX0" fmla="*/ 2234765 w 2234765"/>
              <a:gd name="connsiteY0" fmla="*/ 1609559 h 1635961"/>
              <a:gd name="connsiteX1" fmla="*/ 1773938 w 2234765"/>
              <a:gd name="connsiteY1" fmla="*/ 1079307 h 1635961"/>
              <a:gd name="connsiteX2" fmla="*/ 0 w 2234765"/>
              <a:gd name="connsiteY2" fmla="*/ 0 h 1635961"/>
              <a:gd name="connsiteX0" fmla="*/ 2234765 w 2234765"/>
              <a:gd name="connsiteY0" fmla="*/ 1609559 h 1662243"/>
              <a:gd name="connsiteX1" fmla="*/ 905085 w 2234765"/>
              <a:gd name="connsiteY1" fmla="*/ 1346072 h 1662243"/>
              <a:gd name="connsiteX2" fmla="*/ 0 w 2234765"/>
              <a:gd name="connsiteY2" fmla="*/ 0 h 1662243"/>
              <a:gd name="connsiteX0" fmla="*/ 2106921 w 2106921"/>
              <a:gd name="connsiteY0" fmla="*/ 1435904 h 1484204"/>
              <a:gd name="connsiteX1" fmla="*/ 777241 w 2106921"/>
              <a:gd name="connsiteY1" fmla="*/ 1172417 h 1484204"/>
              <a:gd name="connsiteX2" fmla="*/ 0 w 2106921"/>
              <a:gd name="connsiteY2" fmla="*/ 0 h 1484204"/>
              <a:gd name="connsiteX0" fmla="*/ 2106921 w 2106921"/>
              <a:gd name="connsiteY0" fmla="*/ 1435904 h 1474240"/>
              <a:gd name="connsiteX1" fmla="*/ 860663 w 2106921"/>
              <a:gd name="connsiteY1" fmla="*/ 1095120 h 1474240"/>
              <a:gd name="connsiteX2" fmla="*/ 0 w 2106921"/>
              <a:gd name="connsiteY2" fmla="*/ 0 h 1474240"/>
              <a:gd name="connsiteX0" fmla="*/ 2106921 w 2106921"/>
              <a:gd name="connsiteY0" fmla="*/ 1435904 h 1491112"/>
              <a:gd name="connsiteX1" fmla="*/ 860663 w 2106921"/>
              <a:gd name="connsiteY1" fmla="*/ 1095120 h 1491112"/>
              <a:gd name="connsiteX2" fmla="*/ 0 w 2106921"/>
              <a:gd name="connsiteY2" fmla="*/ 0 h 1491112"/>
              <a:gd name="connsiteX0" fmla="*/ 2132051 w 2132051"/>
              <a:gd name="connsiteY0" fmla="*/ 1348459 h 1396293"/>
              <a:gd name="connsiteX1" fmla="*/ 860663 w 2132051"/>
              <a:gd name="connsiteY1" fmla="*/ 1095120 h 1396293"/>
              <a:gd name="connsiteX2" fmla="*/ 0 w 2132051"/>
              <a:gd name="connsiteY2" fmla="*/ 0 h 1396293"/>
              <a:gd name="connsiteX0" fmla="*/ 2132051 w 2132051"/>
              <a:gd name="connsiteY0" fmla="*/ 1348459 h 1428517"/>
              <a:gd name="connsiteX1" fmla="*/ 720805 w 2132051"/>
              <a:gd name="connsiteY1" fmla="*/ 1229636 h 1428517"/>
              <a:gd name="connsiteX2" fmla="*/ 0 w 2132051"/>
              <a:gd name="connsiteY2" fmla="*/ 0 h 1428517"/>
              <a:gd name="connsiteX0" fmla="*/ 2132051 w 2132051"/>
              <a:gd name="connsiteY0" fmla="*/ 1348459 h 1457047"/>
              <a:gd name="connsiteX1" fmla="*/ 819017 w 2132051"/>
              <a:gd name="connsiteY1" fmla="*/ 1297813 h 1457047"/>
              <a:gd name="connsiteX2" fmla="*/ 0 w 2132051"/>
              <a:gd name="connsiteY2" fmla="*/ 0 h 1457047"/>
              <a:gd name="connsiteX0" fmla="*/ 2132051 w 2132051"/>
              <a:gd name="connsiteY0" fmla="*/ 1348459 h 1470385"/>
              <a:gd name="connsiteX1" fmla="*/ 819017 w 2132051"/>
              <a:gd name="connsiteY1" fmla="*/ 1297813 h 1470385"/>
              <a:gd name="connsiteX2" fmla="*/ 0 w 2132051"/>
              <a:gd name="connsiteY2" fmla="*/ 0 h 1470385"/>
              <a:gd name="connsiteX0" fmla="*/ 2132051 w 2132051"/>
              <a:gd name="connsiteY0" fmla="*/ 1348459 h 1468281"/>
              <a:gd name="connsiteX1" fmla="*/ 869988 w 2132051"/>
              <a:gd name="connsiteY1" fmla="*/ 1293775 h 1468281"/>
              <a:gd name="connsiteX2" fmla="*/ 0 w 2132051"/>
              <a:gd name="connsiteY2" fmla="*/ 0 h 1468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32051" h="1468281">
                <a:moveTo>
                  <a:pt x="2132051" y="1348459"/>
                </a:moveTo>
                <a:cubicBezTo>
                  <a:pt x="1619641" y="1480759"/>
                  <a:pt x="1380462" y="1553701"/>
                  <a:pt x="869988" y="1293775"/>
                </a:cubicBezTo>
                <a:cubicBezTo>
                  <a:pt x="359514" y="1033849"/>
                  <a:pt x="0" y="0"/>
                  <a:pt x="0" y="0"/>
                </a:cubicBezTo>
              </a:path>
            </a:pathLst>
          </a:custGeom>
          <a:ln w="38100" cmpd="sng">
            <a:solidFill>
              <a:schemeClr val="tx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 31"/>
          <p:cNvSpPr/>
          <p:nvPr/>
        </p:nvSpPr>
        <p:spPr>
          <a:xfrm rot="11009388">
            <a:off x="3109379" y="4072593"/>
            <a:ext cx="3843408" cy="811412"/>
          </a:xfrm>
          <a:custGeom>
            <a:avLst/>
            <a:gdLst>
              <a:gd name="connsiteX0" fmla="*/ 3876488 w 3876488"/>
              <a:gd name="connsiteY0" fmla="*/ 885712 h 1067620"/>
              <a:gd name="connsiteX1" fmla="*/ 2205588 w 3876488"/>
              <a:gd name="connsiteY1" fmla="*/ 1002693 h 1067620"/>
              <a:gd name="connsiteX2" fmla="*/ 0 w 3876488"/>
              <a:gd name="connsiteY2" fmla="*/ 0 h 1067620"/>
              <a:gd name="connsiteX0" fmla="*/ 3876488 w 3876488"/>
              <a:gd name="connsiteY0" fmla="*/ 885712 h 1129977"/>
              <a:gd name="connsiteX1" fmla="*/ 1773938 w 3876488"/>
              <a:gd name="connsiteY1" fmla="*/ 1079307 h 1129977"/>
              <a:gd name="connsiteX2" fmla="*/ 0 w 3876488"/>
              <a:gd name="connsiteY2" fmla="*/ 0 h 1129977"/>
              <a:gd name="connsiteX0" fmla="*/ 2234765 w 2234765"/>
              <a:gd name="connsiteY0" fmla="*/ 1609559 h 1635961"/>
              <a:gd name="connsiteX1" fmla="*/ 1773938 w 2234765"/>
              <a:gd name="connsiteY1" fmla="*/ 1079307 h 1635961"/>
              <a:gd name="connsiteX2" fmla="*/ 0 w 2234765"/>
              <a:gd name="connsiteY2" fmla="*/ 0 h 1635961"/>
              <a:gd name="connsiteX0" fmla="*/ 2234765 w 2234765"/>
              <a:gd name="connsiteY0" fmla="*/ 1609559 h 1662243"/>
              <a:gd name="connsiteX1" fmla="*/ 905085 w 2234765"/>
              <a:gd name="connsiteY1" fmla="*/ 1346072 h 1662243"/>
              <a:gd name="connsiteX2" fmla="*/ 0 w 2234765"/>
              <a:gd name="connsiteY2" fmla="*/ 0 h 1662243"/>
              <a:gd name="connsiteX0" fmla="*/ 2234765 w 2234765"/>
              <a:gd name="connsiteY0" fmla="*/ 1609559 h 1625468"/>
              <a:gd name="connsiteX1" fmla="*/ 996568 w 2234765"/>
              <a:gd name="connsiteY1" fmla="*/ 745055 h 1625468"/>
              <a:gd name="connsiteX2" fmla="*/ 0 w 2234765"/>
              <a:gd name="connsiteY2" fmla="*/ 0 h 1625468"/>
              <a:gd name="connsiteX0" fmla="*/ 2926055 w 2926055"/>
              <a:gd name="connsiteY0" fmla="*/ 866888 h 1220641"/>
              <a:gd name="connsiteX1" fmla="*/ 1687858 w 2926055"/>
              <a:gd name="connsiteY1" fmla="*/ 2384 h 1220641"/>
              <a:gd name="connsiteX2" fmla="*/ 0 w 2926055"/>
              <a:gd name="connsiteY2" fmla="*/ 1220641 h 1220641"/>
              <a:gd name="connsiteX0" fmla="*/ 2926055 w 2926055"/>
              <a:gd name="connsiteY0" fmla="*/ 869317 h 1223070"/>
              <a:gd name="connsiteX1" fmla="*/ 1687858 w 2926055"/>
              <a:gd name="connsiteY1" fmla="*/ 4813 h 1223070"/>
              <a:gd name="connsiteX2" fmla="*/ 0 w 2926055"/>
              <a:gd name="connsiteY2" fmla="*/ 1223070 h 1223070"/>
              <a:gd name="connsiteX0" fmla="*/ 2926055 w 2926055"/>
              <a:gd name="connsiteY0" fmla="*/ 571463 h 925216"/>
              <a:gd name="connsiteX1" fmla="*/ 1604173 w 2926055"/>
              <a:gd name="connsiteY1" fmla="*/ 10473 h 925216"/>
              <a:gd name="connsiteX2" fmla="*/ 0 w 2926055"/>
              <a:gd name="connsiteY2" fmla="*/ 925216 h 925216"/>
              <a:gd name="connsiteX0" fmla="*/ 2926055 w 2926055"/>
              <a:gd name="connsiteY0" fmla="*/ 139226 h 500973"/>
              <a:gd name="connsiteX1" fmla="*/ 1656664 w 2926055"/>
              <a:gd name="connsiteY1" fmla="*/ 464729 h 500973"/>
              <a:gd name="connsiteX2" fmla="*/ 0 w 2926055"/>
              <a:gd name="connsiteY2" fmla="*/ 492979 h 500973"/>
              <a:gd name="connsiteX0" fmla="*/ 2958180 w 2958180"/>
              <a:gd name="connsiteY0" fmla="*/ 115610 h 736921"/>
              <a:gd name="connsiteX1" fmla="*/ 1656664 w 2958180"/>
              <a:gd name="connsiteY1" fmla="*/ 683993 h 736921"/>
              <a:gd name="connsiteX2" fmla="*/ 0 w 2958180"/>
              <a:gd name="connsiteY2" fmla="*/ 712243 h 736921"/>
              <a:gd name="connsiteX0" fmla="*/ 2958180 w 2958180"/>
              <a:gd name="connsiteY0" fmla="*/ 0 h 621311"/>
              <a:gd name="connsiteX1" fmla="*/ 1656664 w 2958180"/>
              <a:gd name="connsiteY1" fmla="*/ 568383 h 621311"/>
              <a:gd name="connsiteX2" fmla="*/ 0 w 2958180"/>
              <a:gd name="connsiteY2" fmla="*/ 596633 h 621311"/>
              <a:gd name="connsiteX0" fmla="*/ 2958180 w 2958180"/>
              <a:gd name="connsiteY0" fmla="*/ 0 h 756622"/>
              <a:gd name="connsiteX1" fmla="*/ 1627805 w 2958180"/>
              <a:gd name="connsiteY1" fmla="*/ 732083 h 756622"/>
              <a:gd name="connsiteX2" fmla="*/ 0 w 2958180"/>
              <a:gd name="connsiteY2" fmla="*/ 596633 h 756622"/>
              <a:gd name="connsiteX0" fmla="*/ 2958180 w 2958180"/>
              <a:gd name="connsiteY0" fmla="*/ 0 h 793145"/>
              <a:gd name="connsiteX1" fmla="*/ 1490789 w 2958180"/>
              <a:gd name="connsiteY1" fmla="*/ 771424 h 793145"/>
              <a:gd name="connsiteX2" fmla="*/ 0 w 2958180"/>
              <a:gd name="connsiteY2" fmla="*/ 596633 h 793145"/>
              <a:gd name="connsiteX0" fmla="*/ 2958180 w 2958180"/>
              <a:gd name="connsiteY0" fmla="*/ 0 h 811412"/>
              <a:gd name="connsiteX1" fmla="*/ 1490789 w 2958180"/>
              <a:gd name="connsiteY1" fmla="*/ 771424 h 811412"/>
              <a:gd name="connsiteX2" fmla="*/ 0 w 2958180"/>
              <a:gd name="connsiteY2" fmla="*/ 596633 h 811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958180" h="811412">
                <a:moveTo>
                  <a:pt x="2958180" y="0"/>
                </a:moveTo>
                <a:cubicBezTo>
                  <a:pt x="2513196" y="409704"/>
                  <a:pt x="2156799" y="620299"/>
                  <a:pt x="1490789" y="771424"/>
                </a:cubicBezTo>
                <a:cubicBezTo>
                  <a:pt x="824779" y="922549"/>
                  <a:pt x="0" y="596633"/>
                  <a:pt x="0" y="596633"/>
                </a:cubicBezTo>
              </a:path>
            </a:pathLst>
          </a:custGeom>
          <a:ln w="38100" cmpd="sng">
            <a:solidFill>
              <a:srgbClr val="10253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reeform 32"/>
          <p:cNvSpPr/>
          <p:nvPr/>
        </p:nvSpPr>
        <p:spPr>
          <a:xfrm rot="12306035">
            <a:off x="4906140" y="3769889"/>
            <a:ext cx="2088321" cy="558193"/>
          </a:xfrm>
          <a:custGeom>
            <a:avLst/>
            <a:gdLst>
              <a:gd name="connsiteX0" fmla="*/ 3876488 w 3876488"/>
              <a:gd name="connsiteY0" fmla="*/ 885712 h 1067620"/>
              <a:gd name="connsiteX1" fmla="*/ 2205588 w 3876488"/>
              <a:gd name="connsiteY1" fmla="*/ 1002693 h 1067620"/>
              <a:gd name="connsiteX2" fmla="*/ 0 w 3876488"/>
              <a:gd name="connsiteY2" fmla="*/ 0 h 1067620"/>
              <a:gd name="connsiteX0" fmla="*/ 3876488 w 3876488"/>
              <a:gd name="connsiteY0" fmla="*/ 885712 h 1129977"/>
              <a:gd name="connsiteX1" fmla="*/ 1773938 w 3876488"/>
              <a:gd name="connsiteY1" fmla="*/ 1079307 h 1129977"/>
              <a:gd name="connsiteX2" fmla="*/ 0 w 3876488"/>
              <a:gd name="connsiteY2" fmla="*/ 0 h 1129977"/>
              <a:gd name="connsiteX0" fmla="*/ 2234765 w 2234765"/>
              <a:gd name="connsiteY0" fmla="*/ 1609559 h 1635961"/>
              <a:gd name="connsiteX1" fmla="*/ 1773938 w 2234765"/>
              <a:gd name="connsiteY1" fmla="*/ 1079307 h 1635961"/>
              <a:gd name="connsiteX2" fmla="*/ 0 w 2234765"/>
              <a:gd name="connsiteY2" fmla="*/ 0 h 1635961"/>
              <a:gd name="connsiteX0" fmla="*/ 2234765 w 2234765"/>
              <a:gd name="connsiteY0" fmla="*/ 1609559 h 1662243"/>
              <a:gd name="connsiteX1" fmla="*/ 905085 w 2234765"/>
              <a:gd name="connsiteY1" fmla="*/ 1346072 h 1662243"/>
              <a:gd name="connsiteX2" fmla="*/ 0 w 2234765"/>
              <a:gd name="connsiteY2" fmla="*/ 0 h 1662243"/>
              <a:gd name="connsiteX0" fmla="*/ 2234765 w 2234765"/>
              <a:gd name="connsiteY0" fmla="*/ 1609559 h 1625468"/>
              <a:gd name="connsiteX1" fmla="*/ 996568 w 2234765"/>
              <a:gd name="connsiteY1" fmla="*/ 745055 h 1625468"/>
              <a:gd name="connsiteX2" fmla="*/ 0 w 2234765"/>
              <a:gd name="connsiteY2" fmla="*/ 0 h 1625468"/>
              <a:gd name="connsiteX0" fmla="*/ 2926055 w 2926055"/>
              <a:gd name="connsiteY0" fmla="*/ 866888 h 1220641"/>
              <a:gd name="connsiteX1" fmla="*/ 1687858 w 2926055"/>
              <a:gd name="connsiteY1" fmla="*/ 2384 h 1220641"/>
              <a:gd name="connsiteX2" fmla="*/ 0 w 2926055"/>
              <a:gd name="connsiteY2" fmla="*/ 1220641 h 1220641"/>
              <a:gd name="connsiteX0" fmla="*/ 2926055 w 2926055"/>
              <a:gd name="connsiteY0" fmla="*/ 869317 h 1223070"/>
              <a:gd name="connsiteX1" fmla="*/ 1687858 w 2926055"/>
              <a:gd name="connsiteY1" fmla="*/ 4813 h 1223070"/>
              <a:gd name="connsiteX2" fmla="*/ 0 w 2926055"/>
              <a:gd name="connsiteY2" fmla="*/ 1223070 h 1223070"/>
              <a:gd name="connsiteX0" fmla="*/ 2926055 w 2926055"/>
              <a:gd name="connsiteY0" fmla="*/ 571463 h 925216"/>
              <a:gd name="connsiteX1" fmla="*/ 1604173 w 2926055"/>
              <a:gd name="connsiteY1" fmla="*/ 10473 h 925216"/>
              <a:gd name="connsiteX2" fmla="*/ 0 w 2926055"/>
              <a:gd name="connsiteY2" fmla="*/ 925216 h 925216"/>
              <a:gd name="connsiteX0" fmla="*/ 2926055 w 2926055"/>
              <a:gd name="connsiteY0" fmla="*/ 258555 h 612308"/>
              <a:gd name="connsiteX1" fmla="*/ 1239558 w 2926055"/>
              <a:gd name="connsiteY1" fmla="*/ 109805 h 612308"/>
              <a:gd name="connsiteX2" fmla="*/ 0 w 2926055"/>
              <a:gd name="connsiteY2" fmla="*/ 612308 h 612308"/>
              <a:gd name="connsiteX0" fmla="*/ 2926055 w 2926055"/>
              <a:gd name="connsiteY0" fmla="*/ 270475 h 624228"/>
              <a:gd name="connsiteX1" fmla="*/ 1239558 w 2926055"/>
              <a:gd name="connsiteY1" fmla="*/ 121725 h 624228"/>
              <a:gd name="connsiteX2" fmla="*/ 0 w 2926055"/>
              <a:gd name="connsiteY2" fmla="*/ 624228 h 624228"/>
              <a:gd name="connsiteX0" fmla="*/ 2926055 w 2926055"/>
              <a:gd name="connsiteY0" fmla="*/ 115521 h 696218"/>
              <a:gd name="connsiteX1" fmla="*/ 1447825 w 2926055"/>
              <a:gd name="connsiteY1" fmla="*/ 678552 h 696218"/>
              <a:gd name="connsiteX2" fmla="*/ 0 w 2926055"/>
              <a:gd name="connsiteY2" fmla="*/ 469274 h 696218"/>
              <a:gd name="connsiteX0" fmla="*/ 2926055 w 2926055"/>
              <a:gd name="connsiteY0" fmla="*/ 0 h 580697"/>
              <a:gd name="connsiteX1" fmla="*/ 1447825 w 2926055"/>
              <a:gd name="connsiteY1" fmla="*/ 563031 h 580697"/>
              <a:gd name="connsiteX2" fmla="*/ 0 w 2926055"/>
              <a:gd name="connsiteY2" fmla="*/ 353753 h 580697"/>
              <a:gd name="connsiteX0" fmla="*/ 2926055 w 2926055"/>
              <a:gd name="connsiteY0" fmla="*/ 0 h 581766"/>
              <a:gd name="connsiteX1" fmla="*/ 1447825 w 2926055"/>
              <a:gd name="connsiteY1" fmla="*/ 563031 h 581766"/>
              <a:gd name="connsiteX2" fmla="*/ 0 w 2926055"/>
              <a:gd name="connsiteY2" fmla="*/ 353753 h 581766"/>
              <a:gd name="connsiteX0" fmla="*/ 2926055 w 2926055"/>
              <a:gd name="connsiteY0" fmla="*/ 0 h 520448"/>
              <a:gd name="connsiteX1" fmla="*/ 1625543 w 2926055"/>
              <a:gd name="connsiteY1" fmla="*/ 497715 h 520448"/>
              <a:gd name="connsiteX2" fmla="*/ 0 w 2926055"/>
              <a:gd name="connsiteY2" fmla="*/ 353753 h 520448"/>
              <a:gd name="connsiteX0" fmla="*/ 2926055 w 2926055"/>
              <a:gd name="connsiteY0" fmla="*/ 0 h 383439"/>
              <a:gd name="connsiteX1" fmla="*/ 1646798 w 2926055"/>
              <a:gd name="connsiteY1" fmla="*/ 335330 h 383439"/>
              <a:gd name="connsiteX2" fmla="*/ 0 w 2926055"/>
              <a:gd name="connsiteY2" fmla="*/ 353753 h 383439"/>
              <a:gd name="connsiteX0" fmla="*/ 2729709 w 2729709"/>
              <a:gd name="connsiteY0" fmla="*/ 0 h 472200"/>
              <a:gd name="connsiteX1" fmla="*/ 1646798 w 2729709"/>
              <a:gd name="connsiteY1" fmla="*/ 433198 h 472200"/>
              <a:gd name="connsiteX2" fmla="*/ 0 w 2729709"/>
              <a:gd name="connsiteY2" fmla="*/ 451621 h 472200"/>
              <a:gd name="connsiteX0" fmla="*/ 2640339 w 2640339"/>
              <a:gd name="connsiteY0" fmla="*/ 0 h 456902"/>
              <a:gd name="connsiteX1" fmla="*/ 1557428 w 2640339"/>
              <a:gd name="connsiteY1" fmla="*/ 433198 h 456902"/>
              <a:gd name="connsiteX2" fmla="*/ -1 w 2640339"/>
              <a:gd name="connsiteY2" fmla="*/ 403318 h 456902"/>
              <a:gd name="connsiteX0" fmla="*/ 2640340 w 2640340"/>
              <a:gd name="connsiteY0" fmla="*/ 0 h 498148"/>
              <a:gd name="connsiteX1" fmla="*/ 1598781 w 2640340"/>
              <a:gd name="connsiteY1" fmla="*/ 480290 h 498148"/>
              <a:gd name="connsiteX2" fmla="*/ 0 w 2640340"/>
              <a:gd name="connsiteY2" fmla="*/ 403318 h 498148"/>
              <a:gd name="connsiteX0" fmla="*/ 2640340 w 2640340"/>
              <a:gd name="connsiteY0" fmla="*/ 0 h 553704"/>
              <a:gd name="connsiteX1" fmla="*/ 1436003 w 2640340"/>
              <a:gd name="connsiteY1" fmla="*/ 540116 h 553704"/>
              <a:gd name="connsiteX2" fmla="*/ 0 w 2640340"/>
              <a:gd name="connsiteY2" fmla="*/ 403318 h 553704"/>
              <a:gd name="connsiteX0" fmla="*/ 2640340 w 2640340"/>
              <a:gd name="connsiteY0" fmla="*/ 0 h 553704"/>
              <a:gd name="connsiteX1" fmla="*/ 1436003 w 2640340"/>
              <a:gd name="connsiteY1" fmla="*/ 540116 h 553704"/>
              <a:gd name="connsiteX2" fmla="*/ 0 w 2640340"/>
              <a:gd name="connsiteY2" fmla="*/ 403318 h 553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40340" h="553704">
                <a:moveTo>
                  <a:pt x="2640340" y="0"/>
                </a:moveTo>
                <a:cubicBezTo>
                  <a:pt x="2325174" y="328576"/>
                  <a:pt x="1876060" y="472896"/>
                  <a:pt x="1436003" y="540116"/>
                </a:cubicBezTo>
                <a:cubicBezTo>
                  <a:pt x="995946" y="607336"/>
                  <a:pt x="0" y="403318"/>
                  <a:pt x="0" y="403318"/>
                </a:cubicBezTo>
              </a:path>
            </a:pathLst>
          </a:custGeom>
          <a:ln w="38100" cmpd="sng">
            <a:solidFill>
              <a:srgbClr val="D87F0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 33"/>
          <p:cNvSpPr/>
          <p:nvPr/>
        </p:nvSpPr>
        <p:spPr>
          <a:xfrm rot="11009388" flipH="1">
            <a:off x="6998576" y="3182950"/>
            <a:ext cx="895387" cy="1217634"/>
          </a:xfrm>
          <a:custGeom>
            <a:avLst/>
            <a:gdLst>
              <a:gd name="connsiteX0" fmla="*/ 3876488 w 3876488"/>
              <a:gd name="connsiteY0" fmla="*/ 885712 h 1067620"/>
              <a:gd name="connsiteX1" fmla="*/ 2205588 w 3876488"/>
              <a:gd name="connsiteY1" fmla="*/ 1002693 h 1067620"/>
              <a:gd name="connsiteX2" fmla="*/ 0 w 3876488"/>
              <a:gd name="connsiteY2" fmla="*/ 0 h 1067620"/>
              <a:gd name="connsiteX0" fmla="*/ 3876488 w 3876488"/>
              <a:gd name="connsiteY0" fmla="*/ 885712 h 1129977"/>
              <a:gd name="connsiteX1" fmla="*/ 1773938 w 3876488"/>
              <a:gd name="connsiteY1" fmla="*/ 1079307 h 1129977"/>
              <a:gd name="connsiteX2" fmla="*/ 0 w 3876488"/>
              <a:gd name="connsiteY2" fmla="*/ 0 h 1129977"/>
              <a:gd name="connsiteX0" fmla="*/ 2234765 w 2234765"/>
              <a:gd name="connsiteY0" fmla="*/ 1609559 h 1635961"/>
              <a:gd name="connsiteX1" fmla="*/ 1773938 w 2234765"/>
              <a:gd name="connsiteY1" fmla="*/ 1079307 h 1635961"/>
              <a:gd name="connsiteX2" fmla="*/ 0 w 2234765"/>
              <a:gd name="connsiteY2" fmla="*/ 0 h 1635961"/>
              <a:gd name="connsiteX0" fmla="*/ 2234765 w 2234765"/>
              <a:gd name="connsiteY0" fmla="*/ 1609559 h 1662243"/>
              <a:gd name="connsiteX1" fmla="*/ 905085 w 2234765"/>
              <a:gd name="connsiteY1" fmla="*/ 1346072 h 1662243"/>
              <a:gd name="connsiteX2" fmla="*/ 0 w 2234765"/>
              <a:gd name="connsiteY2" fmla="*/ 0 h 1662243"/>
              <a:gd name="connsiteX0" fmla="*/ 2106921 w 2106921"/>
              <a:gd name="connsiteY0" fmla="*/ 1435904 h 1484204"/>
              <a:gd name="connsiteX1" fmla="*/ 777241 w 2106921"/>
              <a:gd name="connsiteY1" fmla="*/ 1172417 h 1484204"/>
              <a:gd name="connsiteX2" fmla="*/ 0 w 2106921"/>
              <a:gd name="connsiteY2" fmla="*/ 0 h 1484204"/>
              <a:gd name="connsiteX0" fmla="*/ 2106921 w 2106921"/>
              <a:gd name="connsiteY0" fmla="*/ 1435904 h 1474240"/>
              <a:gd name="connsiteX1" fmla="*/ 860663 w 2106921"/>
              <a:gd name="connsiteY1" fmla="*/ 1095120 h 1474240"/>
              <a:gd name="connsiteX2" fmla="*/ 0 w 2106921"/>
              <a:gd name="connsiteY2" fmla="*/ 0 h 1474240"/>
              <a:gd name="connsiteX0" fmla="*/ 2106921 w 2106921"/>
              <a:gd name="connsiteY0" fmla="*/ 1435904 h 1491112"/>
              <a:gd name="connsiteX1" fmla="*/ 860663 w 2106921"/>
              <a:gd name="connsiteY1" fmla="*/ 1095120 h 1491112"/>
              <a:gd name="connsiteX2" fmla="*/ 0 w 2106921"/>
              <a:gd name="connsiteY2" fmla="*/ 0 h 1491112"/>
              <a:gd name="connsiteX0" fmla="*/ 2106921 w 2106921"/>
              <a:gd name="connsiteY0" fmla="*/ 1435904 h 1486649"/>
              <a:gd name="connsiteX1" fmla="*/ 504638 w 2106921"/>
              <a:gd name="connsiteY1" fmla="*/ 1069618 h 1486649"/>
              <a:gd name="connsiteX2" fmla="*/ 0 w 2106921"/>
              <a:gd name="connsiteY2" fmla="*/ 0 h 1486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06921" h="1486649">
                <a:moveTo>
                  <a:pt x="2106921" y="1435904"/>
                </a:moveTo>
                <a:cubicBezTo>
                  <a:pt x="1594511" y="1568204"/>
                  <a:pt x="981651" y="1440336"/>
                  <a:pt x="504638" y="1069618"/>
                </a:cubicBezTo>
                <a:cubicBezTo>
                  <a:pt x="27625" y="698900"/>
                  <a:pt x="0" y="0"/>
                  <a:pt x="0" y="0"/>
                </a:cubicBezTo>
              </a:path>
            </a:pathLst>
          </a:custGeom>
          <a:ln w="38100" cmpd="sng">
            <a:solidFill>
              <a:schemeClr val="accent2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reeform 34"/>
          <p:cNvSpPr/>
          <p:nvPr/>
        </p:nvSpPr>
        <p:spPr>
          <a:xfrm rot="11009388" flipH="1" flipV="1">
            <a:off x="6946492" y="4401551"/>
            <a:ext cx="1162593" cy="841224"/>
          </a:xfrm>
          <a:custGeom>
            <a:avLst/>
            <a:gdLst>
              <a:gd name="connsiteX0" fmla="*/ 3876488 w 3876488"/>
              <a:gd name="connsiteY0" fmla="*/ 885712 h 1067620"/>
              <a:gd name="connsiteX1" fmla="*/ 2205588 w 3876488"/>
              <a:gd name="connsiteY1" fmla="*/ 1002693 h 1067620"/>
              <a:gd name="connsiteX2" fmla="*/ 0 w 3876488"/>
              <a:gd name="connsiteY2" fmla="*/ 0 h 1067620"/>
              <a:gd name="connsiteX0" fmla="*/ 3876488 w 3876488"/>
              <a:gd name="connsiteY0" fmla="*/ 885712 h 1129977"/>
              <a:gd name="connsiteX1" fmla="*/ 1773938 w 3876488"/>
              <a:gd name="connsiteY1" fmla="*/ 1079307 h 1129977"/>
              <a:gd name="connsiteX2" fmla="*/ 0 w 3876488"/>
              <a:gd name="connsiteY2" fmla="*/ 0 h 1129977"/>
              <a:gd name="connsiteX0" fmla="*/ 2234765 w 2234765"/>
              <a:gd name="connsiteY0" fmla="*/ 1609559 h 1635961"/>
              <a:gd name="connsiteX1" fmla="*/ 1773938 w 2234765"/>
              <a:gd name="connsiteY1" fmla="*/ 1079307 h 1635961"/>
              <a:gd name="connsiteX2" fmla="*/ 0 w 2234765"/>
              <a:gd name="connsiteY2" fmla="*/ 0 h 1635961"/>
              <a:gd name="connsiteX0" fmla="*/ 2234765 w 2234765"/>
              <a:gd name="connsiteY0" fmla="*/ 1609559 h 1662243"/>
              <a:gd name="connsiteX1" fmla="*/ 905085 w 2234765"/>
              <a:gd name="connsiteY1" fmla="*/ 1346072 h 1662243"/>
              <a:gd name="connsiteX2" fmla="*/ 0 w 2234765"/>
              <a:gd name="connsiteY2" fmla="*/ 0 h 1662243"/>
              <a:gd name="connsiteX0" fmla="*/ 2106921 w 2106921"/>
              <a:gd name="connsiteY0" fmla="*/ 1435904 h 1484204"/>
              <a:gd name="connsiteX1" fmla="*/ 777241 w 2106921"/>
              <a:gd name="connsiteY1" fmla="*/ 1172417 h 1484204"/>
              <a:gd name="connsiteX2" fmla="*/ 0 w 2106921"/>
              <a:gd name="connsiteY2" fmla="*/ 0 h 1484204"/>
              <a:gd name="connsiteX0" fmla="*/ 2106921 w 2106921"/>
              <a:gd name="connsiteY0" fmla="*/ 1435904 h 1474240"/>
              <a:gd name="connsiteX1" fmla="*/ 860663 w 2106921"/>
              <a:gd name="connsiteY1" fmla="*/ 1095120 h 1474240"/>
              <a:gd name="connsiteX2" fmla="*/ 0 w 2106921"/>
              <a:gd name="connsiteY2" fmla="*/ 0 h 1474240"/>
              <a:gd name="connsiteX0" fmla="*/ 2106921 w 2106921"/>
              <a:gd name="connsiteY0" fmla="*/ 1435904 h 1491112"/>
              <a:gd name="connsiteX1" fmla="*/ 860663 w 2106921"/>
              <a:gd name="connsiteY1" fmla="*/ 1095120 h 1491112"/>
              <a:gd name="connsiteX2" fmla="*/ 0 w 2106921"/>
              <a:gd name="connsiteY2" fmla="*/ 0 h 1491112"/>
              <a:gd name="connsiteX0" fmla="*/ 2106921 w 2106921"/>
              <a:gd name="connsiteY0" fmla="*/ 1435904 h 1486649"/>
              <a:gd name="connsiteX1" fmla="*/ 504638 w 2106921"/>
              <a:gd name="connsiteY1" fmla="*/ 1069618 h 1486649"/>
              <a:gd name="connsiteX2" fmla="*/ 0 w 2106921"/>
              <a:gd name="connsiteY2" fmla="*/ 0 h 1486649"/>
              <a:gd name="connsiteX0" fmla="*/ 2106921 w 2106921"/>
              <a:gd name="connsiteY0" fmla="*/ 1438332 h 1451783"/>
              <a:gd name="connsiteX1" fmla="*/ 1407954 w 2106921"/>
              <a:gd name="connsiteY1" fmla="*/ 321695 h 1451783"/>
              <a:gd name="connsiteX2" fmla="*/ 0 w 2106921"/>
              <a:gd name="connsiteY2" fmla="*/ 2428 h 1451783"/>
              <a:gd name="connsiteX0" fmla="*/ 2106921 w 2106925"/>
              <a:gd name="connsiteY0" fmla="*/ 1438332 h 1438333"/>
              <a:gd name="connsiteX1" fmla="*/ 1407954 w 2106925"/>
              <a:gd name="connsiteY1" fmla="*/ 321695 h 1438333"/>
              <a:gd name="connsiteX2" fmla="*/ 0 w 2106925"/>
              <a:gd name="connsiteY2" fmla="*/ 2428 h 1438333"/>
              <a:gd name="connsiteX0" fmla="*/ 2106921 w 2106921"/>
              <a:gd name="connsiteY0" fmla="*/ 1438332 h 1438333"/>
              <a:gd name="connsiteX1" fmla="*/ 1407954 w 2106921"/>
              <a:gd name="connsiteY1" fmla="*/ 321695 h 1438333"/>
              <a:gd name="connsiteX2" fmla="*/ 0 w 2106921"/>
              <a:gd name="connsiteY2" fmla="*/ 2428 h 1438333"/>
              <a:gd name="connsiteX0" fmla="*/ 2106921 w 2106921"/>
              <a:gd name="connsiteY0" fmla="*/ 1449696 h 1449697"/>
              <a:gd name="connsiteX1" fmla="*/ 1284862 w 2106921"/>
              <a:gd name="connsiteY1" fmla="*/ 279300 h 1449697"/>
              <a:gd name="connsiteX2" fmla="*/ 0 w 2106921"/>
              <a:gd name="connsiteY2" fmla="*/ 13792 h 1449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06921" h="1449697">
                <a:moveTo>
                  <a:pt x="2106921" y="1449696"/>
                </a:moveTo>
                <a:cubicBezTo>
                  <a:pt x="1865398" y="811895"/>
                  <a:pt x="1761875" y="650018"/>
                  <a:pt x="1284862" y="279300"/>
                </a:cubicBezTo>
                <a:cubicBezTo>
                  <a:pt x="807849" y="-91418"/>
                  <a:pt x="0" y="13792"/>
                  <a:pt x="0" y="13792"/>
                </a:cubicBezTo>
              </a:path>
            </a:pathLst>
          </a:custGeom>
          <a:ln w="38100" cmpd="sng">
            <a:solidFill>
              <a:schemeClr val="accent5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reeform 35"/>
          <p:cNvSpPr/>
          <p:nvPr/>
        </p:nvSpPr>
        <p:spPr>
          <a:xfrm rot="11009388" flipH="1">
            <a:off x="6975429" y="3943362"/>
            <a:ext cx="413891" cy="442360"/>
          </a:xfrm>
          <a:custGeom>
            <a:avLst/>
            <a:gdLst>
              <a:gd name="connsiteX0" fmla="*/ 3876488 w 3876488"/>
              <a:gd name="connsiteY0" fmla="*/ 885712 h 1067620"/>
              <a:gd name="connsiteX1" fmla="*/ 2205588 w 3876488"/>
              <a:gd name="connsiteY1" fmla="*/ 1002693 h 1067620"/>
              <a:gd name="connsiteX2" fmla="*/ 0 w 3876488"/>
              <a:gd name="connsiteY2" fmla="*/ 0 h 1067620"/>
              <a:gd name="connsiteX0" fmla="*/ 3876488 w 3876488"/>
              <a:gd name="connsiteY0" fmla="*/ 885712 h 1129977"/>
              <a:gd name="connsiteX1" fmla="*/ 1773938 w 3876488"/>
              <a:gd name="connsiteY1" fmla="*/ 1079307 h 1129977"/>
              <a:gd name="connsiteX2" fmla="*/ 0 w 3876488"/>
              <a:gd name="connsiteY2" fmla="*/ 0 h 1129977"/>
              <a:gd name="connsiteX0" fmla="*/ 2234765 w 2234765"/>
              <a:gd name="connsiteY0" fmla="*/ 1609559 h 1635961"/>
              <a:gd name="connsiteX1" fmla="*/ 1773938 w 2234765"/>
              <a:gd name="connsiteY1" fmla="*/ 1079307 h 1635961"/>
              <a:gd name="connsiteX2" fmla="*/ 0 w 2234765"/>
              <a:gd name="connsiteY2" fmla="*/ 0 h 1635961"/>
              <a:gd name="connsiteX0" fmla="*/ 2234765 w 2234765"/>
              <a:gd name="connsiteY0" fmla="*/ 1609559 h 1662243"/>
              <a:gd name="connsiteX1" fmla="*/ 905085 w 2234765"/>
              <a:gd name="connsiteY1" fmla="*/ 1346072 h 1662243"/>
              <a:gd name="connsiteX2" fmla="*/ 0 w 2234765"/>
              <a:gd name="connsiteY2" fmla="*/ 0 h 1662243"/>
              <a:gd name="connsiteX0" fmla="*/ 2106921 w 2106921"/>
              <a:gd name="connsiteY0" fmla="*/ 1435904 h 1484204"/>
              <a:gd name="connsiteX1" fmla="*/ 777241 w 2106921"/>
              <a:gd name="connsiteY1" fmla="*/ 1172417 h 1484204"/>
              <a:gd name="connsiteX2" fmla="*/ 0 w 2106921"/>
              <a:gd name="connsiteY2" fmla="*/ 0 h 1484204"/>
              <a:gd name="connsiteX0" fmla="*/ 2106921 w 2106921"/>
              <a:gd name="connsiteY0" fmla="*/ 1435904 h 1474240"/>
              <a:gd name="connsiteX1" fmla="*/ 860663 w 2106921"/>
              <a:gd name="connsiteY1" fmla="*/ 1095120 h 1474240"/>
              <a:gd name="connsiteX2" fmla="*/ 0 w 2106921"/>
              <a:gd name="connsiteY2" fmla="*/ 0 h 1474240"/>
              <a:gd name="connsiteX0" fmla="*/ 2106921 w 2106921"/>
              <a:gd name="connsiteY0" fmla="*/ 1435904 h 1491112"/>
              <a:gd name="connsiteX1" fmla="*/ 860663 w 2106921"/>
              <a:gd name="connsiteY1" fmla="*/ 1095120 h 1491112"/>
              <a:gd name="connsiteX2" fmla="*/ 0 w 2106921"/>
              <a:gd name="connsiteY2" fmla="*/ 0 h 1491112"/>
              <a:gd name="connsiteX0" fmla="*/ 2106921 w 2106921"/>
              <a:gd name="connsiteY0" fmla="*/ 1435904 h 1486649"/>
              <a:gd name="connsiteX1" fmla="*/ 504638 w 2106921"/>
              <a:gd name="connsiteY1" fmla="*/ 1069618 h 1486649"/>
              <a:gd name="connsiteX2" fmla="*/ 0 w 2106921"/>
              <a:gd name="connsiteY2" fmla="*/ 0 h 1486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06921" h="1486649">
                <a:moveTo>
                  <a:pt x="2106921" y="1435904"/>
                </a:moveTo>
                <a:cubicBezTo>
                  <a:pt x="1594511" y="1568204"/>
                  <a:pt x="981651" y="1440336"/>
                  <a:pt x="504638" y="1069618"/>
                </a:cubicBezTo>
                <a:cubicBezTo>
                  <a:pt x="27625" y="698900"/>
                  <a:pt x="0" y="0"/>
                  <a:pt x="0" y="0"/>
                </a:cubicBezTo>
              </a:path>
            </a:pathLst>
          </a:custGeom>
          <a:ln w="38100" cmpd="sng">
            <a:solidFill>
              <a:srgbClr val="C1783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6917527" y="4335775"/>
            <a:ext cx="109806" cy="109806"/>
          </a:xfrm>
          <a:prstGeom prst="ellipse">
            <a:avLst/>
          </a:prstGeom>
          <a:solidFill>
            <a:srgbClr val="83312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>
            <a:off x="0" y="917222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Futura"/>
                <a:cs typeface="Futura"/>
              </a:rPr>
              <a:t>	TOURIST ARRIVALS</a:t>
            </a:r>
            <a:endParaRPr lang="en-US" sz="3200" dirty="0">
              <a:latin typeface="Futura"/>
              <a:cs typeface="Futura"/>
            </a:endParaRPr>
          </a:p>
        </p:txBody>
      </p:sp>
    </p:spTree>
    <p:extLst>
      <p:ext uri="{BB962C8B-B14F-4D97-AF65-F5344CB8AC3E}">
        <p14:creationId xmlns:p14="http://schemas.microsoft.com/office/powerpoint/2010/main" val="1369886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2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2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0" grpId="0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2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 rot="10800000">
            <a:off x="411563" y="-35288"/>
            <a:ext cx="1963734" cy="764300"/>
          </a:xfrm>
          <a:prstGeom prst="rect">
            <a:avLst/>
          </a:prstGeom>
          <a:solidFill>
            <a:srgbClr val="D87F0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rot="10800000">
            <a:off x="2481128" y="-94079"/>
            <a:ext cx="1940166" cy="258696"/>
          </a:xfrm>
          <a:prstGeom prst="rect">
            <a:avLst/>
          </a:prstGeom>
          <a:solidFill>
            <a:srgbClr val="83312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10800000">
            <a:off x="4546372" y="-94080"/>
            <a:ext cx="1979760" cy="258698"/>
          </a:xfrm>
          <a:prstGeom prst="rect">
            <a:avLst/>
          </a:prstGeom>
          <a:solidFill>
            <a:srgbClr val="166F4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rot="10800000">
            <a:off x="6638939" y="-94080"/>
            <a:ext cx="1979760" cy="258699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-121590" y="23516"/>
            <a:ext cx="30260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FFFF"/>
                </a:solidFill>
                <a:latin typeface="Futura"/>
                <a:cs typeface="Futura"/>
              </a:rPr>
              <a:t>FELIX</a:t>
            </a:r>
          </a:p>
          <a:p>
            <a:pPr algn="ctr"/>
            <a:r>
              <a:rPr lang="en-US" sz="1600" dirty="0" smtClean="0">
                <a:solidFill>
                  <a:srgbClr val="FFFFFF"/>
                </a:solidFill>
                <a:latin typeface="Pacifico Regular"/>
                <a:cs typeface="Pacifico Regular"/>
              </a:rPr>
              <a:t>Introduction</a:t>
            </a:r>
            <a:endParaRPr lang="en-US" sz="1600" dirty="0">
              <a:solidFill>
                <a:srgbClr val="FFFFFF"/>
              </a:solidFill>
              <a:latin typeface="Pacifico Regular"/>
              <a:cs typeface="Pacifico Regular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0" y="917222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Futura"/>
                <a:cs typeface="Futura"/>
              </a:rPr>
              <a:t>	STAKEHOLDERS</a:t>
            </a:r>
            <a:endParaRPr lang="en-US" sz="3200" dirty="0">
              <a:latin typeface="Futura"/>
              <a:cs typeface="Futura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4329" y="2090739"/>
            <a:ext cx="6838816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 descr="C:\Users\Felix Ciawinson\Desktop\singapore-tourism-board.jpg"/>
          <p:cNvPicPr/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7449" l="800" r="97200">
                        <a14:foregroundMark x1="13400" y1="14031" x2="13400" y2="14031"/>
                        <a14:foregroundMark x1="12200" y1="38265" x2="12200" y2="38265"/>
                        <a14:foregroundMark x1="27000" y1="53827" x2="27000" y2="53827"/>
                        <a14:foregroundMark x1="28000" y1="41582" x2="28000" y2="41582"/>
                        <a14:foregroundMark x1="25400" y1="31633" x2="25400" y2="31633"/>
                        <a14:foregroundMark x1="78400" y1="53827" x2="78400" y2="53827"/>
                        <a14:foregroundMark x1="88200" y1="12755" x2="11200" y2="61735"/>
                        <a14:foregroundMark x1="17000" y1="18112" x2="83600" y2="83418"/>
                        <a14:foregroundMark x1="84000" y1="76531" x2="73000" y2="14796"/>
                        <a14:foregroundMark x1="85200" y1="54337" x2="56400" y2="55102"/>
                        <a14:foregroundMark x1="83600" y1="48469" x2="10200" y2="59184"/>
                        <a14:foregroundMark x1="80000" y1="70663" x2="13400" y2="73214"/>
                        <a14:foregroundMark x1="82000" y1="65816" x2="10800" y2="65306"/>
                        <a14:foregroundMark x1="10800" y1="20918" x2="34800" y2="55867"/>
                        <a14:foregroundMark x1="15000" y1="27551" x2="64200" y2="25000"/>
                        <a14:foregroundMark x1="68400" y1="25000" x2="68400" y2="25000"/>
                        <a14:foregroundMark x1="19600" y1="20153" x2="64200" y2="41071"/>
                        <a14:foregroundMark x1="28000" y1="57143" x2="59400" y2="20918"/>
                        <a14:foregroundMark x1="84600" y1="22194" x2="56800" y2="34184"/>
                        <a14:foregroundMark x1="27400" y1="35714" x2="84600" y2="27551"/>
                        <a14:foregroundMark x1="40600" y1="20153" x2="86800" y2="50510"/>
                        <a14:foregroundMark x1="19600" y1="84694" x2="79400" y2="48980"/>
                        <a14:foregroundMark x1="74200" y1="78061" x2="62600" y2="24235"/>
                        <a14:foregroundMark x1="44200" y1="19388" x2="60000" y2="70663"/>
                        <a14:foregroundMark x1="35800" y1="81378" x2="26000" y2="11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63688" y="1628800"/>
            <a:ext cx="5616624" cy="4380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3" descr="C:\Users\Felix Ciawinson\Downloads\f44847115_ca6ea0ac-8f2e-4a62-80a2-b16016a471ce_l.jpg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334175" y="1730698"/>
            <a:ext cx="4577250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5540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 rot="10800000">
            <a:off x="411563" y="-35288"/>
            <a:ext cx="1963734" cy="764300"/>
          </a:xfrm>
          <a:prstGeom prst="rect">
            <a:avLst/>
          </a:prstGeom>
          <a:solidFill>
            <a:srgbClr val="D87F0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rot="10800000">
            <a:off x="2481128" y="-94079"/>
            <a:ext cx="1940166" cy="258696"/>
          </a:xfrm>
          <a:prstGeom prst="rect">
            <a:avLst/>
          </a:prstGeom>
          <a:solidFill>
            <a:srgbClr val="83312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10800000">
            <a:off x="4546372" y="-94080"/>
            <a:ext cx="1979760" cy="258698"/>
          </a:xfrm>
          <a:prstGeom prst="rect">
            <a:avLst/>
          </a:prstGeom>
          <a:solidFill>
            <a:srgbClr val="166F4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rot="10800000">
            <a:off x="6638939" y="-94080"/>
            <a:ext cx="1979760" cy="258699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-121590" y="23516"/>
            <a:ext cx="30260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FFFF"/>
                </a:solidFill>
                <a:latin typeface="Futura"/>
                <a:cs typeface="Futura"/>
              </a:rPr>
              <a:t>FELIX</a:t>
            </a:r>
          </a:p>
          <a:p>
            <a:pPr algn="ctr"/>
            <a:r>
              <a:rPr lang="en-US" sz="1600" dirty="0" smtClean="0">
                <a:solidFill>
                  <a:srgbClr val="FFFFFF"/>
                </a:solidFill>
                <a:latin typeface="Pacifico Regular"/>
                <a:cs typeface="Pacifico Regular"/>
              </a:rPr>
              <a:t>Introduction</a:t>
            </a:r>
            <a:endParaRPr lang="en-US" sz="1600" dirty="0">
              <a:solidFill>
                <a:srgbClr val="FFFFFF"/>
              </a:solidFill>
              <a:latin typeface="Pacifico Regular"/>
              <a:cs typeface="Pacifico Regular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0" y="917222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Futura"/>
                <a:cs typeface="Futura"/>
              </a:rPr>
              <a:t>	APPROACH DIAGRAM</a:t>
            </a:r>
            <a:endParaRPr lang="en-US" sz="3200" dirty="0">
              <a:latin typeface="Futura"/>
              <a:cs typeface="Futura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419207" y="1590439"/>
            <a:ext cx="4305587" cy="1023307"/>
            <a:chOff x="2419207" y="1590439"/>
            <a:chExt cx="4305587" cy="1023307"/>
          </a:xfrm>
        </p:grpSpPr>
        <p:sp>
          <p:nvSpPr>
            <p:cNvPr id="3" name="Rounded Rectangle 2"/>
            <p:cNvSpPr/>
            <p:nvPr/>
          </p:nvSpPr>
          <p:spPr>
            <a:xfrm>
              <a:off x="2481128" y="1590439"/>
              <a:ext cx="4157812" cy="1023307"/>
            </a:xfrm>
            <a:prstGeom prst="roundRect">
              <a:avLst/>
            </a:prstGeom>
            <a:solidFill>
              <a:srgbClr val="D87F0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419207" y="1806361"/>
              <a:ext cx="4305587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>
                  <a:latin typeface="Futura"/>
                  <a:cs typeface="Futura"/>
                </a:rPr>
                <a:t>	DEFEAT THE CHEATS</a:t>
              </a:r>
              <a:endParaRPr lang="en-US" sz="3200" dirty="0">
                <a:latin typeface="Futura"/>
                <a:cs typeface="Futura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537907" y="2823339"/>
            <a:ext cx="1886441" cy="1886441"/>
            <a:chOff x="1233774" y="2823339"/>
            <a:chExt cx="1886441" cy="1886441"/>
          </a:xfrm>
        </p:grpSpPr>
        <p:sp>
          <p:nvSpPr>
            <p:cNvPr id="4" name="Oval 3"/>
            <p:cNvSpPr/>
            <p:nvPr/>
          </p:nvSpPr>
          <p:spPr>
            <a:xfrm>
              <a:off x="1233774" y="2823339"/>
              <a:ext cx="1886441" cy="1886441"/>
            </a:xfrm>
            <a:prstGeom prst="ellipse">
              <a:avLst/>
            </a:prstGeom>
            <a:solidFill>
              <a:srgbClr val="D87F0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393683" y="3390475"/>
              <a:ext cx="1553477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latin typeface="Futura"/>
                  <a:cs typeface="Futura"/>
                </a:rPr>
                <a:t>DEFEAT</a:t>
              </a:r>
            </a:p>
            <a:p>
              <a:pPr algn="ctr"/>
              <a:r>
                <a:rPr lang="en-US" dirty="0" smtClean="0">
                  <a:latin typeface="Futura"/>
                  <a:cs typeface="Futura"/>
                </a:rPr>
                <a:t>RISKS</a:t>
              </a:r>
              <a:endParaRPr lang="en-US" dirty="0">
                <a:latin typeface="Futura"/>
                <a:cs typeface="Futura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3331898" y="2823339"/>
            <a:ext cx="2428948" cy="1886441"/>
            <a:chOff x="830506" y="2823339"/>
            <a:chExt cx="2428948" cy="1886441"/>
          </a:xfrm>
        </p:grpSpPr>
        <p:sp>
          <p:nvSpPr>
            <p:cNvPr id="23" name="Oval 22"/>
            <p:cNvSpPr/>
            <p:nvPr/>
          </p:nvSpPr>
          <p:spPr>
            <a:xfrm>
              <a:off x="1101759" y="2823339"/>
              <a:ext cx="1886441" cy="1886441"/>
            </a:xfrm>
            <a:prstGeom prst="ellipse">
              <a:avLst/>
            </a:prstGeom>
            <a:solidFill>
              <a:srgbClr val="D87F0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830506" y="3378144"/>
              <a:ext cx="2428948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latin typeface="Futura"/>
                  <a:cs typeface="Futura"/>
                </a:rPr>
                <a:t>DEFEAT</a:t>
              </a:r>
            </a:p>
            <a:p>
              <a:pPr algn="ctr"/>
              <a:r>
                <a:rPr lang="en-US" dirty="0" smtClean="0">
                  <a:latin typeface="Futura"/>
                  <a:cs typeface="Futura"/>
                </a:rPr>
                <a:t>IGNORANCE</a:t>
              </a:r>
              <a:endParaRPr lang="en-US" dirty="0">
                <a:latin typeface="Futura"/>
                <a:cs typeface="Futura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5424465" y="2823339"/>
            <a:ext cx="2428948" cy="1886441"/>
            <a:chOff x="969601" y="2823339"/>
            <a:chExt cx="2428948" cy="1886441"/>
          </a:xfrm>
        </p:grpSpPr>
        <p:sp>
          <p:nvSpPr>
            <p:cNvPr id="26" name="Oval 25"/>
            <p:cNvSpPr/>
            <p:nvPr/>
          </p:nvSpPr>
          <p:spPr>
            <a:xfrm>
              <a:off x="1233774" y="2823339"/>
              <a:ext cx="1886441" cy="1886441"/>
            </a:xfrm>
            <a:prstGeom prst="ellipse">
              <a:avLst/>
            </a:prstGeom>
            <a:solidFill>
              <a:srgbClr val="D87F0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969601" y="3378144"/>
              <a:ext cx="2428948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latin typeface="Futura"/>
                  <a:cs typeface="Futura"/>
                </a:rPr>
                <a:t>DEFEAT</a:t>
              </a:r>
            </a:p>
            <a:p>
              <a:pPr algn="ctr"/>
              <a:r>
                <a:rPr lang="en-US" dirty="0" smtClean="0">
                  <a:latin typeface="Futura"/>
                  <a:cs typeface="Futura"/>
                </a:rPr>
                <a:t>MISINFORMATION</a:t>
              </a:r>
              <a:endParaRPr lang="en-US" dirty="0">
                <a:latin typeface="Futura"/>
                <a:cs typeface="Futura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2166844" y="4115995"/>
            <a:ext cx="1776360" cy="1776360"/>
            <a:chOff x="1233774" y="2823339"/>
            <a:chExt cx="1886441" cy="1886441"/>
          </a:xfrm>
        </p:grpSpPr>
        <p:sp>
          <p:nvSpPr>
            <p:cNvPr id="29" name="Oval 28"/>
            <p:cNvSpPr/>
            <p:nvPr/>
          </p:nvSpPr>
          <p:spPr>
            <a:xfrm>
              <a:off x="1233774" y="2823339"/>
              <a:ext cx="1886441" cy="1886441"/>
            </a:xfrm>
            <a:prstGeom prst="ellipse">
              <a:avLst/>
            </a:prstGeom>
            <a:solidFill>
              <a:srgbClr val="D87F0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393683" y="3390475"/>
              <a:ext cx="1553477" cy="10786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latin typeface="Futura"/>
                  <a:cs typeface="Futura"/>
                </a:rPr>
                <a:t>EXCELLENT</a:t>
              </a:r>
            </a:p>
            <a:p>
              <a:pPr algn="ctr"/>
              <a:r>
                <a:rPr lang="en-US" sz="2000" dirty="0" smtClean="0">
                  <a:latin typeface="Futura"/>
                  <a:cs typeface="Futura"/>
                </a:rPr>
                <a:t>RETAILER</a:t>
              </a:r>
            </a:p>
            <a:p>
              <a:pPr algn="ctr"/>
              <a:r>
                <a:rPr lang="en-US" sz="2000" dirty="0" smtClean="0">
                  <a:latin typeface="Futura"/>
                  <a:cs typeface="Futura"/>
                </a:rPr>
                <a:t>AWARD</a:t>
              </a:r>
              <a:endParaRPr lang="en-US" dirty="0">
                <a:latin typeface="Futura"/>
                <a:cs typeface="Futura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3992492" y="4115995"/>
            <a:ext cx="2287210" cy="1776360"/>
            <a:chOff x="830506" y="2823339"/>
            <a:chExt cx="2428948" cy="1886441"/>
          </a:xfrm>
        </p:grpSpPr>
        <p:sp>
          <p:nvSpPr>
            <p:cNvPr id="32" name="Oval 31"/>
            <p:cNvSpPr/>
            <p:nvPr/>
          </p:nvSpPr>
          <p:spPr>
            <a:xfrm>
              <a:off x="1101759" y="2823339"/>
              <a:ext cx="1886441" cy="1886441"/>
            </a:xfrm>
            <a:prstGeom prst="ellipse">
              <a:avLst/>
            </a:prstGeom>
            <a:solidFill>
              <a:srgbClr val="D87F0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830506" y="3393565"/>
              <a:ext cx="2428948" cy="7517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latin typeface="Futura"/>
                  <a:cs typeface="Futura"/>
                </a:rPr>
                <a:t>CLEVER</a:t>
              </a:r>
              <a:br>
                <a:rPr lang="en-US" sz="2000" dirty="0" smtClean="0">
                  <a:latin typeface="Futura"/>
                  <a:cs typeface="Futura"/>
                </a:rPr>
              </a:br>
              <a:r>
                <a:rPr lang="en-US" sz="2000" dirty="0" smtClean="0">
                  <a:latin typeface="Futura"/>
                  <a:cs typeface="Futura"/>
                </a:rPr>
                <a:t>CUSTOMER</a:t>
              </a:r>
              <a:endParaRPr lang="en-US" dirty="0">
                <a:latin typeface="Futura"/>
                <a:cs typeface="Futura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6085059" y="4115995"/>
            <a:ext cx="2287210" cy="1776360"/>
            <a:chOff x="969601" y="2823339"/>
            <a:chExt cx="2428948" cy="1886441"/>
          </a:xfrm>
        </p:grpSpPr>
        <p:sp>
          <p:nvSpPr>
            <p:cNvPr id="35" name="Oval 34"/>
            <p:cNvSpPr/>
            <p:nvPr/>
          </p:nvSpPr>
          <p:spPr>
            <a:xfrm>
              <a:off x="1233774" y="2823339"/>
              <a:ext cx="1886441" cy="1886441"/>
            </a:xfrm>
            <a:prstGeom prst="ellipse">
              <a:avLst/>
            </a:prstGeom>
            <a:solidFill>
              <a:srgbClr val="D87F0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969601" y="3393565"/>
              <a:ext cx="2428948" cy="7517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latin typeface="Futura"/>
                  <a:cs typeface="Futura"/>
                </a:rPr>
                <a:t>MULTILINGUAL</a:t>
              </a:r>
              <a:br>
                <a:rPr lang="en-US" sz="2000" dirty="0" smtClean="0">
                  <a:latin typeface="Futura"/>
                  <a:cs typeface="Futura"/>
                </a:rPr>
              </a:br>
              <a:r>
                <a:rPr lang="en-US" sz="2000" dirty="0" smtClean="0">
                  <a:latin typeface="Futura"/>
                  <a:cs typeface="Futura"/>
                </a:rPr>
                <a:t>GUIDE</a:t>
              </a:r>
              <a:endParaRPr lang="en-US" dirty="0">
                <a:latin typeface="Futura"/>
                <a:cs typeface="Futur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33490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 rot="10800000">
            <a:off x="2481128" y="-94080"/>
            <a:ext cx="1940166" cy="823091"/>
          </a:xfrm>
          <a:prstGeom prst="rect">
            <a:avLst/>
          </a:prstGeom>
          <a:solidFill>
            <a:srgbClr val="83312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 rot="10800000">
            <a:off x="4546372" y="-94080"/>
            <a:ext cx="1979760" cy="258698"/>
          </a:xfrm>
          <a:prstGeom prst="rect">
            <a:avLst/>
          </a:prstGeom>
          <a:solidFill>
            <a:srgbClr val="166F4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 rot="10800000">
            <a:off x="6638939" y="-94080"/>
            <a:ext cx="1979760" cy="258699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935327" y="7911"/>
            <a:ext cx="30260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FFFF"/>
                </a:solidFill>
                <a:latin typeface="Futura"/>
                <a:cs typeface="Futura"/>
              </a:rPr>
              <a:t>TRANG</a:t>
            </a:r>
          </a:p>
          <a:p>
            <a:pPr algn="ctr"/>
            <a:r>
              <a:rPr lang="en-US" sz="1600" dirty="0" smtClean="0">
                <a:solidFill>
                  <a:srgbClr val="FFFFFF"/>
                </a:solidFill>
                <a:latin typeface="Pacifico Regular"/>
                <a:cs typeface="Pacifico Regular"/>
              </a:rPr>
              <a:t>Defeat Risks</a:t>
            </a:r>
            <a:endParaRPr lang="en-US" sz="1600" dirty="0">
              <a:solidFill>
                <a:srgbClr val="FFFFFF"/>
              </a:solidFill>
              <a:latin typeface="Pacifico Regular"/>
              <a:cs typeface="Pacifico Regular"/>
            </a:endParaRPr>
          </a:p>
        </p:txBody>
      </p:sp>
      <p:sp>
        <p:nvSpPr>
          <p:cNvPr id="11" name="Rectangle 10"/>
          <p:cNvSpPr/>
          <p:nvPr/>
        </p:nvSpPr>
        <p:spPr>
          <a:xfrm rot="10800000">
            <a:off x="329079" y="-94080"/>
            <a:ext cx="1979760" cy="258698"/>
          </a:xfrm>
          <a:prstGeom prst="rect">
            <a:avLst/>
          </a:prstGeom>
          <a:solidFill>
            <a:srgbClr val="CCA14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0" y="917222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Futura"/>
                <a:cs typeface="Futura"/>
              </a:rPr>
              <a:t>	E.R.A.</a:t>
            </a:r>
            <a:endParaRPr lang="en-US" sz="3200" dirty="0">
              <a:latin typeface="Futura"/>
              <a:cs typeface="Futura"/>
            </a:endParaRPr>
          </a:p>
        </p:txBody>
      </p:sp>
      <p:grpSp>
        <p:nvGrpSpPr>
          <p:cNvPr id="40" name="Group 39"/>
          <p:cNvGrpSpPr/>
          <p:nvPr/>
        </p:nvGrpSpPr>
        <p:grpSpPr>
          <a:xfrm>
            <a:off x="536992" y="2314221"/>
            <a:ext cx="8293409" cy="1518777"/>
            <a:chOff x="536992" y="2314221"/>
            <a:chExt cx="8293409" cy="1518777"/>
          </a:xfrm>
        </p:grpSpPr>
        <p:sp>
          <p:nvSpPr>
            <p:cNvPr id="19" name="5-Point Star 18"/>
            <p:cNvSpPr/>
            <p:nvPr/>
          </p:nvSpPr>
          <p:spPr>
            <a:xfrm>
              <a:off x="536992" y="2314221"/>
              <a:ext cx="1518777" cy="1518777"/>
            </a:xfrm>
            <a:prstGeom prst="star5">
              <a:avLst>
                <a:gd name="adj" fmla="val 25653"/>
                <a:gd name="hf" fmla="val 105146"/>
                <a:gd name="vf" fmla="val 110557"/>
              </a:avLst>
            </a:prstGeom>
            <a:noFill/>
            <a:ln w="76200" cmpd="sng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5-Point Star 19"/>
            <p:cNvSpPr/>
            <p:nvPr/>
          </p:nvSpPr>
          <p:spPr>
            <a:xfrm>
              <a:off x="2258394" y="2314221"/>
              <a:ext cx="1518777" cy="1518777"/>
            </a:xfrm>
            <a:prstGeom prst="star5">
              <a:avLst>
                <a:gd name="adj" fmla="val 25653"/>
                <a:gd name="hf" fmla="val 105146"/>
                <a:gd name="vf" fmla="val 110557"/>
              </a:avLst>
            </a:prstGeom>
            <a:noFill/>
            <a:ln w="76200" cmpd="sng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5-Point Star 21"/>
            <p:cNvSpPr/>
            <p:nvPr/>
          </p:nvSpPr>
          <p:spPr>
            <a:xfrm>
              <a:off x="3941048" y="2314221"/>
              <a:ext cx="1518777" cy="1518777"/>
            </a:xfrm>
            <a:prstGeom prst="star5">
              <a:avLst>
                <a:gd name="adj" fmla="val 25653"/>
                <a:gd name="hf" fmla="val 105146"/>
                <a:gd name="vf" fmla="val 110557"/>
              </a:avLst>
            </a:prstGeom>
            <a:noFill/>
            <a:ln w="76200" cmpd="sng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5-Point Star 22"/>
            <p:cNvSpPr/>
            <p:nvPr/>
          </p:nvSpPr>
          <p:spPr>
            <a:xfrm>
              <a:off x="5626336" y="2314221"/>
              <a:ext cx="1518777" cy="1518777"/>
            </a:xfrm>
            <a:prstGeom prst="star5">
              <a:avLst>
                <a:gd name="adj" fmla="val 25653"/>
                <a:gd name="hf" fmla="val 105146"/>
                <a:gd name="vf" fmla="val 110557"/>
              </a:avLst>
            </a:prstGeom>
            <a:noFill/>
            <a:ln w="76200" cmpd="sng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5-Point Star 23"/>
            <p:cNvSpPr/>
            <p:nvPr/>
          </p:nvSpPr>
          <p:spPr>
            <a:xfrm>
              <a:off x="7311624" y="2314221"/>
              <a:ext cx="1518777" cy="1518777"/>
            </a:xfrm>
            <a:prstGeom prst="star5">
              <a:avLst>
                <a:gd name="adj" fmla="val 25653"/>
                <a:gd name="hf" fmla="val 105146"/>
                <a:gd name="vf" fmla="val 110557"/>
              </a:avLst>
            </a:prstGeom>
            <a:noFill/>
            <a:ln w="76200" cmpd="sng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628218" y="2424445"/>
            <a:ext cx="4718719" cy="1307109"/>
            <a:chOff x="642329" y="2424445"/>
            <a:chExt cx="4718719" cy="1307109"/>
          </a:xfrm>
        </p:grpSpPr>
        <p:sp>
          <p:nvSpPr>
            <p:cNvPr id="25" name="5-Point Star 24"/>
            <p:cNvSpPr/>
            <p:nvPr/>
          </p:nvSpPr>
          <p:spPr>
            <a:xfrm>
              <a:off x="642329" y="2424445"/>
              <a:ext cx="1307109" cy="1307109"/>
            </a:xfrm>
            <a:prstGeom prst="star5">
              <a:avLst>
                <a:gd name="adj" fmla="val 25653"/>
                <a:gd name="hf" fmla="val 105146"/>
                <a:gd name="vf" fmla="val 110557"/>
              </a:avLst>
            </a:prstGeom>
            <a:solidFill>
              <a:srgbClr val="D87F01"/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5-Point Star 25"/>
            <p:cNvSpPr/>
            <p:nvPr/>
          </p:nvSpPr>
          <p:spPr>
            <a:xfrm>
              <a:off x="2365283" y="2424445"/>
              <a:ext cx="1307109" cy="1307109"/>
            </a:xfrm>
            <a:prstGeom prst="star5">
              <a:avLst>
                <a:gd name="adj" fmla="val 25653"/>
                <a:gd name="hf" fmla="val 105146"/>
                <a:gd name="vf" fmla="val 110557"/>
              </a:avLst>
            </a:prstGeom>
            <a:solidFill>
              <a:srgbClr val="D87F01"/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5-Point Star 26"/>
            <p:cNvSpPr/>
            <p:nvPr/>
          </p:nvSpPr>
          <p:spPr>
            <a:xfrm>
              <a:off x="4053939" y="2424445"/>
              <a:ext cx="1307109" cy="1307109"/>
            </a:xfrm>
            <a:prstGeom prst="star5">
              <a:avLst>
                <a:gd name="adj" fmla="val 25653"/>
                <a:gd name="hf" fmla="val 105146"/>
                <a:gd name="vf" fmla="val 110557"/>
              </a:avLst>
            </a:prstGeom>
            <a:solidFill>
              <a:srgbClr val="D87F01"/>
            </a:solidFill>
            <a:ln w="762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536992" y="2314221"/>
            <a:ext cx="8293409" cy="1518777"/>
            <a:chOff x="329079" y="4512732"/>
            <a:chExt cx="8293409" cy="1518777"/>
          </a:xfrm>
        </p:grpSpPr>
        <p:sp>
          <p:nvSpPr>
            <p:cNvPr id="30" name="5-Point Star 29"/>
            <p:cNvSpPr/>
            <p:nvPr/>
          </p:nvSpPr>
          <p:spPr>
            <a:xfrm>
              <a:off x="329079" y="4512732"/>
              <a:ext cx="1518777" cy="1518777"/>
            </a:xfrm>
            <a:prstGeom prst="star5">
              <a:avLst>
                <a:gd name="adj" fmla="val 25653"/>
                <a:gd name="hf" fmla="val 105146"/>
                <a:gd name="vf" fmla="val 110557"/>
              </a:avLst>
            </a:prstGeom>
            <a:noFill/>
            <a:ln w="76200" cmpd="sng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5-Point Star 30"/>
            <p:cNvSpPr/>
            <p:nvPr/>
          </p:nvSpPr>
          <p:spPr>
            <a:xfrm>
              <a:off x="2050481" y="4512732"/>
              <a:ext cx="1518777" cy="1518777"/>
            </a:xfrm>
            <a:prstGeom prst="star5">
              <a:avLst>
                <a:gd name="adj" fmla="val 25653"/>
                <a:gd name="hf" fmla="val 105146"/>
                <a:gd name="vf" fmla="val 110557"/>
              </a:avLst>
            </a:prstGeom>
            <a:noFill/>
            <a:ln w="76200" cmpd="sng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5-Point Star 31"/>
            <p:cNvSpPr/>
            <p:nvPr/>
          </p:nvSpPr>
          <p:spPr>
            <a:xfrm>
              <a:off x="3733135" y="4512732"/>
              <a:ext cx="1518777" cy="1518777"/>
            </a:xfrm>
            <a:prstGeom prst="star5">
              <a:avLst>
                <a:gd name="adj" fmla="val 25653"/>
                <a:gd name="hf" fmla="val 105146"/>
                <a:gd name="vf" fmla="val 110557"/>
              </a:avLst>
            </a:prstGeom>
            <a:noFill/>
            <a:ln w="76200" cmpd="sng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5-Point Star 32"/>
            <p:cNvSpPr/>
            <p:nvPr/>
          </p:nvSpPr>
          <p:spPr>
            <a:xfrm>
              <a:off x="5418423" y="4512732"/>
              <a:ext cx="1518777" cy="1518777"/>
            </a:xfrm>
            <a:prstGeom prst="star5">
              <a:avLst>
                <a:gd name="adj" fmla="val 25653"/>
                <a:gd name="hf" fmla="val 105146"/>
                <a:gd name="vf" fmla="val 110557"/>
              </a:avLst>
            </a:prstGeom>
            <a:noFill/>
            <a:ln w="76200" cmpd="sng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5-Point Star 33"/>
            <p:cNvSpPr/>
            <p:nvPr/>
          </p:nvSpPr>
          <p:spPr>
            <a:xfrm>
              <a:off x="7103711" y="4512732"/>
              <a:ext cx="1518777" cy="1518777"/>
            </a:xfrm>
            <a:prstGeom prst="star5">
              <a:avLst>
                <a:gd name="adj" fmla="val 25653"/>
                <a:gd name="hf" fmla="val 105146"/>
                <a:gd name="vf" fmla="val 110557"/>
              </a:avLst>
            </a:prstGeom>
            <a:noFill/>
            <a:ln w="76200" cmpd="sng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5" name="Group 34"/>
            <p:cNvGrpSpPr/>
            <p:nvPr/>
          </p:nvGrpSpPr>
          <p:grpSpPr>
            <a:xfrm>
              <a:off x="420305" y="4622956"/>
              <a:ext cx="4718719" cy="1307109"/>
              <a:chOff x="642329" y="2424445"/>
              <a:chExt cx="4718719" cy="1307109"/>
            </a:xfrm>
          </p:grpSpPr>
          <p:sp>
            <p:nvSpPr>
              <p:cNvPr id="36" name="5-Point Star 35"/>
              <p:cNvSpPr/>
              <p:nvPr/>
            </p:nvSpPr>
            <p:spPr>
              <a:xfrm>
                <a:off x="642329" y="2424445"/>
                <a:ext cx="1307109" cy="1307109"/>
              </a:xfrm>
              <a:prstGeom prst="star5">
                <a:avLst>
                  <a:gd name="adj" fmla="val 25653"/>
                  <a:gd name="hf" fmla="val 105146"/>
                  <a:gd name="vf" fmla="val 110557"/>
                </a:avLst>
              </a:prstGeom>
              <a:solidFill>
                <a:srgbClr val="D87F01"/>
              </a:solidFill>
              <a:ln w="76200" cmpd="sng"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5-Point Star 36"/>
              <p:cNvSpPr/>
              <p:nvPr/>
            </p:nvSpPr>
            <p:spPr>
              <a:xfrm>
                <a:off x="2365283" y="2424445"/>
                <a:ext cx="1307109" cy="1307109"/>
              </a:xfrm>
              <a:prstGeom prst="star5">
                <a:avLst>
                  <a:gd name="adj" fmla="val 25653"/>
                  <a:gd name="hf" fmla="val 105146"/>
                  <a:gd name="vf" fmla="val 110557"/>
                </a:avLst>
              </a:prstGeom>
              <a:solidFill>
                <a:srgbClr val="D87F01"/>
              </a:solidFill>
              <a:ln w="76200" cmpd="sng"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5-Point Star 37"/>
              <p:cNvSpPr/>
              <p:nvPr/>
            </p:nvSpPr>
            <p:spPr>
              <a:xfrm>
                <a:off x="4053939" y="2424445"/>
                <a:ext cx="1307109" cy="1307109"/>
              </a:xfrm>
              <a:prstGeom prst="star5">
                <a:avLst>
                  <a:gd name="adj" fmla="val 25653"/>
                  <a:gd name="hf" fmla="val 105146"/>
                  <a:gd name="vf" fmla="val 110557"/>
                </a:avLst>
              </a:prstGeom>
              <a:solidFill>
                <a:srgbClr val="D87F01"/>
              </a:solidFill>
              <a:ln w="76200" cmpd="sng"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88250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1.85185E-6 L 1.41632 -0.72871 " pathEditMode="relative" rAng="0" ptsTypes="AA">
                                      <p:cBhvr>
                                        <p:cTn id="1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816" y="-36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 rot="10800000">
            <a:off x="2481128" y="-94080"/>
            <a:ext cx="1940166" cy="823091"/>
          </a:xfrm>
          <a:prstGeom prst="rect">
            <a:avLst/>
          </a:prstGeom>
          <a:solidFill>
            <a:srgbClr val="83312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 rot="10800000">
            <a:off x="4546372" y="-94080"/>
            <a:ext cx="1979760" cy="258698"/>
          </a:xfrm>
          <a:prstGeom prst="rect">
            <a:avLst/>
          </a:prstGeom>
          <a:solidFill>
            <a:srgbClr val="166F4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 rot="10800000">
            <a:off x="6638939" y="-94080"/>
            <a:ext cx="1979760" cy="258699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935327" y="7911"/>
            <a:ext cx="30260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FFFF"/>
                </a:solidFill>
                <a:latin typeface="Futura"/>
                <a:cs typeface="Futura"/>
              </a:rPr>
              <a:t>TRANG</a:t>
            </a:r>
          </a:p>
          <a:p>
            <a:pPr algn="ctr"/>
            <a:r>
              <a:rPr lang="en-US" sz="1600" dirty="0" smtClean="0">
                <a:solidFill>
                  <a:srgbClr val="FFFFFF"/>
                </a:solidFill>
                <a:latin typeface="Pacifico Regular"/>
                <a:cs typeface="Pacifico Regular"/>
              </a:rPr>
              <a:t>Defeat Risks</a:t>
            </a:r>
            <a:endParaRPr lang="en-US" sz="1600" dirty="0">
              <a:solidFill>
                <a:srgbClr val="FFFFFF"/>
              </a:solidFill>
              <a:latin typeface="Pacifico Regular"/>
              <a:cs typeface="Pacifico Regular"/>
            </a:endParaRPr>
          </a:p>
        </p:txBody>
      </p:sp>
      <p:sp>
        <p:nvSpPr>
          <p:cNvPr id="10" name="Rectangle 9"/>
          <p:cNvSpPr/>
          <p:nvPr/>
        </p:nvSpPr>
        <p:spPr>
          <a:xfrm rot="10800000">
            <a:off x="329079" y="-94080"/>
            <a:ext cx="1979760" cy="258698"/>
          </a:xfrm>
          <a:prstGeom prst="rect">
            <a:avLst/>
          </a:prstGeom>
          <a:solidFill>
            <a:srgbClr val="CCA14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Content Placeholder 4" descr="notebookCover1.jpg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5480" y="1419412"/>
            <a:ext cx="3229883" cy="4582443"/>
          </a:xfrm>
          <a:ln>
            <a:noFill/>
          </a:ln>
          <a:effectLst>
            <a:reflection blurRad="6350" stA="52000" endA="300" endPos="35000" dir="5400000" sy="-100000" algn="bl" rotWithShape="0"/>
          </a:effectLst>
        </p:spPr>
      </p:pic>
      <p:pic>
        <p:nvPicPr>
          <p:cNvPr id="3" name="Picture 2" descr="2&amp;3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5075" y="1424612"/>
            <a:ext cx="6577981" cy="4666302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pic>
        <p:nvPicPr>
          <p:cNvPr id="2" name="Picture 1" descr="4&amp;5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7381" y="1424612"/>
            <a:ext cx="6577981" cy="4666302"/>
          </a:xfrm>
          <a:prstGeom prst="rect">
            <a:avLst/>
          </a:prstGeom>
          <a:effectLst>
            <a:reflection blurRad="6350" stA="50000" endA="300" endPos="55000" dir="5400000" sy="-100000" algn="bl" rotWithShape="0"/>
          </a:effectLst>
        </p:spPr>
      </p:pic>
      <p:sp>
        <p:nvSpPr>
          <p:cNvPr id="13" name="TextBox 12"/>
          <p:cNvSpPr txBox="1"/>
          <p:nvPr/>
        </p:nvSpPr>
        <p:spPr>
          <a:xfrm>
            <a:off x="0" y="917222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Futura"/>
                <a:cs typeface="Futura"/>
              </a:rPr>
              <a:t>	BOOKLET</a:t>
            </a:r>
            <a:endParaRPr lang="en-US" sz="3200" dirty="0">
              <a:latin typeface="Futura"/>
              <a:cs typeface="Futura"/>
            </a:endParaRPr>
          </a:p>
        </p:txBody>
      </p:sp>
    </p:spTree>
    <p:extLst>
      <p:ext uri="{BB962C8B-B14F-4D97-AF65-F5344CB8AC3E}">
        <p14:creationId xmlns:p14="http://schemas.microsoft.com/office/powerpoint/2010/main" val="3305000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75E-6 -3.99445E-6 L -0.13041 -3.99445E-6 " pathEditMode="relative" rAng="0" ptsTypes="AA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2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Content Placeholder 4" descr="form.jpg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932" y="1905000"/>
            <a:ext cx="5673468" cy="2080112"/>
          </a:xfrm>
          <a:effectLst>
            <a:reflection blurRad="6350" stA="52000" endA="300" endPos="35000" dir="5400000" sy="-100000" algn="bl" rotWithShape="0"/>
          </a:effectLst>
        </p:spPr>
      </p:pic>
      <p:pic>
        <p:nvPicPr>
          <p:cNvPr id="6" name="Picture 5" descr="ticket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3200" y="2895600"/>
            <a:ext cx="5791200" cy="2352948"/>
          </a:xfrm>
          <a:prstGeom prst="rect">
            <a:avLst/>
          </a:prstGeom>
          <a:effectLst>
            <a:reflection blurRad="6350" stA="50000" endA="300" endPos="38500" dist="50800" dir="5400000" sy="-100000" algn="bl" rotWithShape="0"/>
          </a:effectLst>
        </p:spPr>
      </p:pic>
      <p:sp>
        <p:nvSpPr>
          <p:cNvPr id="4" name="Rectangle 3"/>
          <p:cNvSpPr/>
          <p:nvPr/>
        </p:nvSpPr>
        <p:spPr>
          <a:xfrm rot="10800000">
            <a:off x="2481128" y="-94080"/>
            <a:ext cx="1940166" cy="823091"/>
          </a:xfrm>
          <a:prstGeom prst="rect">
            <a:avLst/>
          </a:prstGeom>
          <a:solidFill>
            <a:srgbClr val="83312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 rot="10800000">
            <a:off x="4546372" y="-94080"/>
            <a:ext cx="1979760" cy="258698"/>
          </a:xfrm>
          <a:prstGeom prst="rect">
            <a:avLst/>
          </a:prstGeom>
          <a:solidFill>
            <a:srgbClr val="166F4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 rot="10800000">
            <a:off x="6638939" y="-94080"/>
            <a:ext cx="1979760" cy="258699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935327" y="7911"/>
            <a:ext cx="30260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FFFF"/>
                </a:solidFill>
                <a:latin typeface="Futura"/>
                <a:cs typeface="Futura"/>
              </a:rPr>
              <a:t>TRANG</a:t>
            </a:r>
          </a:p>
          <a:p>
            <a:pPr algn="ctr"/>
            <a:r>
              <a:rPr lang="en-US" sz="1600" dirty="0" smtClean="0">
                <a:solidFill>
                  <a:srgbClr val="FFFFFF"/>
                </a:solidFill>
                <a:latin typeface="Pacifico Regular"/>
                <a:cs typeface="Pacifico Regular"/>
              </a:rPr>
              <a:t>Defeat Risks</a:t>
            </a:r>
            <a:endParaRPr lang="en-US" sz="1600" dirty="0">
              <a:solidFill>
                <a:srgbClr val="FFFFFF"/>
              </a:solidFill>
              <a:latin typeface="Pacifico Regular"/>
              <a:cs typeface="Pacifico Regular"/>
            </a:endParaRPr>
          </a:p>
        </p:txBody>
      </p:sp>
      <p:sp>
        <p:nvSpPr>
          <p:cNvPr id="10" name="Rectangle 9"/>
          <p:cNvSpPr/>
          <p:nvPr/>
        </p:nvSpPr>
        <p:spPr>
          <a:xfrm rot="10800000">
            <a:off x="329079" y="-94080"/>
            <a:ext cx="1979760" cy="258698"/>
          </a:xfrm>
          <a:prstGeom prst="rect">
            <a:avLst/>
          </a:prstGeom>
          <a:solidFill>
            <a:srgbClr val="CCA14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0" y="917222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Futura"/>
                <a:cs typeface="Futura"/>
              </a:rPr>
              <a:t>	TICKET</a:t>
            </a:r>
            <a:endParaRPr lang="en-US" sz="3200" dirty="0">
              <a:latin typeface="Futura"/>
              <a:cs typeface="Futura"/>
            </a:endParaRPr>
          </a:p>
        </p:txBody>
      </p:sp>
    </p:spTree>
    <p:extLst>
      <p:ext uri="{BB962C8B-B14F-4D97-AF65-F5344CB8AC3E}">
        <p14:creationId xmlns:p14="http://schemas.microsoft.com/office/powerpoint/2010/main" val="3938412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7 3.50902E-6 C -0.00974 0.04184 -0.00052 0.19787 -0.05599 0.25335 C -0.11146 0.30836 -0.27769 0.31068 -0.33333 0.33148 C -0.38897 0.35228 -0.37802 0.36662 -0.39071 0.37887 C -0.40341 0.39112 -0.40532 0.39944 -0.40897 0.40545 " pathEditMode="relative" rAng="0" ptsTypes="aaaaa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449" y="20273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 rot="10800000">
            <a:off x="2481128" y="-94080"/>
            <a:ext cx="1940166" cy="823091"/>
          </a:xfrm>
          <a:prstGeom prst="rect">
            <a:avLst/>
          </a:prstGeom>
          <a:solidFill>
            <a:srgbClr val="83312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 rot="10800000">
            <a:off x="4546372" y="-94080"/>
            <a:ext cx="1979760" cy="258698"/>
          </a:xfrm>
          <a:prstGeom prst="rect">
            <a:avLst/>
          </a:prstGeom>
          <a:solidFill>
            <a:srgbClr val="166F4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 rot="10800000">
            <a:off x="6638939" y="-94080"/>
            <a:ext cx="1979760" cy="258699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935327" y="7911"/>
            <a:ext cx="30260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FFFF"/>
                </a:solidFill>
                <a:latin typeface="Futura"/>
                <a:cs typeface="Futura"/>
              </a:rPr>
              <a:t>TRANG</a:t>
            </a:r>
          </a:p>
          <a:p>
            <a:pPr algn="ctr"/>
            <a:r>
              <a:rPr lang="en-US" sz="1600" dirty="0" smtClean="0">
                <a:solidFill>
                  <a:srgbClr val="FFFFFF"/>
                </a:solidFill>
                <a:latin typeface="Pacifico Regular"/>
                <a:cs typeface="Pacifico Regular"/>
              </a:rPr>
              <a:t>Defeat Risks</a:t>
            </a:r>
            <a:endParaRPr lang="en-US" sz="1600" dirty="0">
              <a:solidFill>
                <a:srgbClr val="FFFFFF"/>
              </a:solidFill>
              <a:latin typeface="Pacifico Regular"/>
              <a:cs typeface="Pacifico Regular"/>
            </a:endParaRPr>
          </a:p>
        </p:txBody>
      </p:sp>
      <p:sp>
        <p:nvSpPr>
          <p:cNvPr id="11" name="Rectangle 10"/>
          <p:cNvSpPr/>
          <p:nvPr/>
        </p:nvSpPr>
        <p:spPr>
          <a:xfrm rot="10800000">
            <a:off x="329079" y="-94080"/>
            <a:ext cx="1979760" cy="258698"/>
          </a:xfrm>
          <a:prstGeom prst="rect">
            <a:avLst/>
          </a:prstGeom>
          <a:solidFill>
            <a:srgbClr val="CCA14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0" y="917222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Futura"/>
                <a:cs typeface="Futura"/>
              </a:rPr>
              <a:t>	FEEDBACK FORM</a:t>
            </a:r>
            <a:endParaRPr lang="en-US" sz="3200" dirty="0">
              <a:latin typeface="Futura"/>
              <a:cs typeface="Futura"/>
            </a:endParaRPr>
          </a:p>
        </p:txBody>
      </p:sp>
      <p:cxnSp>
        <p:nvCxnSpPr>
          <p:cNvPr id="41" name="Straight Connector 40"/>
          <p:cNvCxnSpPr/>
          <p:nvPr/>
        </p:nvCxnSpPr>
        <p:spPr>
          <a:xfrm flipV="1">
            <a:off x="2308839" y="2194884"/>
            <a:ext cx="4845494" cy="128022"/>
          </a:xfrm>
          <a:prstGeom prst="line">
            <a:avLst/>
          </a:prstGeom>
          <a:ln w="114300" cmpd="sng">
            <a:solidFill>
              <a:srgbClr val="83312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2" name="Oval 71"/>
          <p:cNvSpPr/>
          <p:nvPr/>
        </p:nvSpPr>
        <p:spPr>
          <a:xfrm>
            <a:off x="2353107" y="2194884"/>
            <a:ext cx="256041" cy="256041"/>
          </a:xfrm>
          <a:prstGeom prst="ellipse">
            <a:avLst/>
          </a:prstGeom>
          <a:solidFill>
            <a:srgbClr val="83312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0" name="Straight Connector 89"/>
          <p:cNvCxnSpPr/>
          <p:nvPr/>
        </p:nvCxnSpPr>
        <p:spPr>
          <a:xfrm>
            <a:off x="1935327" y="3107431"/>
            <a:ext cx="307606" cy="1629613"/>
          </a:xfrm>
          <a:prstGeom prst="line">
            <a:avLst/>
          </a:prstGeom>
          <a:ln w="114300" cmpd="sng">
            <a:solidFill>
              <a:srgbClr val="83312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1" name="Oval 90"/>
          <p:cNvSpPr/>
          <p:nvPr/>
        </p:nvSpPr>
        <p:spPr>
          <a:xfrm>
            <a:off x="1807306" y="2937077"/>
            <a:ext cx="256041" cy="256041"/>
          </a:xfrm>
          <a:prstGeom prst="ellipse">
            <a:avLst/>
          </a:prstGeom>
          <a:solidFill>
            <a:srgbClr val="83312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1179855" y="1682175"/>
            <a:ext cx="1510943" cy="1510943"/>
          </a:xfrm>
          <a:prstGeom prst="ellipse">
            <a:avLst/>
          </a:prstGeom>
          <a:solidFill>
            <a:srgbClr val="FFFFFF"/>
          </a:solidFill>
          <a:ln w="114300">
            <a:solidFill>
              <a:srgbClr val="83312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7" name="Straight Connector 96"/>
          <p:cNvCxnSpPr/>
          <p:nvPr/>
        </p:nvCxnSpPr>
        <p:spPr>
          <a:xfrm>
            <a:off x="2742308" y="4827517"/>
            <a:ext cx="4108092" cy="360313"/>
          </a:xfrm>
          <a:prstGeom prst="line">
            <a:avLst/>
          </a:prstGeom>
          <a:ln w="114300" cmpd="sng">
            <a:solidFill>
              <a:srgbClr val="83312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8" name="Oval 97"/>
          <p:cNvSpPr/>
          <p:nvPr/>
        </p:nvSpPr>
        <p:spPr>
          <a:xfrm>
            <a:off x="2786576" y="4699495"/>
            <a:ext cx="256041" cy="256041"/>
          </a:xfrm>
          <a:prstGeom prst="ellipse">
            <a:avLst/>
          </a:prstGeom>
          <a:solidFill>
            <a:srgbClr val="83312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Oval 87"/>
          <p:cNvSpPr/>
          <p:nvPr/>
        </p:nvSpPr>
        <p:spPr>
          <a:xfrm>
            <a:off x="1236420" y="3786452"/>
            <a:ext cx="1942659" cy="1942659"/>
          </a:xfrm>
          <a:prstGeom prst="ellipse">
            <a:avLst/>
          </a:prstGeom>
          <a:solidFill>
            <a:schemeClr val="bg1"/>
          </a:solidFill>
          <a:ln w="114300">
            <a:solidFill>
              <a:srgbClr val="83312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Oval 88"/>
          <p:cNvSpPr/>
          <p:nvPr/>
        </p:nvSpPr>
        <p:spPr>
          <a:xfrm>
            <a:off x="1349284" y="3918599"/>
            <a:ext cx="1693333" cy="1693333"/>
          </a:xfrm>
          <a:prstGeom prst="ellipse">
            <a:avLst/>
          </a:prstGeom>
          <a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2" name="Straight Connector 101"/>
          <p:cNvCxnSpPr/>
          <p:nvPr/>
        </p:nvCxnSpPr>
        <p:spPr>
          <a:xfrm flipH="1">
            <a:off x="6755818" y="3107431"/>
            <a:ext cx="398515" cy="2080399"/>
          </a:xfrm>
          <a:prstGeom prst="line">
            <a:avLst/>
          </a:prstGeom>
          <a:ln w="114300" cmpd="sng">
            <a:solidFill>
              <a:srgbClr val="83312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3" name="Oval 102"/>
          <p:cNvSpPr/>
          <p:nvPr/>
        </p:nvSpPr>
        <p:spPr>
          <a:xfrm>
            <a:off x="7026312" y="3012876"/>
            <a:ext cx="256041" cy="256041"/>
          </a:xfrm>
          <a:prstGeom prst="ellipse">
            <a:avLst/>
          </a:prstGeom>
          <a:solidFill>
            <a:srgbClr val="83312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Oval 99"/>
          <p:cNvSpPr/>
          <p:nvPr/>
        </p:nvSpPr>
        <p:spPr>
          <a:xfrm>
            <a:off x="5310681" y="3751215"/>
            <a:ext cx="2818660" cy="2818660"/>
          </a:xfrm>
          <a:prstGeom prst="ellipse">
            <a:avLst/>
          </a:prstGeom>
          <a:solidFill>
            <a:schemeClr val="bg1"/>
          </a:solidFill>
          <a:ln w="114300">
            <a:solidFill>
              <a:srgbClr val="83312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6081736" y="1073224"/>
            <a:ext cx="2195693" cy="2195693"/>
          </a:xfrm>
          <a:prstGeom prst="ellipse">
            <a:avLst/>
          </a:prstGeom>
          <a:solidFill>
            <a:schemeClr val="bg1"/>
          </a:solidFill>
          <a:ln w="114300">
            <a:solidFill>
              <a:srgbClr val="83312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Oval 106"/>
          <p:cNvSpPr/>
          <p:nvPr/>
        </p:nvSpPr>
        <p:spPr>
          <a:xfrm>
            <a:off x="6240106" y="1203214"/>
            <a:ext cx="1889235" cy="1917727"/>
          </a:xfrm>
          <a:prstGeom prst="ellipse">
            <a:avLst/>
          </a:prstGeom>
          <a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9" name="Picture 108" descr="SRA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00041" y="4394990"/>
            <a:ext cx="2111590" cy="1585679"/>
          </a:xfrm>
          <a:prstGeom prst="rect">
            <a:avLst/>
          </a:prstGeom>
          <a:ln>
            <a:noFill/>
          </a:ln>
        </p:spPr>
      </p:pic>
      <p:pic>
        <p:nvPicPr>
          <p:cNvPr id="111" name="Picture 110" descr="ticket.jp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5779" y="-3028639"/>
            <a:ext cx="5107243" cy="207505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732872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614 -0.04604 C -0.05155 -0.01782 -0.19146 0.00694 -0.22774 0.12217 C -0.26402 0.23693 -0.23243 0.53586 -0.23364 0.64507 " pathEditMode="relative" rAng="0" ptsTypes="aaa">
                                      <p:cBhvr>
                                        <p:cTn id="9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94" y="34544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00" fill="hold"/>
                                        <p:tgtEl>
                                          <p:spTgt spid="111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400"/>
                            </p:stCondLst>
                            <p:childTnLst>
                              <p:par>
                                <p:cTn id="17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59259E-6 L 0.51268 -0.01968 " pathEditMode="relative" rAng="0" ptsTypes="AA">
                                      <p:cBhvr>
                                        <p:cTn id="24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625" y="-995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0" presetClass="pat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9 7.74925E-7 L 0.03488 0.25399 " pathEditMode="relative" rAng="0" ptsTypes="AA">
                                      <p:cBhvr>
                                        <p:cTn id="40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6" y="12700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0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38667E-7 3.31945E-6 L 0.42277 0.05042 " pathEditMode="relative" rAng="0" ptsTypes="AA">
                                      <p:cBhvr>
                                        <p:cTn id="58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138" y="2521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0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1899E-7 -2.62549E-6 L -0.04044 0.29656 " pathEditMode="relative" rAng="0" ptsTypes="AA">
                                      <p:cBhvr>
                                        <p:cTn id="65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31" y="14828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 animBg="1"/>
      <p:bldP spid="72" grpId="1" animBg="1"/>
      <p:bldP spid="91" grpId="0" animBg="1"/>
      <p:bldP spid="91" grpId="1" animBg="1"/>
      <p:bldP spid="28" grpId="0" animBg="1"/>
      <p:bldP spid="98" grpId="0" animBg="1"/>
      <p:bldP spid="98" grpId="1" animBg="1"/>
      <p:bldP spid="88" grpId="0" animBg="1"/>
      <p:bldP spid="89" grpId="0" animBg="1"/>
      <p:bldP spid="103" grpId="0" animBg="1"/>
      <p:bldP spid="103" grpId="1" animBg="1"/>
      <p:bldP spid="100" grpId="0" animBg="1"/>
      <p:bldP spid="29" grpId="0" animBg="1"/>
      <p:bldP spid="10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image09.jpg" descr="certificate.jpg"/>
          <p:cNvPicPr>
            <a:picLocks noGrp="1"/>
          </p:cNvPicPr>
          <p:nvPr>
            <p:ph idx="1"/>
          </p:nvPr>
        </p:nvPicPr>
        <p:blipFill>
          <a:blip r:embed="rId3" cstate="screen">
            <a:lum bright="-20000" contras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447800" y="1769506"/>
            <a:ext cx="6248400" cy="4267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4" name="Rectangle 23"/>
          <p:cNvSpPr/>
          <p:nvPr/>
        </p:nvSpPr>
        <p:spPr>
          <a:xfrm rot="10800000">
            <a:off x="2481128" y="-94080"/>
            <a:ext cx="1940166" cy="823091"/>
          </a:xfrm>
          <a:prstGeom prst="rect">
            <a:avLst/>
          </a:prstGeom>
          <a:solidFill>
            <a:srgbClr val="83312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 rot="10800000">
            <a:off x="4546372" y="-94080"/>
            <a:ext cx="1979760" cy="258698"/>
          </a:xfrm>
          <a:prstGeom prst="rect">
            <a:avLst/>
          </a:prstGeom>
          <a:solidFill>
            <a:srgbClr val="166F4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 rot="10800000">
            <a:off x="6638939" y="-94080"/>
            <a:ext cx="1979760" cy="258699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1935327" y="7911"/>
            <a:ext cx="30260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FFFF"/>
                </a:solidFill>
                <a:latin typeface="Futura"/>
                <a:cs typeface="Futura"/>
              </a:rPr>
              <a:t>TRANG</a:t>
            </a:r>
          </a:p>
          <a:p>
            <a:pPr algn="ctr"/>
            <a:r>
              <a:rPr lang="en-US" sz="1600" dirty="0" smtClean="0">
                <a:solidFill>
                  <a:srgbClr val="FFFFFF"/>
                </a:solidFill>
                <a:latin typeface="Pacifico Regular"/>
                <a:cs typeface="Pacifico Regular"/>
              </a:rPr>
              <a:t>Defeat Risks</a:t>
            </a:r>
            <a:endParaRPr lang="en-US" sz="1600" dirty="0">
              <a:solidFill>
                <a:srgbClr val="FFFFFF"/>
              </a:solidFill>
              <a:latin typeface="Pacifico Regular"/>
              <a:cs typeface="Pacifico Regular"/>
            </a:endParaRPr>
          </a:p>
        </p:txBody>
      </p:sp>
      <p:sp>
        <p:nvSpPr>
          <p:cNvPr id="28" name="Rectangle 27"/>
          <p:cNvSpPr/>
          <p:nvPr/>
        </p:nvSpPr>
        <p:spPr>
          <a:xfrm rot="10800000">
            <a:off x="329079" y="-94080"/>
            <a:ext cx="1979760" cy="258698"/>
          </a:xfrm>
          <a:prstGeom prst="rect">
            <a:avLst/>
          </a:prstGeom>
          <a:solidFill>
            <a:srgbClr val="CCA14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0" y="917222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Futura"/>
                <a:cs typeface="Futura"/>
              </a:rPr>
              <a:t>	E.R.A. CERTIFICATE</a:t>
            </a:r>
            <a:endParaRPr lang="en-US" sz="3200" dirty="0">
              <a:latin typeface="Futura"/>
              <a:cs typeface="Futura"/>
            </a:endParaRPr>
          </a:p>
        </p:txBody>
      </p:sp>
    </p:spTree>
    <p:extLst>
      <p:ext uri="{BB962C8B-B14F-4D97-AF65-F5344CB8AC3E}">
        <p14:creationId xmlns:p14="http://schemas.microsoft.com/office/powerpoint/2010/main" val="29618808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988" y="-9731"/>
            <a:ext cx="9169628" cy="687722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9712" r="100000">
                        <a14:backgroundMark x1="95903" y1="28125" x2="95903" y2="28125"/>
                        <a14:backgroundMark x1="77845" y1="32422" x2="77845" y2="32422"/>
                        <a14:backgroundMark x1="75114" y1="41797" x2="75114" y2="4179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38281" y="1580849"/>
            <a:ext cx="4701735" cy="191307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 rot="10800000">
            <a:off x="2481128" y="-94080"/>
            <a:ext cx="1940166" cy="823091"/>
          </a:xfrm>
          <a:prstGeom prst="rect">
            <a:avLst/>
          </a:prstGeom>
          <a:solidFill>
            <a:srgbClr val="83312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10800000">
            <a:off x="4546372" y="-94080"/>
            <a:ext cx="1979760" cy="258698"/>
          </a:xfrm>
          <a:prstGeom prst="rect">
            <a:avLst/>
          </a:prstGeom>
          <a:solidFill>
            <a:srgbClr val="166F4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rot="10800000">
            <a:off x="6638939" y="-94080"/>
            <a:ext cx="1979760" cy="258699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935327" y="7911"/>
            <a:ext cx="30260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Futura"/>
                <a:cs typeface="Futura"/>
              </a:rPr>
              <a:t>TRANG</a:t>
            </a:r>
          </a:p>
          <a:p>
            <a:pPr algn="ctr"/>
            <a:r>
              <a:rPr lang="en-US" sz="1600" dirty="0" smtClean="0">
                <a:solidFill>
                  <a:schemeClr val="bg1"/>
                </a:solidFill>
                <a:latin typeface="Pacifico Regular"/>
                <a:cs typeface="Pacifico Regular"/>
              </a:rPr>
              <a:t>Defeat </a:t>
            </a:r>
            <a:r>
              <a:rPr lang="en-US" sz="1600" dirty="0" err="1" smtClean="0">
                <a:solidFill>
                  <a:schemeClr val="bg1"/>
                </a:solidFill>
                <a:latin typeface="Pacifico Regular"/>
                <a:cs typeface="Pacifico Regular"/>
              </a:rPr>
              <a:t>Rsks</a:t>
            </a:r>
            <a:endParaRPr lang="en-US" sz="1600" dirty="0">
              <a:solidFill>
                <a:schemeClr val="bg1"/>
              </a:solidFill>
              <a:latin typeface="Pacifico Regular"/>
              <a:cs typeface="Pacifico Regular"/>
            </a:endParaRPr>
          </a:p>
        </p:txBody>
      </p:sp>
      <p:sp>
        <p:nvSpPr>
          <p:cNvPr id="3" name="Donut 2"/>
          <p:cNvSpPr/>
          <p:nvPr/>
        </p:nvSpPr>
        <p:spPr>
          <a:xfrm>
            <a:off x="996725" y="1702753"/>
            <a:ext cx="2373786" cy="2373786"/>
          </a:xfrm>
          <a:prstGeom prst="donut">
            <a:avLst>
              <a:gd name="adj" fmla="val 18763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Block Arc 3"/>
          <p:cNvSpPr/>
          <p:nvPr/>
        </p:nvSpPr>
        <p:spPr>
          <a:xfrm rot="5964373" flipH="1">
            <a:off x="1010273" y="1696607"/>
            <a:ext cx="2366125" cy="2388896"/>
          </a:xfrm>
          <a:prstGeom prst="blockArc">
            <a:avLst>
              <a:gd name="adj1" fmla="val 5495000"/>
              <a:gd name="adj2" fmla="val 449965"/>
              <a:gd name="adj3" fmla="val 18864"/>
            </a:avLst>
          </a:prstGeom>
          <a:solidFill>
            <a:schemeClr val="accent2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68516" y="1638753"/>
            <a:ext cx="165196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>
                <a:solidFill>
                  <a:srgbClr val="5D1E1F"/>
                </a:solidFill>
                <a:latin typeface="DIN Condensed Bold"/>
                <a:cs typeface="DIN Condensed Bold"/>
              </a:rPr>
              <a:t>77%</a:t>
            </a:r>
            <a:endParaRPr lang="en-US" sz="8000" dirty="0">
              <a:solidFill>
                <a:srgbClr val="5D1E1F"/>
              </a:solidFill>
              <a:latin typeface="DIN Condensed Bold"/>
              <a:cs typeface="DIN Condensed Bold"/>
            </a:endParaRPr>
          </a:p>
        </p:txBody>
      </p:sp>
      <p:sp>
        <p:nvSpPr>
          <p:cNvPr id="20" name="Rectangle 19"/>
          <p:cNvSpPr/>
          <p:nvPr/>
        </p:nvSpPr>
        <p:spPr>
          <a:xfrm rot="10800000">
            <a:off x="329079" y="-94080"/>
            <a:ext cx="1979760" cy="258698"/>
          </a:xfrm>
          <a:prstGeom prst="rect">
            <a:avLst/>
          </a:prstGeom>
          <a:solidFill>
            <a:srgbClr val="CCA14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050826" y="2356033"/>
            <a:ext cx="1777004" cy="45719"/>
          </a:xfrm>
          <a:prstGeom prst="rect">
            <a:avLst/>
          </a:prstGeom>
          <a:solidFill>
            <a:srgbClr val="63252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Half Frame 25"/>
          <p:cNvSpPr/>
          <p:nvPr/>
        </p:nvSpPr>
        <p:spPr>
          <a:xfrm rot="10800000">
            <a:off x="4942600" y="1459565"/>
            <a:ext cx="3391509" cy="2226733"/>
          </a:xfrm>
          <a:prstGeom prst="halfFrame">
            <a:avLst>
              <a:gd name="adj1" fmla="val 6904"/>
              <a:gd name="adj2" fmla="val 7008"/>
            </a:avLst>
          </a:prstGeom>
          <a:solidFill>
            <a:srgbClr val="5D1E1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9" name="Donut 28"/>
          <p:cNvSpPr/>
          <p:nvPr/>
        </p:nvSpPr>
        <p:spPr>
          <a:xfrm>
            <a:off x="5777248" y="4036732"/>
            <a:ext cx="2530189" cy="2530189"/>
          </a:xfrm>
          <a:prstGeom prst="donut">
            <a:avLst>
              <a:gd name="adj" fmla="val 18763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0" name="Block Arc 29"/>
          <p:cNvSpPr/>
          <p:nvPr/>
        </p:nvSpPr>
        <p:spPr>
          <a:xfrm rot="5964373" flipH="1">
            <a:off x="5786433" y="4041245"/>
            <a:ext cx="2509471" cy="2533621"/>
          </a:xfrm>
          <a:prstGeom prst="blockArc">
            <a:avLst>
              <a:gd name="adj1" fmla="val 5495000"/>
              <a:gd name="adj2" fmla="val 449965"/>
              <a:gd name="adj3" fmla="val 18864"/>
            </a:avLst>
          </a:prstGeom>
          <a:solidFill>
            <a:schemeClr val="accent2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351305" y="3949790"/>
            <a:ext cx="16995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>
                <a:solidFill>
                  <a:srgbClr val="5D1E1F"/>
                </a:solidFill>
                <a:latin typeface="DIN Condensed Bold"/>
                <a:cs typeface="DIN Condensed Bold"/>
              </a:rPr>
              <a:t>77%</a:t>
            </a:r>
            <a:endParaRPr lang="en-US" sz="8000" dirty="0">
              <a:solidFill>
                <a:srgbClr val="5D1E1F"/>
              </a:solidFill>
              <a:latin typeface="DIN Condensed Bold"/>
              <a:cs typeface="DIN Condensed Bold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4225828" y="5388593"/>
            <a:ext cx="1777004" cy="45719"/>
          </a:xfrm>
          <a:prstGeom prst="rect">
            <a:avLst/>
          </a:prstGeom>
          <a:solidFill>
            <a:srgbClr val="63252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 descr="Screen Shot 2015-10-27 at 10.46.46 am.png"/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01" b="99160" l="945" r="9662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0769" y="4065310"/>
            <a:ext cx="3490845" cy="2245958"/>
          </a:xfrm>
          <a:prstGeom prst="rect">
            <a:avLst/>
          </a:prstGeom>
        </p:spPr>
      </p:pic>
      <p:sp>
        <p:nvSpPr>
          <p:cNvPr id="38" name="Half Frame 37"/>
          <p:cNvSpPr/>
          <p:nvPr/>
        </p:nvSpPr>
        <p:spPr>
          <a:xfrm rot="10800000" flipH="1">
            <a:off x="1168512" y="4036732"/>
            <a:ext cx="3324002" cy="2430284"/>
          </a:xfrm>
          <a:prstGeom prst="halfFrame">
            <a:avLst>
              <a:gd name="adj1" fmla="val 6904"/>
              <a:gd name="adj2" fmla="val 7008"/>
            </a:avLst>
          </a:prstGeom>
          <a:solidFill>
            <a:srgbClr val="5D1E1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0" y="917222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Futura"/>
                <a:cs typeface="Futura"/>
              </a:rPr>
              <a:t>	ANALYSIS OF KEY FINDINGS</a:t>
            </a:r>
            <a:endParaRPr lang="en-US" sz="3200" dirty="0">
              <a:latin typeface="Futura"/>
              <a:cs typeface="Futura"/>
            </a:endParaRPr>
          </a:p>
        </p:txBody>
      </p:sp>
    </p:spTree>
    <p:extLst>
      <p:ext uri="{BB962C8B-B14F-4D97-AF65-F5344CB8AC3E}">
        <p14:creationId xmlns:p14="http://schemas.microsoft.com/office/powerpoint/2010/main" val="6883117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9" grpId="0" animBg="1"/>
      <p:bldP spid="26" grpId="0" animBg="1"/>
      <p:bldP spid="30" grpId="0" animBg="1"/>
      <p:bldP spid="31" grpId="0"/>
      <p:bldP spid="32" grpId="0" animBg="1"/>
      <p:bldP spid="3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Chevron 6"/>
          <p:cNvSpPr/>
          <p:nvPr/>
        </p:nvSpPr>
        <p:spPr>
          <a:xfrm>
            <a:off x="1535612" y="1317288"/>
            <a:ext cx="6430904" cy="1067749"/>
          </a:xfrm>
          <a:prstGeom prst="chevron">
            <a:avLst>
              <a:gd name="adj" fmla="val 35675"/>
            </a:avLst>
          </a:prstGeom>
          <a:solidFill>
            <a:srgbClr val="D87F0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535613" y="1224599"/>
            <a:ext cx="1093371" cy="1273328"/>
            <a:chOff x="2350363" y="740492"/>
            <a:chExt cx="1728601" cy="2013111"/>
          </a:xfrm>
        </p:grpSpPr>
        <p:sp>
          <p:nvSpPr>
            <p:cNvPr id="10" name="Chevron 9"/>
            <p:cNvSpPr/>
            <p:nvPr/>
          </p:nvSpPr>
          <p:spPr>
            <a:xfrm>
              <a:off x="2416138" y="740492"/>
              <a:ext cx="1662826" cy="2011366"/>
            </a:xfrm>
            <a:prstGeom prst="chevron">
              <a:avLst>
                <a:gd name="adj" fmla="val 42170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1" name="Isosceles Triangle 10"/>
            <p:cNvSpPr/>
            <p:nvPr/>
          </p:nvSpPr>
          <p:spPr>
            <a:xfrm>
              <a:off x="2355295" y="740492"/>
              <a:ext cx="178584" cy="153952"/>
            </a:xfrm>
            <a:prstGeom prst="triangl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Isosceles Triangle 11"/>
            <p:cNvSpPr/>
            <p:nvPr/>
          </p:nvSpPr>
          <p:spPr>
            <a:xfrm rot="10800000">
              <a:off x="2350363" y="2575126"/>
              <a:ext cx="207033" cy="178477"/>
            </a:xfrm>
            <a:prstGeom prst="triangl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Chevron 12"/>
          <p:cNvSpPr/>
          <p:nvPr/>
        </p:nvSpPr>
        <p:spPr>
          <a:xfrm>
            <a:off x="1577217" y="2694355"/>
            <a:ext cx="6434025" cy="1063397"/>
          </a:xfrm>
          <a:prstGeom prst="chevron">
            <a:avLst>
              <a:gd name="adj" fmla="val 35675"/>
            </a:avLst>
          </a:prstGeom>
          <a:solidFill>
            <a:srgbClr val="5D1E1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920240" y="3006472"/>
            <a:ext cx="53132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latin typeface="Futura"/>
                <a:cs typeface="Futura"/>
              </a:rPr>
              <a:t>TRANG - DEFEAT RISKS</a:t>
            </a:r>
            <a:endParaRPr lang="en-US" sz="2400" dirty="0">
              <a:solidFill>
                <a:schemeClr val="bg1"/>
              </a:solidFill>
              <a:latin typeface="Futura"/>
              <a:cs typeface="Futura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1577218" y="2597315"/>
            <a:ext cx="1093371" cy="1268918"/>
            <a:chOff x="2350363" y="740492"/>
            <a:chExt cx="1728601" cy="2013111"/>
          </a:xfrm>
        </p:grpSpPr>
        <p:sp>
          <p:nvSpPr>
            <p:cNvPr id="16" name="Chevron 15"/>
            <p:cNvSpPr/>
            <p:nvPr/>
          </p:nvSpPr>
          <p:spPr>
            <a:xfrm>
              <a:off x="2416138" y="740492"/>
              <a:ext cx="1662826" cy="2011366"/>
            </a:xfrm>
            <a:prstGeom prst="chevron">
              <a:avLst>
                <a:gd name="adj" fmla="val 42170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7" name="Isosceles Triangle 16"/>
            <p:cNvSpPr/>
            <p:nvPr/>
          </p:nvSpPr>
          <p:spPr>
            <a:xfrm>
              <a:off x="2355295" y="740492"/>
              <a:ext cx="178584" cy="153952"/>
            </a:xfrm>
            <a:prstGeom prst="triangl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Isosceles Triangle 17"/>
            <p:cNvSpPr/>
            <p:nvPr/>
          </p:nvSpPr>
          <p:spPr>
            <a:xfrm rot="10800000">
              <a:off x="2350363" y="2575126"/>
              <a:ext cx="207033" cy="178477"/>
            </a:xfrm>
            <a:prstGeom prst="triangl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Chevron 18"/>
          <p:cNvSpPr/>
          <p:nvPr/>
        </p:nvSpPr>
        <p:spPr>
          <a:xfrm>
            <a:off x="1578234" y="4126629"/>
            <a:ext cx="6388282" cy="1036389"/>
          </a:xfrm>
          <a:prstGeom prst="chevron">
            <a:avLst>
              <a:gd name="adj" fmla="val 35675"/>
            </a:avLst>
          </a:prstGeom>
          <a:solidFill>
            <a:srgbClr val="166F4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920240" y="4427418"/>
            <a:ext cx="5303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FF"/>
                </a:solidFill>
                <a:latin typeface="Futura"/>
                <a:cs typeface="Futura"/>
              </a:rPr>
              <a:t>VAN - DEFEAT IGNORANCE</a:t>
            </a:r>
            <a:endParaRPr lang="en-US" sz="2400" dirty="0">
              <a:solidFill>
                <a:srgbClr val="FFFFFF"/>
              </a:solidFill>
              <a:latin typeface="Futura"/>
              <a:cs typeface="Futura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1578235" y="4043660"/>
            <a:ext cx="1093371" cy="1218024"/>
            <a:chOff x="2350363" y="740492"/>
            <a:chExt cx="1728601" cy="2013111"/>
          </a:xfrm>
        </p:grpSpPr>
        <p:sp>
          <p:nvSpPr>
            <p:cNvPr id="22" name="Chevron 21"/>
            <p:cNvSpPr/>
            <p:nvPr/>
          </p:nvSpPr>
          <p:spPr>
            <a:xfrm>
              <a:off x="2416138" y="740492"/>
              <a:ext cx="1662826" cy="2011366"/>
            </a:xfrm>
            <a:prstGeom prst="chevron">
              <a:avLst>
                <a:gd name="adj" fmla="val 42170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3" name="Isosceles Triangle 22"/>
            <p:cNvSpPr/>
            <p:nvPr/>
          </p:nvSpPr>
          <p:spPr>
            <a:xfrm>
              <a:off x="2355295" y="740492"/>
              <a:ext cx="178584" cy="153952"/>
            </a:xfrm>
            <a:prstGeom prst="triangl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Isosceles Triangle 23"/>
            <p:cNvSpPr/>
            <p:nvPr/>
          </p:nvSpPr>
          <p:spPr>
            <a:xfrm rot="10800000">
              <a:off x="2350363" y="2575126"/>
              <a:ext cx="207033" cy="178477"/>
            </a:xfrm>
            <a:prstGeom prst="triangl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Chevron 24"/>
          <p:cNvSpPr/>
          <p:nvPr/>
        </p:nvSpPr>
        <p:spPr>
          <a:xfrm>
            <a:off x="1558375" y="5488523"/>
            <a:ext cx="6391402" cy="1059836"/>
          </a:xfrm>
          <a:prstGeom prst="chevron">
            <a:avLst>
              <a:gd name="adj" fmla="val 35675"/>
            </a:avLst>
          </a:prstGeom>
          <a:solidFill>
            <a:schemeClr val="tx2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920241" y="5756944"/>
            <a:ext cx="53035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FF"/>
                </a:solidFill>
                <a:latin typeface="Futura"/>
                <a:cs typeface="Futura"/>
              </a:rPr>
              <a:t>TIFFANY - DEFEAT MISINFORMATION</a:t>
            </a:r>
            <a:endParaRPr lang="en-US" sz="2400" dirty="0">
              <a:solidFill>
                <a:srgbClr val="FFFFFF"/>
              </a:solidFill>
              <a:latin typeface="Futura"/>
              <a:cs typeface="Futura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1552025" y="5391594"/>
            <a:ext cx="1093371" cy="1267450"/>
            <a:chOff x="2350363" y="740492"/>
            <a:chExt cx="1728601" cy="2013111"/>
          </a:xfrm>
        </p:grpSpPr>
        <p:sp>
          <p:nvSpPr>
            <p:cNvPr id="28" name="Chevron 27"/>
            <p:cNvSpPr/>
            <p:nvPr/>
          </p:nvSpPr>
          <p:spPr>
            <a:xfrm>
              <a:off x="2416138" y="740492"/>
              <a:ext cx="1662826" cy="2011366"/>
            </a:xfrm>
            <a:prstGeom prst="chevron">
              <a:avLst>
                <a:gd name="adj" fmla="val 42170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9" name="Isosceles Triangle 28"/>
            <p:cNvSpPr/>
            <p:nvPr/>
          </p:nvSpPr>
          <p:spPr>
            <a:xfrm>
              <a:off x="2355295" y="740492"/>
              <a:ext cx="178584" cy="153952"/>
            </a:xfrm>
            <a:prstGeom prst="triangl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Isosceles Triangle 29"/>
            <p:cNvSpPr/>
            <p:nvPr/>
          </p:nvSpPr>
          <p:spPr>
            <a:xfrm rot="10800000">
              <a:off x="2350363" y="2575126"/>
              <a:ext cx="207033" cy="178477"/>
            </a:xfrm>
            <a:prstGeom prst="triangl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0" y="317073"/>
            <a:ext cx="9296143" cy="58477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D0D0D"/>
                </a:solidFill>
                <a:latin typeface="Futura"/>
                <a:cs typeface="Futura"/>
              </a:rPr>
              <a:t>	</a:t>
            </a:r>
            <a:r>
              <a:rPr lang="en-US" sz="3200" b="1" dirty="0" smtClean="0">
                <a:solidFill>
                  <a:srgbClr val="0D0D0D"/>
                </a:solidFill>
                <a:latin typeface="Futura"/>
                <a:cs typeface="Futura"/>
              </a:rPr>
              <a:t>ORDER OF PRESENTATION</a:t>
            </a:r>
            <a:endParaRPr lang="en-US" sz="3200" b="1" dirty="0">
              <a:solidFill>
                <a:srgbClr val="0D0D0D"/>
              </a:solidFill>
              <a:latin typeface="Futura"/>
              <a:cs typeface="Futura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920240" y="1655659"/>
            <a:ext cx="5323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latin typeface="Futura"/>
                <a:cs typeface="Futura"/>
              </a:rPr>
              <a:t>FELIX - INTRODUCTION</a:t>
            </a:r>
            <a:endParaRPr lang="en-US" sz="2400" dirty="0">
              <a:solidFill>
                <a:schemeClr val="bg1"/>
              </a:solidFill>
              <a:latin typeface="Futura"/>
              <a:cs typeface="Futura"/>
            </a:endParaRPr>
          </a:p>
        </p:txBody>
      </p:sp>
    </p:spTree>
    <p:extLst>
      <p:ext uri="{BB962C8B-B14F-4D97-AF65-F5344CB8AC3E}">
        <p14:creationId xmlns:p14="http://schemas.microsoft.com/office/powerpoint/2010/main" val="3147354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4.38694E-6 -2.17794E-6 L 0.57346 -2.17794E-6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673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1.72977E-6 -4.63392E-7 L 0.57398 -4.63392E-7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691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4.74123E-6 -2.03892E-7 L 0.56913 -2.03892E-7 " pathEditMode="relative" rAng="0" ptsTypes="AA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447" y="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2.6016E-6 3.27155E-6 L 0.56894 3.27155E-6 " pathEditMode="relative" rAng="0" ptsTypes="AA">
                                      <p:cBhvr>
                                        <p:cTn id="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447" y="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0" grpId="0"/>
      <p:bldP spid="26" grpId="0"/>
      <p:bldP spid="3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 rot="10800000">
            <a:off x="2481128" y="-94080"/>
            <a:ext cx="1940166" cy="823091"/>
          </a:xfrm>
          <a:prstGeom prst="rect">
            <a:avLst/>
          </a:prstGeom>
          <a:solidFill>
            <a:srgbClr val="83312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 rot="10800000">
            <a:off x="4546372" y="-94080"/>
            <a:ext cx="1979760" cy="258698"/>
          </a:xfrm>
          <a:prstGeom prst="rect">
            <a:avLst/>
          </a:prstGeom>
          <a:solidFill>
            <a:srgbClr val="166F4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 rot="10800000">
            <a:off x="6638939" y="-94080"/>
            <a:ext cx="1979760" cy="258699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935327" y="7911"/>
            <a:ext cx="30260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FFFF"/>
                </a:solidFill>
                <a:latin typeface="Futura"/>
                <a:cs typeface="Futura"/>
              </a:rPr>
              <a:t>TRANG</a:t>
            </a:r>
          </a:p>
          <a:p>
            <a:pPr algn="ctr"/>
            <a:r>
              <a:rPr lang="en-US" sz="1600" dirty="0" smtClean="0">
                <a:solidFill>
                  <a:srgbClr val="FFFFFF"/>
                </a:solidFill>
                <a:latin typeface="Pacifico Regular"/>
                <a:cs typeface="Pacifico Regular"/>
              </a:rPr>
              <a:t>Defeat Risks</a:t>
            </a:r>
            <a:endParaRPr lang="en-US" sz="1600" dirty="0">
              <a:solidFill>
                <a:srgbClr val="FFFFFF"/>
              </a:solidFill>
              <a:latin typeface="Pacifico Regular"/>
              <a:cs typeface="Pacifico Regular"/>
            </a:endParaRPr>
          </a:p>
        </p:txBody>
      </p:sp>
      <p:sp>
        <p:nvSpPr>
          <p:cNvPr id="11" name="Rectangle 10"/>
          <p:cNvSpPr/>
          <p:nvPr/>
        </p:nvSpPr>
        <p:spPr>
          <a:xfrm rot="10800000">
            <a:off x="329079" y="-94080"/>
            <a:ext cx="1979760" cy="258698"/>
          </a:xfrm>
          <a:prstGeom prst="rect">
            <a:avLst/>
          </a:prstGeom>
          <a:solidFill>
            <a:srgbClr val="CCA14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0" y="917222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Futura"/>
                <a:cs typeface="Futura"/>
              </a:rPr>
              <a:t>	STRENGTH OF ERA</a:t>
            </a:r>
            <a:endParaRPr lang="en-US" sz="3200" dirty="0">
              <a:latin typeface="Futura"/>
              <a:cs typeface="Futura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screen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1890" y="1716746"/>
            <a:ext cx="2139702" cy="213970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screen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77597" y="1716746"/>
            <a:ext cx="2139702" cy="213970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screen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6521" y="1716746"/>
            <a:ext cx="2139702" cy="213970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screen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1890" y="3856448"/>
            <a:ext cx="2139702" cy="213970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screen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77597" y="3856448"/>
            <a:ext cx="2139702" cy="21397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 cstate="screen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6521" y="3856448"/>
            <a:ext cx="2139702" cy="213970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 cstate="screen">
            <a:duotone>
              <a:prstClr val="black"/>
              <a:srgbClr val="313131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5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1890" y="3856448"/>
            <a:ext cx="2139702" cy="213970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 cstate="screen">
            <a:duotone>
              <a:prstClr val="black"/>
              <a:srgbClr val="313131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5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75168" y="3856448"/>
            <a:ext cx="2139702" cy="2139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5277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xit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2" presetClass="exit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xit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2" presetClass="exit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 rot="10800000">
            <a:off x="2481128" y="-94080"/>
            <a:ext cx="1940166" cy="823091"/>
          </a:xfrm>
          <a:prstGeom prst="rect">
            <a:avLst/>
          </a:prstGeom>
          <a:solidFill>
            <a:srgbClr val="83312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 rot="10800000">
            <a:off x="4546372" y="-94080"/>
            <a:ext cx="1979760" cy="258698"/>
          </a:xfrm>
          <a:prstGeom prst="rect">
            <a:avLst/>
          </a:prstGeom>
          <a:solidFill>
            <a:srgbClr val="166F4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 rot="10800000">
            <a:off x="6638939" y="-94080"/>
            <a:ext cx="1979760" cy="258699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935327" y="7911"/>
            <a:ext cx="30260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FFFF"/>
                </a:solidFill>
                <a:latin typeface="Futura"/>
                <a:cs typeface="Futura"/>
              </a:rPr>
              <a:t>TRANG</a:t>
            </a:r>
          </a:p>
          <a:p>
            <a:pPr algn="ctr"/>
            <a:r>
              <a:rPr lang="en-US" sz="1600" dirty="0" smtClean="0">
                <a:solidFill>
                  <a:srgbClr val="FFFFFF"/>
                </a:solidFill>
                <a:latin typeface="Pacifico Regular"/>
                <a:cs typeface="Pacifico Regular"/>
              </a:rPr>
              <a:t>Defeat Risks</a:t>
            </a:r>
            <a:endParaRPr lang="en-US" sz="1600" dirty="0">
              <a:solidFill>
                <a:srgbClr val="FFFFFF"/>
              </a:solidFill>
              <a:latin typeface="Pacifico Regular"/>
              <a:cs typeface="Pacifico Regular"/>
            </a:endParaRPr>
          </a:p>
        </p:txBody>
      </p:sp>
      <p:sp>
        <p:nvSpPr>
          <p:cNvPr id="9" name="Rectangle 8"/>
          <p:cNvSpPr/>
          <p:nvPr/>
        </p:nvSpPr>
        <p:spPr>
          <a:xfrm rot="10800000">
            <a:off x="329079" y="-94080"/>
            <a:ext cx="1979760" cy="258698"/>
          </a:xfrm>
          <a:prstGeom prst="rect">
            <a:avLst/>
          </a:prstGeom>
          <a:solidFill>
            <a:srgbClr val="CCA14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0" y="917222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Futura"/>
                <a:cs typeface="Futura"/>
              </a:rPr>
              <a:t>	LIMITATION OF ERA</a:t>
            </a:r>
            <a:endParaRPr lang="en-US" sz="3200" dirty="0">
              <a:latin typeface="Futura"/>
              <a:cs typeface="Futura"/>
            </a:endParaRPr>
          </a:p>
        </p:txBody>
      </p:sp>
      <p:pic>
        <p:nvPicPr>
          <p:cNvPr id="13" name="Content Placeholder 4" descr="form.jpg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304541">
            <a:off x="-580695" y="2819968"/>
            <a:ext cx="3421223" cy="1254352"/>
          </a:xfrm>
          <a:effectLst/>
        </p:spPr>
      </p:pic>
      <p:pic>
        <p:nvPicPr>
          <p:cNvPr id="14" name="Content Placeholder 4" descr="form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5497">
            <a:off x="3657259" y="2744482"/>
            <a:ext cx="3472999" cy="1273335"/>
          </a:xfrm>
          <a:prstGeom prst="rect">
            <a:avLst/>
          </a:prstGeom>
          <a:effectLst/>
        </p:spPr>
      </p:pic>
      <p:pic>
        <p:nvPicPr>
          <p:cNvPr id="15" name="Picture 14" descr="ticket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5652" y="3299842"/>
            <a:ext cx="3364194" cy="1153034"/>
          </a:xfrm>
          <a:prstGeom prst="rect">
            <a:avLst/>
          </a:prstGeom>
          <a:effectLst/>
        </p:spPr>
      </p:pic>
      <p:pic>
        <p:nvPicPr>
          <p:cNvPr id="16" name="Picture 15" descr="ticket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31081">
            <a:off x="3947258" y="4171720"/>
            <a:ext cx="3181288" cy="1292548"/>
          </a:xfrm>
          <a:prstGeom prst="rect">
            <a:avLst/>
          </a:prstGeom>
          <a:effectLst/>
        </p:spPr>
      </p:pic>
      <p:pic>
        <p:nvPicPr>
          <p:cNvPr id="17" name="Content Placeholder 4" descr="form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62859">
            <a:off x="17889" y="4118896"/>
            <a:ext cx="3472999" cy="1273335"/>
          </a:xfrm>
          <a:prstGeom prst="rect">
            <a:avLst/>
          </a:prstGeom>
          <a:effectLst/>
        </p:spPr>
      </p:pic>
      <p:pic>
        <p:nvPicPr>
          <p:cNvPr id="18" name="Picture 17" descr="ticket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8307" y="4787211"/>
            <a:ext cx="3364194" cy="1153034"/>
          </a:xfrm>
          <a:prstGeom prst="rect">
            <a:avLst/>
          </a:prstGeom>
          <a:effectLst/>
        </p:spPr>
      </p:pic>
      <p:pic>
        <p:nvPicPr>
          <p:cNvPr id="19" name="Content Placeholder 4" descr="form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369249">
            <a:off x="3905551" y="5517289"/>
            <a:ext cx="3472999" cy="1273335"/>
          </a:xfrm>
          <a:prstGeom prst="rect">
            <a:avLst/>
          </a:prstGeom>
          <a:effectLst/>
        </p:spPr>
      </p:pic>
      <p:pic>
        <p:nvPicPr>
          <p:cNvPr id="20" name="Content Placeholder 4" descr="form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56523">
            <a:off x="118783" y="5455979"/>
            <a:ext cx="3472999" cy="1273335"/>
          </a:xfrm>
          <a:prstGeom prst="rect">
            <a:avLst/>
          </a:prstGeom>
          <a:effectLst/>
        </p:spPr>
      </p:pic>
      <p:pic>
        <p:nvPicPr>
          <p:cNvPr id="21" name="Picture 20" descr="ticket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76142" y="5996490"/>
            <a:ext cx="3364194" cy="1153034"/>
          </a:xfrm>
          <a:prstGeom prst="rect">
            <a:avLst/>
          </a:prstGeom>
          <a:effectLst/>
        </p:spPr>
      </p:pic>
      <p:pic>
        <p:nvPicPr>
          <p:cNvPr id="22" name="Picture 21" descr="ticket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11419">
            <a:off x="6526132" y="5940245"/>
            <a:ext cx="3364194" cy="1153034"/>
          </a:xfrm>
          <a:prstGeom prst="rect">
            <a:avLst/>
          </a:prstGeom>
          <a:effectLst/>
        </p:spPr>
      </p:pic>
      <p:pic>
        <p:nvPicPr>
          <p:cNvPr id="23" name="Content Placeholder 4" descr="form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34578">
            <a:off x="6362674" y="4262267"/>
            <a:ext cx="3472999" cy="1273335"/>
          </a:xfrm>
          <a:prstGeom prst="rect">
            <a:avLst/>
          </a:prstGeom>
          <a:effectLst/>
        </p:spPr>
      </p:pic>
      <p:pic>
        <p:nvPicPr>
          <p:cNvPr id="24" name="Content Placeholder 4" descr="form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010033">
            <a:off x="6183062" y="2962641"/>
            <a:ext cx="3472999" cy="1273335"/>
          </a:xfrm>
          <a:prstGeom prst="rect">
            <a:avLst/>
          </a:prstGeom>
          <a:effectLst/>
        </p:spPr>
      </p:pic>
      <p:pic>
        <p:nvPicPr>
          <p:cNvPr id="25" name="Content Placeholder 4" descr="form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08784">
            <a:off x="1685829" y="3825700"/>
            <a:ext cx="3421223" cy="1254352"/>
          </a:xfrm>
          <a:prstGeom prst="rect">
            <a:avLst/>
          </a:prstGeom>
          <a:effectLst/>
        </p:spPr>
      </p:pic>
      <p:pic>
        <p:nvPicPr>
          <p:cNvPr id="26" name="Picture 25" descr="ticket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58993">
            <a:off x="1458069" y="2098927"/>
            <a:ext cx="3364194" cy="1153034"/>
          </a:xfrm>
          <a:prstGeom prst="rect">
            <a:avLst/>
          </a:prstGeom>
          <a:effectLst/>
        </p:spPr>
      </p:pic>
      <p:pic>
        <p:nvPicPr>
          <p:cNvPr id="27" name="Picture 26" descr="ticket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201934">
            <a:off x="6755435" y="5120779"/>
            <a:ext cx="3364194" cy="1153034"/>
          </a:xfrm>
          <a:prstGeom prst="rect">
            <a:avLst/>
          </a:prstGeom>
          <a:effectLst/>
        </p:spPr>
      </p:pic>
      <p:pic>
        <p:nvPicPr>
          <p:cNvPr id="28" name="Content Placeholder 4" descr="form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64844">
            <a:off x="2684795" y="6262882"/>
            <a:ext cx="3472999" cy="1273335"/>
          </a:xfrm>
          <a:prstGeom prst="rect">
            <a:avLst/>
          </a:prstGeom>
          <a:effectLst/>
        </p:spPr>
      </p:pic>
      <p:pic>
        <p:nvPicPr>
          <p:cNvPr id="29" name="Content Placeholder 4" descr="form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010033">
            <a:off x="5472545" y="1910219"/>
            <a:ext cx="3472999" cy="1273335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3566228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-1843788" y="-2429110"/>
            <a:ext cx="7369566" cy="7132331"/>
            <a:chOff x="-1843788" y="-2429110"/>
            <a:chExt cx="7369566" cy="7132331"/>
          </a:xfrm>
        </p:grpSpPr>
        <p:grpSp>
          <p:nvGrpSpPr>
            <p:cNvPr id="13" name="Group 12"/>
            <p:cNvGrpSpPr/>
            <p:nvPr/>
          </p:nvGrpSpPr>
          <p:grpSpPr>
            <a:xfrm rot="14400000">
              <a:off x="-1364767" y="-2908131"/>
              <a:ext cx="6411523" cy="7369566"/>
              <a:chOff x="2558973" y="1250845"/>
              <a:chExt cx="3290109" cy="3781734"/>
            </a:xfrm>
            <a:effectLst/>
          </p:grpSpPr>
          <p:sp>
            <p:nvSpPr>
              <p:cNvPr id="15" name="Isosceles Triangle 14"/>
              <p:cNvSpPr/>
              <p:nvPr/>
            </p:nvSpPr>
            <p:spPr>
              <a:xfrm>
                <a:off x="2558973" y="3141712"/>
                <a:ext cx="2193406" cy="1890867"/>
              </a:xfrm>
              <a:prstGeom prst="triangle">
                <a:avLst/>
              </a:prstGeom>
              <a:no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Isosceles Triangle 15"/>
              <p:cNvSpPr/>
              <p:nvPr/>
            </p:nvSpPr>
            <p:spPr>
              <a:xfrm>
                <a:off x="3655676" y="1250845"/>
                <a:ext cx="2193406" cy="1890867"/>
              </a:xfrm>
              <a:prstGeom prst="triangle">
                <a:avLst/>
              </a:prstGeom>
              <a:no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0" name="TextBox 29"/>
            <p:cNvSpPr txBox="1"/>
            <p:nvPr/>
          </p:nvSpPr>
          <p:spPr>
            <a:xfrm>
              <a:off x="1919943" y="2764229"/>
              <a:ext cx="695082" cy="1938992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12000" dirty="0" smtClean="0">
                  <a:solidFill>
                    <a:schemeClr val="bg1"/>
                  </a:solidFill>
                  <a:latin typeface="DIN Condensed Bold"/>
                  <a:cs typeface="DIN Condensed Bold"/>
                </a:rPr>
                <a:t>1</a:t>
              </a: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0" y="917222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3200" dirty="0" smtClean="0">
                <a:latin typeface="Futura"/>
                <a:cs typeface="Futura"/>
              </a:rPr>
              <a:t>SOLUTION</a:t>
            </a:r>
            <a:endParaRPr lang="en-US" sz="3200" dirty="0">
              <a:latin typeface="Futura"/>
              <a:cs typeface="Futura"/>
            </a:endParaRPr>
          </a:p>
        </p:txBody>
      </p:sp>
      <p:pic>
        <p:nvPicPr>
          <p:cNvPr id="32" name="Picture 31" descr="localTicket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830" y="1918175"/>
            <a:ext cx="6186836" cy="2346482"/>
          </a:xfrm>
          <a:prstGeom prst="rect">
            <a:avLst/>
          </a:prstGeom>
          <a:effectLst>
            <a:reflection blurRad="6350" stA="50000" endA="300" endPos="90000" dist="50800" dir="5400000" sy="-100000" algn="bl" rotWithShape="0"/>
          </a:effectLst>
        </p:spPr>
      </p:pic>
      <p:pic>
        <p:nvPicPr>
          <p:cNvPr id="33" name="Picture 32" descr="localForm.psd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9943" y="2764229"/>
            <a:ext cx="6386683" cy="2461610"/>
          </a:xfrm>
          <a:prstGeom prst="rect">
            <a:avLst/>
          </a:prstGeom>
          <a:effectLst>
            <a:reflection blurRad="6350" stA="50000" endA="300" endPos="90000" dir="5400000" sy="-100000" algn="bl" rotWithShape="0"/>
          </a:effectLst>
        </p:spPr>
      </p:pic>
      <p:sp>
        <p:nvSpPr>
          <p:cNvPr id="18" name="Rectangle 17"/>
          <p:cNvSpPr/>
          <p:nvPr/>
        </p:nvSpPr>
        <p:spPr>
          <a:xfrm rot="10800000">
            <a:off x="2481128" y="-94080"/>
            <a:ext cx="1940166" cy="823091"/>
          </a:xfrm>
          <a:prstGeom prst="rect">
            <a:avLst/>
          </a:prstGeom>
          <a:solidFill>
            <a:srgbClr val="83312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 rot="10800000">
            <a:off x="4546372" y="-94080"/>
            <a:ext cx="1979760" cy="258698"/>
          </a:xfrm>
          <a:prstGeom prst="rect">
            <a:avLst/>
          </a:prstGeom>
          <a:solidFill>
            <a:srgbClr val="166F4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 rot="10800000">
            <a:off x="6638939" y="-94080"/>
            <a:ext cx="1979760" cy="258699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1935327" y="7911"/>
            <a:ext cx="30260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FFFF"/>
                </a:solidFill>
                <a:latin typeface="Futura"/>
                <a:cs typeface="Futura"/>
              </a:rPr>
              <a:t>TRANG</a:t>
            </a:r>
          </a:p>
          <a:p>
            <a:pPr algn="ctr"/>
            <a:r>
              <a:rPr lang="en-US" sz="1600" dirty="0" smtClean="0">
                <a:solidFill>
                  <a:srgbClr val="FFFFFF"/>
                </a:solidFill>
                <a:latin typeface="Pacifico Regular"/>
                <a:cs typeface="Pacifico Regular"/>
              </a:rPr>
              <a:t>Defeat Risks</a:t>
            </a:r>
            <a:endParaRPr lang="en-US" sz="1600" dirty="0">
              <a:solidFill>
                <a:srgbClr val="FFFFFF"/>
              </a:solidFill>
              <a:latin typeface="Pacifico Regular"/>
              <a:cs typeface="Pacifico Regular"/>
            </a:endParaRPr>
          </a:p>
        </p:txBody>
      </p:sp>
      <p:sp>
        <p:nvSpPr>
          <p:cNvPr id="28" name="Rectangle 27"/>
          <p:cNvSpPr/>
          <p:nvPr/>
        </p:nvSpPr>
        <p:spPr>
          <a:xfrm rot="10800000">
            <a:off x="329079" y="-94080"/>
            <a:ext cx="1979760" cy="258698"/>
          </a:xfrm>
          <a:prstGeom prst="rect">
            <a:avLst/>
          </a:prstGeom>
          <a:solidFill>
            <a:srgbClr val="CCA14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5293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 rot="10800000">
            <a:off x="2481128" y="-94080"/>
            <a:ext cx="1940166" cy="823091"/>
          </a:xfrm>
          <a:prstGeom prst="rect">
            <a:avLst/>
          </a:prstGeom>
          <a:solidFill>
            <a:srgbClr val="83312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 rot="10800000">
            <a:off x="4546372" y="-94080"/>
            <a:ext cx="1979760" cy="258698"/>
          </a:xfrm>
          <a:prstGeom prst="rect">
            <a:avLst/>
          </a:prstGeom>
          <a:solidFill>
            <a:srgbClr val="166F4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 rot="10800000">
            <a:off x="6638939" y="-94080"/>
            <a:ext cx="1979760" cy="258699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935327" y="7911"/>
            <a:ext cx="30260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FFFF"/>
                </a:solidFill>
                <a:latin typeface="Futura"/>
                <a:cs typeface="Futura"/>
              </a:rPr>
              <a:t>TRANG</a:t>
            </a:r>
          </a:p>
          <a:p>
            <a:pPr algn="ctr"/>
            <a:r>
              <a:rPr lang="en-US" sz="1600" dirty="0" smtClean="0">
                <a:solidFill>
                  <a:srgbClr val="FFFFFF"/>
                </a:solidFill>
                <a:latin typeface="Pacifico Regular"/>
                <a:cs typeface="Pacifico Regular"/>
              </a:rPr>
              <a:t>Defeat Risks</a:t>
            </a:r>
            <a:endParaRPr lang="en-US" sz="1600" dirty="0">
              <a:solidFill>
                <a:srgbClr val="FFFFFF"/>
              </a:solidFill>
              <a:latin typeface="Pacifico Regular"/>
              <a:cs typeface="Pacifico Regular"/>
            </a:endParaRPr>
          </a:p>
        </p:txBody>
      </p:sp>
      <p:sp>
        <p:nvSpPr>
          <p:cNvPr id="9" name="Rectangle 8"/>
          <p:cNvSpPr/>
          <p:nvPr/>
        </p:nvSpPr>
        <p:spPr>
          <a:xfrm rot="10800000">
            <a:off x="329079" y="-94080"/>
            <a:ext cx="1979760" cy="258698"/>
          </a:xfrm>
          <a:prstGeom prst="rect">
            <a:avLst/>
          </a:prstGeom>
          <a:solidFill>
            <a:srgbClr val="CCA14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0" y="917222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Futura"/>
                <a:cs typeface="Futura"/>
              </a:rPr>
              <a:t>	SOLUTION</a:t>
            </a:r>
            <a:endParaRPr lang="en-US" sz="3200" dirty="0">
              <a:latin typeface="Futura"/>
              <a:cs typeface="Futura"/>
            </a:endParaRPr>
          </a:p>
        </p:txBody>
      </p:sp>
      <p:pic>
        <p:nvPicPr>
          <p:cNvPr id="18" name="Picture 17" descr="ticket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8307" y="4787211"/>
            <a:ext cx="3364194" cy="1153034"/>
          </a:xfrm>
          <a:prstGeom prst="rect">
            <a:avLst/>
          </a:prstGeom>
          <a:effectLst/>
        </p:spPr>
      </p:pic>
      <p:pic>
        <p:nvPicPr>
          <p:cNvPr id="19" name="Content Placeholder 4" descr="form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369249">
            <a:off x="3905551" y="5517289"/>
            <a:ext cx="3472999" cy="1273335"/>
          </a:xfrm>
          <a:prstGeom prst="rect">
            <a:avLst/>
          </a:prstGeom>
          <a:effectLst/>
        </p:spPr>
      </p:pic>
      <p:pic>
        <p:nvPicPr>
          <p:cNvPr id="20" name="Content Placeholder 4" descr="form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56523">
            <a:off x="118783" y="5455979"/>
            <a:ext cx="3472999" cy="1273335"/>
          </a:xfrm>
          <a:prstGeom prst="rect">
            <a:avLst/>
          </a:prstGeom>
          <a:effectLst/>
        </p:spPr>
      </p:pic>
      <p:pic>
        <p:nvPicPr>
          <p:cNvPr id="21" name="Picture 20" descr="ticket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76142" y="5996490"/>
            <a:ext cx="3364194" cy="1153034"/>
          </a:xfrm>
          <a:prstGeom prst="rect">
            <a:avLst/>
          </a:prstGeom>
          <a:effectLst/>
        </p:spPr>
      </p:pic>
      <p:pic>
        <p:nvPicPr>
          <p:cNvPr id="22" name="Picture 21" descr="ticket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11419">
            <a:off x="6526132" y="5940245"/>
            <a:ext cx="3364194" cy="1153034"/>
          </a:xfrm>
          <a:prstGeom prst="rect">
            <a:avLst/>
          </a:prstGeom>
          <a:effectLst/>
        </p:spPr>
      </p:pic>
      <p:pic>
        <p:nvPicPr>
          <p:cNvPr id="27" name="Picture 26" descr="ticket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201934">
            <a:off x="6755435" y="5120779"/>
            <a:ext cx="3364194" cy="1153034"/>
          </a:xfrm>
          <a:prstGeom prst="rect">
            <a:avLst/>
          </a:prstGeom>
          <a:effectLst/>
        </p:spPr>
      </p:pic>
      <p:pic>
        <p:nvPicPr>
          <p:cNvPr id="28" name="Content Placeholder 4" descr="form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64844">
            <a:off x="2684795" y="6262882"/>
            <a:ext cx="3472999" cy="1273335"/>
          </a:xfrm>
          <a:prstGeom prst="rect">
            <a:avLst/>
          </a:prstGeom>
          <a:effectLst/>
        </p:spPr>
      </p:pic>
      <p:pic>
        <p:nvPicPr>
          <p:cNvPr id="30" name="Picture 29" descr="localTicket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68679">
            <a:off x="-9915" y="4305178"/>
            <a:ext cx="3296446" cy="1250244"/>
          </a:xfrm>
          <a:prstGeom prst="rect">
            <a:avLst/>
          </a:prstGeom>
          <a:effectLst/>
        </p:spPr>
      </p:pic>
      <p:pic>
        <p:nvPicPr>
          <p:cNvPr id="31" name="Picture 30" descr="localForm.psd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88158">
            <a:off x="4599216" y="4511118"/>
            <a:ext cx="3257106" cy="1255381"/>
          </a:xfrm>
          <a:prstGeom prst="rect">
            <a:avLst/>
          </a:prstGeom>
          <a:effectLst/>
        </p:spPr>
      </p:pic>
      <p:pic>
        <p:nvPicPr>
          <p:cNvPr id="32" name="Picture 31" descr="localTicket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09054">
            <a:off x="5084945" y="2932639"/>
            <a:ext cx="3296446" cy="1250244"/>
          </a:xfrm>
          <a:prstGeom prst="rect">
            <a:avLst/>
          </a:prstGeom>
          <a:effectLst/>
        </p:spPr>
      </p:pic>
      <p:pic>
        <p:nvPicPr>
          <p:cNvPr id="33" name="Picture 32" descr="localForm.psd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5327" y="3566801"/>
            <a:ext cx="3257106" cy="1255381"/>
          </a:xfrm>
          <a:prstGeom prst="rect">
            <a:avLst/>
          </a:prstGeom>
          <a:effectLst/>
        </p:spPr>
      </p:pic>
      <p:pic>
        <p:nvPicPr>
          <p:cNvPr id="36" name="Content Placeholder 4" descr="form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273863">
            <a:off x="6202913" y="3778019"/>
            <a:ext cx="3472999" cy="1273335"/>
          </a:xfrm>
          <a:prstGeom prst="rect">
            <a:avLst/>
          </a:prstGeom>
          <a:effectLst/>
        </p:spPr>
      </p:pic>
      <p:pic>
        <p:nvPicPr>
          <p:cNvPr id="37" name="Picture 36" descr="ticket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201934">
            <a:off x="626741" y="3030609"/>
            <a:ext cx="3364194" cy="1153034"/>
          </a:xfrm>
          <a:prstGeom prst="rect">
            <a:avLst/>
          </a:prstGeom>
          <a:effectLst/>
        </p:spPr>
      </p:pic>
      <p:pic>
        <p:nvPicPr>
          <p:cNvPr id="38" name="Picture 37" descr="localTicket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073212">
            <a:off x="2867901" y="2345226"/>
            <a:ext cx="3296446" cy="1250244"/>
          </a:xfrm>
          <a:prstGeom prst="rect">
            <a:avLst/>
          </a:prstGeom>
          <a:effectLst/>
        </p:spPr>
      </p:pic>
      <p:pic>
        <p:nvPicPr>
          <p:cNvPr id="39" name="Picture 38" descr="localForm.psd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67593">
            <a:off x="-374826" y="2723719"/>
            <a:ext cx="3257106" cy="1255381"/>
          </a:xfrm>
          <a:prstGeom prst="rect">
            <a:avLst/>
          </a:prstGeom>
          <a:effectLst/>
        </p:spPr>
      </p:pic>
      <p:pic>
        <p:nvPicPr>
          <p:cNvPr id="40" name="Picture 39" descr="ticket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067657">
            <a:off x="7188713" y="2472761"/>
            <a:ext cx="3364194" cy="1153034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4198917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 rot="10800000">
            <a:off x="4554983" y="-138952"/>
            <a:ext cx="1963734" cy="764300"/>
          </a:xfrm>
          <a:prstGeom prst="rect">
            <a:avLst/>
          </a:prstGeom>
          <a:solidFill>
            <a:srgbClr val="1B6F4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 rot="10800000">
            <a:off x="2481128" y="-94079"/>
            <a:ext cx="1940166" cy="258696"/>
          </a:xfrm>
          <a:prstGeom prst="rect">
            <a:avLst/>
          </a:prstGeom>
          <a:solidFill>
            <a:srgbClr val="83312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 rot="10800000">
            <a:off x="329079" y="-94080"/>
            <a:ext cx="1979760" cy="258698"/>
          </a:xfrm>
          <a:prstGeom prst="rect">
            <a:avLst/>
          </a:prstGeom>
          <a:solidFill>
            <a:srgbClr val="CCA14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 rot="10800000">
            <a:off x="6638939" y="-94080"/>
            <a:ext cx="1979760" cy="258699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4021830" y="-27225"/>
            <a:ext cx="302603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FFFF"/>
                </a:solidFill>
                <a:latin typeface="Futura"/>
                <a:cs typeface="Futura"/>
              </a:rPr>
              <a:t>VAN</a:t>
            </a:r>
          </a:p>
          <a:p>
            <a:pPr algn="ctr"/>
            <a:r>
              <a:rPr lang="en-US" sz="1400" dirty="0" smtClean="0">
                <a:solidFill>
                  <a:srgbClr val="FFFFFF"/>
                </a:solidFill>
                <a:latin typeface="Pacifico Regular"/>
                <a:cs typeface="Pacifico Regular"/>
              </a:rPr>
              <a:t>Defeat Ignorance</a:t>
            </a:r>
            <a:endParaRPr lang="en-US" sz="1400" dirty="0">
              <a:solidFill>
                <a:srgbClr val="FFFFFF"/>
              </a:solidFill>
              <a:latin typeface="Pacifico Regular"/>
              <a:cs typeface="Pacifico Regular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0" y="917222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Futura"/>
                <a:cs typeface="Futura"/>
              </a:rPr>
              <a:t>	</a:t>
            </a:r>
            <a:r>
              <a:rPr lang="en-US" sz="3200" dirty="0" smtClean="0">
                <a:latin typeface="Futura"/>
                <a:cs typeface="Futura"/>
              </a:rPr>
              <a:t>CLEVER CUSTOMER</a:t>
            </a:r>
            <a:endParaRPr lang="en-US" sz="3200" dirty="0">
              <a:latin typeface="Futura"/>
              <a:cs typeface="Futura"/>
            </a:endParaRPr>
          </a:p>
        </p:txBody>
      </p:sp>
      <p:pic>
        <p:nvPicPr>
          <p:cNvPr id="33" name="Picture 32" descr="Screen Shot 2015-10-08 at 8.54.22 pm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3046" y="1845620"/>
            <a:ext cx="3036262" cy="3462980"/>
          </a:xfrm>
          <a:prstGeom prst="rect">
            <a:avLst/>
          </a:prstGeom>
        </p:spPr>
      </p:pic>
      <p:pic>
        <p:nvPicPr>
          <p:cNvPr id="34" name="Picture 33" descr="Screen Shot 2015-10-08 at 9.56.46 pm.pn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74230" y="1845620"/>
            <a:ext cx="4358293" cy="3063444"/>
          </a:xfrm>
          <a:prstGeom prst="rect">
            <a:avLst/>
          </a:prstGeom>
        </p:spPr>
      </p:pic>
      <p:pic>
        <p:nvPicPr>
          <p:cNvPr id="37" name="Picture 36" descr="Screen Shot 2015-10-08 at 8.54.22 pm.png"/>
          <p:cNvPicPr>
            <a:picLocks noChangeAspect="1"/>
          </p:cNvPicPr>
          <p:nvPr/>
        </p:nvPicPr>
        <p:blipFill rotWithShape="1">
          <a:blip r:embed="rId3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3046" y="1845620"/>
            <a:ext cx="3036262" cy="3462980"/>
          </a:xfrm>
          <a:prstGeom prst="rect">
            <a:avLst/>
          </a:prstGeom>
        </p:spPr>
      </p:pic>
      <p:pic>
        <p:nvPicPr>
          <p:cNvPr id="39" name="Picture 38" descr="Screen Shot 2015-10-08 at 9.56.46 pm.png"/>
          <p:cNvPicPr>
            <a:picLocks noChangeAspect="1"/>
          </p:cNvPicPr>
          <p:nvPr/>
        </p:nvPicPr>
        <p:blipFill rotWithShape="1">
          <a:blip r:embed="rId4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74230" y="1845620"/>
            <a:ext cx="4358293" cy="306344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6790" y="743204"/>
            <a:ext cx="6896386" cy="6114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1629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4987E-6 -4.43828E-6 L -0.81847 -0.73254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915" y="-3663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95449 -0.67076 " pathEditMode="relative" ptsTypes="AA">
                                      <p:cBhvr>
                                        <p:cTn id="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051E-6 -1.12141E-6 L -0.81761 -0.73424 " pathEditMode="relative" rAng="0" ptsTypes="AA">
                                      <p:cBhvr>
                                        <p:cTn id="1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872" y="-36724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95449 -0.67076 " pathEditMode="relative" ptsTypes="AA">
                                      <p:cBhvr>
                                        <p:cTn id="2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 rot="10800000">
            <a:off x="4554983" y="-138952"/>
            <a:ext cx="1963734" cy="764300"/>
          </a:xfrm>
          <a:prstGeom prst="rect">
            <a:avLst/>
          </a:prstGeom>
          <a:solidFill>
            <a:srgbClr val="1B6F4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 rot="10800000">
            <a:off x="2481128" y="-94079"/>
            <a:ext cx="1940166" cy="258696"/>
          </a:xfrm>
          <a:prstGeom prst="rect">
            <a:avLst/>
          </a:prstGeom>
          <a:solidFill>
            <a:srgbClr val="83312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 rot="10800000">
            <a:off x="329079" y="-94080"/>
            <a:ext cx="1979760" cy="258698"/>
          </a:xfrm>
          <a:prstGeom prst="rect">
            <a:avLst/>
          </a:prstGeom>
          <a:solidFill>
            <a:srgbClr val="CCA14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 rot="10800000">
            <a:off x="6638939" y="-94080"/>
            <a:ext cx="1979760" cy="258699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4021830" y="-27225"/>
            <a:ext cx="302603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FFFF"/>
                </a:solidFill>
                <a:latin typeface="Futura"/>
                <a:cs typeface="Futura"/>
              </a:rPr>
              <a:t>VAN</a:t>
            </a:r>
          </a:p>
          <a:p>
            <a:pPr algn="ctr"/>
            <a:r>
              <a:rPr lang="en-US" sz="1400" dirty="0" smtClean="0">
                <a:solidFill>
                  <a:srgbClr val="FFFFFF"/>
                </a:solidFill>
                <a:latin typeface="Pacifico Regular"/>
                <a:cs typeface="Pacifico Regular"/>
              </a:rPr>
              <a:t>Defeat Ignorance</a:t>
            </a:r>
            <a:endParaRPr lang="en-US" sz="1400" dirty="0">
              <a:solidFill>
                <a:srgbClr val="FFFFFF"/>
              </a:solidFill>
              <a:latin typeface="Pacifico Regular"/>
              <a:cs typeface="Pacifico Regular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0" y="917222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3200" dirty="0" smtClean="0">
                <a:latin typeface="Futura"/>
                <a:cs typeface="Futura"/>
              </a:rPr>
              <a:t>CLEVER CUSTOMER</a:t>
            </a:r>
            <a:endParaRPr lang="en-US" sz="3200" dirty="0">
              <a:latin typeface="Futura"/>
              <a:cs typeface="Futura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2096" y="1501998"/>
            <a:ext cx="6179809" cy="4634857"/>
          </a:xfrm>
          <a:prstGeom prst="rect">
            <a:avLst/>
          </a:prstGeom>
        </p:spPr>
      </p:pic>
      <p:grpSp>
        <p:nvGrpSpPr>
          <p:cNvPr id="36" name="Group 35"/>
          <p:cNvGrpSpPr/>
          <p:nvPr/>
        </p:nvGrpSpPr>
        <p:grpSpPr>
          <a:xfrm>
            <a:off x="2049208" y="3238162"/>
            <a:ext cx="1464150" cy="2480103"/>
            <a:chOff x="2481128" y="3077669"/>
            <a:chExt cx="1653647" cy="2801089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4" cstate="screen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481128" y="3077669"/>
              <a:ext cx="1653647" cy="2801089"/>
            </a:xfrm>
            <a:prstGeom prst="rect">
              <a:avLst/>
            </a:prstGeom>
          </p:spPr>
        </p:pic>
        <p:sp>
          <p:nvSpPr>
            <p:cNvPr id="25" name="Rectangle 24"/>
            <p:cNvSpPr/>
            <p:nvPr/>
          </p:nvSpPr>
          <p:spPr>
            <a:xfrm>
              <a:off x="2876031" y="3398655"/>
              <a:ext cx="915098" cy="859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2602491" y="3568266"/>
              <a:ext cx="1438014" cy="5909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latin typeface="Futura"/>
                  <a:cs typeface="Futura"/>
                </a:rPr>
                <a:t>CLEVER</a:t>
              </a:r>
            </a:p>
            <a:p>
              <a:pPr algn="ctr"/>
              <a:r>
                <a:rPr lang="en-US" sz="1400" dirty="0" smtClean="0">
                  <a:latin typeface="Futura"/>
                  <a:cs typeface="Futura"/>
                </a:rPr>
                <a:t>CUSTOMER</a:t>
              </a:r>
              <a:endParaRPr lang="en-US" sz="1400" dirty="0">
                <a:latin typeface="Futura"/>
                <a:cs typeface="Futura"/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3774380" y="3238162"/>
            <a:ext cx="1464150" cy="2480103"/>
            <a:chOff x="2481128" y="3077669"/>
            <a:chExt cx="1653647" cy="2801089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481128" y="3077669"/>
              <a:ext cx="1653647" cy="2801089"/>
            </a:xfrm>
            <a:prstGeom prst="rect">
              <a:avLst/>
            </a:prstGeom>
          </p:spPr>
        </p:pic>
        <p:sp>
          <p:nvSpPr>
            <p:cNvPr id="39" name="Rectangle 38"/>
            <p:cNvSpPr/>
            <p:nvPr/>
          </p:nvSpPr>
          <p:spPr>
            <a:xfrm>
              <a:off x="2876031" y="3398655"/>
              <a:ext cx="915098" cy="859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602491" y="3568266"/>
              <a:ext cx="1438014" cy="5909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latin typeface="Futura"/>
                  <a:cs typeface="Futura"/>
                </a:rPr>
                <a:t>CLEVER</a:t>
              </a:r>
            </a:p>
            <a:p>
              <a:pPr algn="ctr"/>
              <a:r>
                <a:rPr lang="en-US" sz="1400" dirty="0" smtClean="0">
                  <a:latin typeface="Futura"/>
                  <a:cs typeface="Futura"/>
                </a:rPr>
                <a:t>CUSTOMER</a:t>
              </a:r>
              <a:endParaRPr lang="en-US" sz="1400" dirty="0">
                <a:latin typeface="Futura"/>
                <a:cs typeface="Futura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5568968" y="3272295"/>
            <a:ext cx="1464150" cy="2480103"/>
            <a:chOff x="2481128" y="3077669"/>
            <a:chExt cx="1653647" cy="2801089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 rotWithShape="1">
            <a:blip r:embed="rId4" cstate="screen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481128" y="3077669"/>
              <a:ext cx="1653647" cy="2801089"/>
            </a:xfrm>
            <a:prstGeom prst="rect">
              <a:avLst/>
            </a:prstGeom>
          </p:spPr>
        </p:pic>
        <p:sp>
          <p:nvSpPr>
            <p:cNvPr id="43" name="Rectangle 42"/>
            <p:cNvSpPr/>
            <p:nvPr/>
          </p:nvSpPr>
          <p:spPr>
            <a:xfrm>
              <a:off x="2876031" y="3398655"/>
              <a:ext cx="915098" cy="859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2602491" y="3568266"/>
              <a:ext cx="1438014" cy="5909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latin typeface="Futura"/>
                  <a:cs typeface="Futura"/>
                </a:rPr>
                <a:t>CLEVER</a:t>
              </a:r>
            </a:p>
            <a:p>
              <a:pPr algn="ctr"/>
              <a:r>
                <a:rPr lang="en-US" sz="1400" dirty="0" smtClean="0">
                  <a:latin typeface="Futura"/>
                  <a:cs typeface="Futura"/>
                </a:rPr>
                <a:t>CUSTOMER</a:t>
              </a:r>
              <a:endParaRPr lang="en-US" sz="1400" dirty="0">
                <a:latin typeface="Futura"/>
                <a:cs typeface="Futura"/>
              </a:endParaRPr>
            </a:p>
          </p:txBody>
        </p:sp>
      </p:grp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4274" b="97361" l="0" r="99308">
                        <a14:foregroundMark x1="94758" y1="91293" x2="3956" y2="93404"/>
                        <a14:foregroundMark x1="69238" y1="83509" x2="75173" y2="899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75326"/>
          <a:stretch/>
        </p:blipFill>
        <p:spPr>
          <a:xfrm>
            <a:off x="1482096" y="4993240"/>
            <a:ext cx="6179809" cy="1143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1608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ac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accel="5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 rot="10800000">
            <a:off x="4554983" y="-138952"/>
            <a:ext cx="1963734" cy="764300"/>
          </a:xfrm>
          <a:prstGeom prst="rect">
            <a:avLst/>
          </a:prstGeom>
          <a:solidFill>
            <a:srgbClr val="1B6F4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 rot="10800000">
            <a:off x="2481128" y="-94079"/>
            <a:ext cx="1940166" cy="258696"/>
          </a:xfrm>
          <a:prstGeom prst="rect">
            <a:avLst/>
          </a:prstGeom>
          <a:solidFill>
            <a:srgbClr val="83312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 rot="10800000">
            <a:off x="329079" y="-94080"/>
            <a:ext cx="1979760" cy="258698"/>
          </a:xfrm>
          <a:prstGeom prst="rect">
            <a:avLst/>
          </a:prstGeom>
          <a:solidFill>
            <a:srgbClr val="CCA14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 rot="10800000">
            <a:off x="6638939" y="-94080"/>
            <a:ext cx="1979760" cy="258699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4021830" y="-27225"/>
            <a:ext cx="302603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FFFF"/>
                </a:solidFill>
                <a:latin typeface="Futura"/>
                <a:cs typeface="Futura"/>
              </a:rPr>
              <a:t>VAN</a:t>
            </a:r>
          </a:p>
          <a:p>
            <a:pPr algn="ctr"/>
            <a:r>
              <a:rPr lang="en-US" sz="1400" dirty="0" smtClean="0">
                <a:solidFill>
                  <a:srgbClr val="FFFFFF"/>
                </a:solidFill>
                <a:latin typeface="Pacifico Regular"/>
                <a:cs typeface="Pacifico Regular"/>
              </a:rPr>
              <a:t>Defeat Ignorance</a:t>
            </a:r>
            <a:endParaRPr lang="en-US" sz="1400" dirty="0">
              <a:solidFill>
                <a:srgbClr val="FFFFFF"/>
              </a:solidFill>
              <a:latin typeface="Pacifico Regular"/>
              <a:cs typeface="Pacifico Regular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325075" y="1735659"/>
            <a:ext cx="2551176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DIN Condensed Bold"/>
                <a:cs typeface="DIN Condensed Bold"/>
              </a:rPr>
              <a:t>Play the game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0" y="917222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Futura"/>
                <a:cs typeface="Futura"/>
              </a:rPr>
              <a:t>	STEP 1: SCAN YOUR PASSPORT</a:t>
            </a:r>
            <a:endParaRPr lang="en-US" sz="3200" dirty="0">
              <a:latin typeface="Futura"/>
              <a:cs typeface="Futura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1245" y="1823865"/>
            <a:ext cx="6086167" cy="414559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4481" y="2720225"/>
            <a:ext cx="2536492" cy="969835"/>
          </a:xfrm>
          <a:prstGeom prst="rect">
            <a:avLst/>
          </a:prstGeom>
        </p:spPr>
      </p:pic>
      <p:sp>
        <p:nvSpPr>
          <p:cNvPr id="12" name="Frame 11"/>
          <p:cNvSpPr/>
          <p:nvPr/>
        </p:nvSpPr>
        <p:spPr>
          <a:xfrm>
            <a:off x="1304587" y="1607845"/>
            <a:ext cx="6534827" cy="4566560"/>
          </a:xfrm>
          <a:prstGeom prst="frame">
            <a:avLst>
              <a:gd name="adj1" fmla="val 4012"/>
            </a:avLst>
          </a:prstGeom>
          <a:solidFill>
            <a:srgbClr val="1B6F4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47927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51E-6 1.2969E-6 L 0.07478 0.12876 L 4.751E-6 1.2969E-6 Z " pathEditMode="relative" rAng="0" ptsTypes="A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31" y="64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 rot="10800000">
            <a:off x="4554983" y="-138952"/>
            <a:ext cx="1963734" cy="764300"/>
          </a:xfrm>
          <a:prstGeom prst="rect">
            <a:avLst/>
          </a:prstGeom>
          <a:solidFill>
            <a:srgbClr val="1B6F4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 rot="10800000">
            <a:off x="2481128" y="-94079"/>
            <a:ext cx="1940166" cy="258696"/>
          </a:xfrm>
          <a:prstGeom prst="rect">
            <a:avLst/>
          </a:prstGeom>
          <a:solidFill>
            <a:srgbClr val="83312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 rot="10800000">
            <a:off x="329079" y="-94080"/>
            <a:ext cx="1979760" cy="258698"/>
          </a:xfrm>
          <a:prstGeom prst="rect">
            <a:avLst/>
          </a:prstGeom>
          <a:solidFill>
            <a:srgbClr val="CCA14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 rot="10800000">
            <a:off x="6638939" y="-94080"/>
            <a:ext cx="1979760" cy="258699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4021830" y="-27225"/>
            <a:ext cx="302603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FFFF"/>
                </a:solidFill>
                <a:latin typeface="Futura"/>
                <a:cs typeface="Futura"/>
              </a:rPr>
              <a:t>VAN</a:t>
            </a:r>
          </a:p>
          <a:p>
            <a:pPr algn="ctr"/>
            <a:r>
              <a:rPr lang="en-US" sz="1400" dirty="0" smtClean="0">
                <a:solidFill>
                  <a:srgbClr val="FFFFFF"/>
                </a:solidFill>
                <a:latin typeface="Pacifico Regular"/>
                <a:cs typeface="Pacifico Regular"/>
              </a:rPr>
              <a:t>Defeat Ignorance</a:t>
            </a:r>
            <a:endParaRPr lang="en-US" sz="1400" dirty="0">
              <a:solidFill>
                <a:srgbClr val="FFFFFF"/>
              </a:solidFill>
              <a:latin typeface="Pacifico Regular"/>
              <a:cs typeface="Pacifico Regular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0" y="917222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3200" dirty="0" smtClean="0">
                <a:latin typeface="Futura"/>
                <a:cs typeface="Futura"/>
              </a:rPr>
              <a:t>STEP 2: PLAY THE GAME </a:t>
            </a:r>
            <a:endParaRPr lang="en-US" sz="3200" dirty="0">
              <a:latin typeface="Futura"/>
              <a:cs typeface="Futura"/>
            </a:endParaRPr>
          </a:p>
        </p:txBody>
      </p:sp>
      <p:pic>
        <p:nvPicPr>
          <p:cNvPr id="32" name="Picture 31" descr="Screen Shot 2015-10-15 at 4.42.58 pm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48806" y="1866245"/>
            <a:ext cx="6033948" cy="4051381"/>
          </a:xfrm>
          <a:prstGeom prst="rect">
            <a:avLst/>
          </a:prstGeom>
        </p:spPr>
      </p:pic>
      <p:sp>
        <p:nvSpPr>
          <p:cNvPr id="10" name="Frame 9"/>
          <p:cNvSpPr/>
          <p:nvPr/>
        </p:nvSpPr>
        <p:spPr>
          <a:xfrm>
            <a:off x="1304587" y="1607845"/>
            <a:ext cx="6534827" cy="4566560"/>
          </a:xfrm>
          <a:prstGeom prst="frame">
            <a:avLst>
              <a:gd name="adj1" fmla="val 4012"/>
            </a:avLst>
          </a:prstGeom>
          <a:solidFill>
            <a:srgbClr val="1B6F4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06089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 rot="10800000">
            <a:off x="4554983" y="-138952"/>
            <a:ext cx="1963734" cy="764300"/>
          </a:xfrm>
          <a:prstGeom prst="rect">
            <a:avLst/>
          </a:prstGeom>
          <a:solidFill>
            <a:srgbClr val="1B6F4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 rot="10800000">
            <a:off x="2481128" y="-94079"/>
            <a:ext cx="1940166" cy="258696"/>
          </a:xfrm>
          <a:prstGeom prst="rect">
            <a:avLst/>
          </a:prstGeom>
          <a:solidFill>
            <a:srgbClr val="83312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 rot="10800000">
            <a:off x="329079" y="-94080"/>
            <a:ext cx="1979760" cy="258698"/>
          </a:xfrm>
          <a:prstGeom prst="rect">
            <a:avLst/>
          </a:prstGeom>
          <a:solidFill>
            <a:srgbClr val="CCA14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 rot="10800000">
            <a:off x="6638939" y="-94080"/>
            <a:ext cx="1979760" cy="258699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4021830" y="-27225"/>
            <a:ext cx="302603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FFFF"/>
                </a:solidFill>
                <a:latin typeface="Futura"/>
                <a:cs typeface="Futura"/>
              </a:rPr>
              <a:t>VAN</a:t>
            </a:r>
          </a:p>
          <a:p>
            <a:pPr algn="ctr"/>
            <a:r>
              <a:rPr lang="en-US" sz="1400" dirty="0" smtClean="0">
                <a:solidFill>
                  <a:srgbClr val="FFFFFF"/>
                </a:solidFill>
                <a:latin typeface="Pacifico Regular"/>
                <a:cs typeface="Pacifico Regular"/>
              </a:rPr>
              <a:t>Defeat Ignorance</a:t>
            </a:r>
            <a:endParaRPr lang="en-US" sz="1400" dirty="0">
              <a:solidFill>
                <a:srgbClr val="FFFFFF"/>
              </a:solidFill>
              <a:latin typeface="Pacifico Regular"/>
              <a:cs typeface="Pacifico Regular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0" y="917222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3200" dirty="0" smtClean="0">
                <a:latin typeface="Futura"/>
                <a:cs typeface="Futura"/>
              </a:rPr>
              <a:t>STEP 3: COLLECT YOUR PRIZES  </a:t>
            </a:r>
            <a:endParaRPr lang="en-US" sz="3200" dirty="0">
              <a:latin typeface="Futura"/>
              <a:cs typeface="Futura"/>
            </a:endParaRPr>
          </a:p>
        </p:txBody>
      </p:sp>
      <p:pic>
        <p:nvPicPr>
          <p:cNvPr id="9" name="Picture 8" descr="G:\merlion-singapore-luggage-tag.jpg"/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0667" y1="6667" x2="33000" y2="37667"/>
                        <a14:foregroundMark x1="5333" y1="5333" x2="5333" y2="5333"/>
                        <a14:foregroundMark x1="6333" y1="11333" x2="6333" y2="11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20510" y="1886336"/>
            <a:ext cx="3090879" cy="3090879"/>
          </a:xfrm>
          <a:prstGeom prst="rect">
            <a:avLst/>
          </a:prstGeom>
          <a:noFill/>
          <a:ln>
            <a:noFill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</p:pic>
      <p:sp>
        <p:nvSpPr>
          <p:cNvPr id="10" name="Frame 9"/>
          <p:cNvSpPr/>
          <p:nvPr/>
        </p:nvSpPr>
        <p:spPr>
          <a:xfrm>
            <a:off x="1304587" y="1607845"/>
            <a:ext cx="6534827" cy="4566560"/>
          </a:xfrm>
          <a:prstGeom prst="frame">
            <a:avLst>
              <a:gd name="adj1" fmla="val 4012"/>
            </a:avLst>
          </a:prstGeom>
          <a:solidFill>
            <a:srgbClr val="1B6F4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03898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 rot="10800000">
            <a:off x="4554983" y="-138952"/>
            <a:ext cx="1963734" cy="764300"/>
          </a:xfrm>
          <a:prstGeom prst="rect">
            <a:avLst/>
          </a:prstGeom>
          <a:solidFill>
            <a:srgbClr val="1B6F4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 rot="10800000">
            <a:off x="2481128" y="-94079"/>
            <a:ext cx="1940166" cy="258696"/>
          </a:xfrm>
          <a:prstGeom prst="rect">
            <a:avLst/>
          </a:prstGeom>
          <a:solidFill>
            <a:srgbClr val="83312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 rot="10800000">
            <a:off x="329079" y="-94080"/>
            <a:ext cx="1979760" cy="258698"/>
          </a:xfrm>
          <a:prstGeom prst="rect">
            <a:avLst/>
          </a:prstGeom>
          <a:solidFill>
            <a:srgbClr val="CCA14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 rot="10800000">
            <a:off x="6638939" y="-94080"/>
            <a:ext cx="1979760" cy="258699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4021830" y="-27225"/>
            <a:ext cx="302603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FFFF"/>
                </a:solidFill>
                <a:latin typeface="Futura"/>
                <a:cs typeface="Futura"/>
              </a:rPr>
              <a:t>VAN</a:t>
            </a:r>
          </a:p>
          <a:p>
            <a:pPr algn="ctr"/>
            <a:r>
              <a:rPr lang="en-US" sz="1400" dirty="0" smtClean="0">
                <a:solidFill>
                  <a:srgbClr val="FFFFFF"/>
                </a:solidFill>
                <a:latin typeface="Pacifico Regular"/>
                <a:cs typeface="Pacifico Regular"/>
              </a:rPr>
              <a:t>Defeat Ignorance</a:t>
            </a:r>
            <a:endParaRPr lang="en-US" sz="1400" dirty="0">
              <a:solidFill>
                <a:srgbClr val="FFFFFF"/>
              </a:solidFill>
              <a:latin typeface="Pacifico Regular"/>
              <a:cs typeface="Pacifico Regular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0" y="917222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3200" dirty="0" smtClean="0">
                <a:latin typeface="Futura"/>
                <a:cs typeface="Futura"/>
              </a:rPr>
              <a:t>ANALYSIS OF KEY FINDINGS</a:t>
            </a:r>
            <a:endParaRPr lang="en-US" sz="3200" dirty="0">
              <a:latin typeface="Futura"/>
              <a:cs typeface="Futura"/>
            </a:endParaRPr>
          </a:p>
        </p:txBody>
      </p:sp>
      <p:sp>
        <p:nvSpPr>
          <p:cNvPr id="15" name="Rounded Rectangular Callout 14"/>
          <p:cNvSpPr/>
          <p:nvPr/>
        </p:nvSpPr>
        <p:spPr>
          <a:xfrm>
            <a:off x="1195504" y="1670064"/>
            <a:ext cx="5852362" cy="1939889"/>
          </a:xfrm>
          <a:prstGeom prst="wedgeRoundRectCallout">
            <a:avLst>
              <a:gd name="adj1" fmla="val -37427"/>
              <a:gd name="adj2" fmla="val 77903"/>
              <a:gd name="adj3" fmla="val 16667"/>
            </a:avLst>
          </a:prstGeom>
          <a:solidFill>
            <a:srgbClr val="1B6F4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ounded Rectangular Callout 29"/>
          <p:cNvSpPr/>
          <p:nvPr/>
        </p:nvSpPr>
        <p:spPr>
          <a:xfrm>
            <a:off x="3361593" y="3783226"/>
            <a:ext cx="4971897" cy="1939889"/>
          </a:xfrm>
          <a:prstGeom prst="wedgeRoundRectCallout">
            <a:avLst>
              <a:gd name="adj1" fmla="val -43490"/>
              <a:gd name="adj2" fmla="val 65388"/>
              <a:gd name="adj3" fmla="val 16667"/>
            </a:avLst>
          </a:prstGeom>
          <a:solidFill>
            <a:srgbClr val="1B6F4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1620449" y="2054132"/>
            <a:ext cx="48982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FFFFFF"/>
                </a:solidFill>
                <a:latin typeface="Futura"/>
                <a:cs typeface="Futura"/>
              </a:rPr>
              <a:t>“GAMING IS FEASIBLE</a:t>
            </a:r>
          </a:p>
          <a:p>
            <a:pPr algn="ctr"/>
            <a:r>
              <a:rPr lang="en-US" sz="3600" dirty="0" smtClean="0">
                <a:solidFill>
                  <a:srgbClr val="FFFFFF"/>
                </a:solidFill>
                <a:latin typeface="Futura"/>
                <a:cs typeface="Futura"/>
              </a:rPr>
              <a:t>AND EFFECTIVE”</a:t>
            </a:r>
            <a:endParaRPr lang="en-US" sz="3600" dirty="0">
              <a:solidFill>
                <a:srgbClr val="FFFFFF"/>
              </a:solidFill>
              <a:latin typeface="Futura"/>
              <a:cs typeface="Futura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480842" y="4152786"/>
            <a:ext cx="48526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FFFFFF"/>
                </a:solidFill>
                <a:latin typeface="Futura"/>
                <a:cs typeface="Futura"/>
              </a:rPr>
              <a:t>“PREVENTION IS</a:t>
            </a:r>
          </a:p>
          <a:p>
            <a:pPr algn="ctr"/>
            <a:r>
              <a:rPr lang="en-US" sz="3600" dirty="0" smtClean="0">
                <a:solidFill>
                  <a:srgbClr val="FFFFFF"/>
                </a:solidFill>
                <a:latin typeface="Futura"/>
                <a:cs typeface="Futura"/>
              </a:rPr>
              <a:t>BETTER THAN CURE”</a:t>
            </a:r>
            <a:endParaRPr lang="en-US" sz="3600" dirty="0">
              <a:solidFill>
                <a:srgbClr val="FFFFFF"/>
              </a:solidFill>
              <a:latin typeface="Futura"/>
              <a:cs typeface="Futura"/>
            </a:endParaRPr>
          </a:p>
        </p:txBody>
      </p:sp>
    </p:spTree>
    <p:extLst>
      <p:ext uri="{BB962C8B-B14F-4D97-AF65-F5344CB8AC3E}">
        <p14:creationId xmlns:p14="http://schemas.microsoft.com/office/powerpoint/2010/main" val="10228205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-4706"/>
            <a:ext cx="9148515" cy="68580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 rot="10800000">
            <a:off x="411563" y="-35288"/>
            <a:ext cx="1963734" cy="764300"/>
          </a:xfrm>
          <a:prstGeom prst="rect">
            <a:avLst/>
          </a:prstGeom>
          <a:solidFill>
            <a:srgbClr val="D87F0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rot="10800000">
            <a:off x="2481128" y="-94079"/>
            <a:ext cx="1940166" cy="258696"/>
          </a:xfrm>
          <a:prstGeom prst="rect">
            <a:avLst/>
          </a:prstGeom>
          <a:solidFill>
            <a:srgbClr val="83312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10800000">
            <a:off x="4546372" y="-94080"/>
            <a:ext cx="1979760" cy="258698"/>
          </a:xfrm>
          <a:prstGeom prst="rect">
            <a:avLst/>
          </a:prstGeom>
          <a:solidFill>
            <a:srgbClr val="166F4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rot="10800000">
            <a:off x="6638939" y="-94080"/>
            <a:ext cx="1979760" cy="258699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-121590" y="23516"/>
            <a:ext cx="30260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FFFF"/>
                </a:solidFill>
                <a:latin typeface="Futura"/>
                <a:cs typeface="Futura"/>
              </a:rPr>
              <a:t>FELIX</a:t>
            </a:r>
          </a:p>
          <a:p>
            <a:pPr algn="ctr"/>
            <a:r>
              <a:rPr lang="en-US" sz="1600" dirty="0" smtClean="0">
                <a:solidFill>
                  <a:srgbClr val="FFFFFF"/>
                </a:solidFill>
                <a:latin typeface="Pacifico Regular"/>
                <a:cs typeface="Pacifico Regular"/>
              </a:rPr>
              <a:t>Introduction</a:t>
            </a:r>
            <a:endParaRPr lang="en-US" sz="1600" dirty="0">
              <a:solidFill>
                <a:srgbClr val="FFFFFF"/>
              </a:solidFill>
              <a:latin typeface="Pacifico Regular"/>
              <a:cs typeface="Pacifico Regular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73948" y="1689098"/>
            <a:ext cx="3214359" cy="4001138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grpSp>
        <p:nvGrpSpPr>
          <p:cNvPr id="23" name="Group 22"/>
          <p:cNvGrpSpPr/>
          <p:nvPr/>
        </p:nvGrpSpPr>
        <p:grpSpPr>
          <a:xfrm>
            <a:off x="2186373" y="1712752"/>
            <a:ext cx="4681503" cy="1185335"/>
            <a:chOff x="2646680" y="1101511"/>
            <a:chExt cx="4681503" cy="1185335"/>
          </a:xfrm>
        </p:grpSpPr>
        <p:grpSp>
          <p:nvGrpSpPr>
            <p:cNvPr id="21" name="Group 20"/>
            <p:cNvGrpSpPr/>
            <p:nvPr/>
          </p:nvGrpSpPr>
          <p:grpSpPr>
            <a:xfrm>
              <a:off x="4421294" y="1101512"/>
              <a:ext cx="2906889" cy="1185334"/>
              <a:chOff x="4421294" y="1101512"/>
              <a:chExt cx="2906889" cy="1185334"/>
            </a:xfrm>
          </p:grpSpPr>
          <p:sp>
            <p:nvSpPr>
              <p:cNvPr id="8" name="Pentagon 7"/>
              <p:cNvSpPr/>
              <p:nvPr/>
            </p:nvSpPr>
            <p:spPr>
              <a:xfrm rot="10800000">
                <a:off x="4421294" y="1101512"/>
                <a:ext cx="2906889" cy="1185334"/>
              </a:xfrm>
              <a:prstGeom prst="homePlate">
                <a:avLst/>
              </a:prstGeom>
              <a:solidFill>
                <a:srgbClr val="D87F04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Oval 16"/>
              <p:cNvSpPr/>
              <p:nvPr/>
            </p:nvSpPr>
            <p:spPr>
              <a:xfrm>
                <a:off x="4783667" y="1580444"/>
                <a:ext cx="225778" cy="22577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5439495" y="1322723"/>
                <a:ext cx="1867183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dirty="0" smtClean="0">
                    <a:solidFill>
                      <a:srgbClr val="FFFFFF"/>
                    </a:solidFill>
                    <a:latin typeface="Futura"/>
                    <a:cs typeface="Futura"/>
                  </a:rPr>
                  <a:t>$100</a:t>
                </a:r>
                <a:endParaRPr lang="en-US" sz="4400" dirty="0">
                  <a:solidFill>
                    <a:srgbClr val="FFFFFF"/>
                  </a:solidFill>
                  <a:latin typeface="Futura"/>
                  <a:cs typeface="Futura"/>
                </a:endParaRPr>
              </a:p>
            </p:txBody>
          </p:sp>
        </p:grpSp>
        <p:grpSp>
          <p:nvGrpSpPr>
            <p:cNvPr id="40" name="Group 39"/>
            <p:cNvGrpSpPr/>
            <p:nvPr/>
          </p:nvGrpSpPr>
          <p:grpSpPr>
            <a:xfrm flipH="1">
              <a:off x="2646680" y="1101511"/>
              <a:ext cx="2682805" cy="1185334"/>
              <a:chOff x="4421294" y="1101512"/>
              <a:chExt cx="2906889" cy="1185334"/>
            </a:xfrm>
          </p:grpSpPr>
          <p:sp>
            <p:nvSpPr>
              <p:cNvPr id="41" name="Pentagon 40"/>
              <p:cNvSpPr/>
              <p:nvPr/>
            </p:nvSpPr>
            <p:spPr>
              <a:xfrm rot="10800000">
                <a:off x="4421294" y="1101512"/>
                <a:ext cx="2906889" cy="1185334"/>
              </a:xfrm>
              <a:prstGeom prst="homePlate">
                <a:avLst/>
              </a:prstGeom>
              <a:no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noFill/>
                </a:endParaRPr>
              </a:p>
            </p:txBody>
          </p:sp>
          <p:sp>
            <p:nvSpPr>
              <p:cNvPr id="42" name="Oval 41"/>
              <p:cNvSpPr/>
              <p:nvPr/>
            </p:nvSpPr>
            <p:spPr>
              <a:xfrm>
                <a:off x="4783667" y="1580444"/>
                <a:ext cx="225778" cy="225778"/>
              </a:xfrm>
              <a:prstGeom prst="ellipse">
                <a:avLst/>
              </a:prstGeom>
              <a:noFill/>
              <a:ln>
                <a:noFill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noFill/>
                </a:endParaRPr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5439495" y="1322723"/>
                <a:ext cx="1867183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dirty="0" smtClean="0">
                    <a:noFill/>
                    <a:latin typeface="Futura"/>
                    <a:cs typeface="Futura"/>
                  </a:rPr>
                  <a:t>$600</a:t>
                </a:r>
                <a:endParaRPr lang="en-US" sz="4400" dirty="0">
                  <a:noFill/>
                  <a:latin typeface="Futura"/>
                  <a:cs typeface="Futura"/>
                </a:endParaRPr>
              </a:p>
            </p:txBody>
          </p:sp>
        </p:grpSp>
      </p:grpSp>
      <p:grpSp>
        <p:nvGrpSpPr>
          <p:cNvPr id="44" name="Group 43"/>
          <p:cNvGrpSpPr/>
          <p:nvPr/>
        </p:nvGrpSpPr>
        <p:grpSpPr>
          <a:xfrm>
            <a:off x="2790836" y="3050486"/>
            <a:ext cx="4681503" cy="1185335"/>
            <a:chOff x="2646680" y="1101511"/>
            <a:chExt cx="4681503" cy="1185335"/>
          </a:xfrm>
        </p:grpSpPr>
        <p:grpSp>
          <p:nvGrpSpPr>
            <p:cNvPr id="45" name="Group 44"/>
            <p:cNvGrpSpPr/>
            <p:nvPr/>
          </p:nvGrpSpPr>
          <p:grpSpPr>
            <a:xfrm>
              <a:off x="4421294" y="1101512"/>
              <a:ext cx="2906889" cy="1185334"/>
              <a:chOff x="4421294" y="1101512"/>
              <a:chExt cx="2906889" cy="1185334"/>
            </a:xfrm>
          </p:grpSpPr>
          <p:sp>
            <p:nvSpPr>
              <p:cNvPr id="50" name="Pentagon 49"/>
              <p:cNvSpPr/>
              <p:nvPr/>
            </p:nvSpPr>
            <p:spPr>
              <a:xfrm rot="10800000">
                <a:off x="4421294" y="1101512"/>
                <a:ext cx="2906889" cy="1185334"/>
              </a:xfrm>
              <a:prstGeom prst="homePlate">
                <a:avLst/>
              </a:prstGeom>
              <a:solidFill>
                <a:srgbClr val="D87F04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Oval 50"/>
              <p:cNvSpPr/>
              <p:nvPr/>
            </p:nvSpPr>
            <p:spPr>
              <a:xfrm>
                <a:off x="4783667" y="1580444"/>
                <a:ext cx="225778" cy="22577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5329485" y="1330289"/>
                <a:ext cx="1867183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dirty="0" smtClean="0">
                    <a:solidFill>
                      <a:srgbClr val="FFFFFF"/>
                    </a:solidFill>
                    <a:latin typeface="Futura"/>
                    <a:cs typeface="Futura"/>
                  </a:rPr>
                  <a:t>$1200</a:t>
                </a:r>
                <a:endParaRPr lang="en-US" sz="4400" dirty="0">
                  <a:solidFill>
                    <a:srgbClr val="FFFFFF"/>
                  </a:solidFill>
                  <a:latin typeface="Futura"/>
                  <a:cs typeface="Futura"/>
                </a:endParaRPr>
              </a:p>
            </p:txBody>
          </p:sp>
        </p:grpSp>
        <p:grpSp>
          <p:nvGrpSpPr>
            <p:cNvPr id="46" name="Group 45"/>
            <p:cNvGrpSpPr/>
            <p:nvPr/>
          </p:nvGrpSpPr>
          <p:grpSpPr>
            <a:xfrm flipH="1">
              <a:off x="2646680" y="1101511"/>
              <a:ext cx="2682805" cy="1185334"/>
              <a:chOff x="4421294" y="1101512"/>
              <a:chExt cx="2906889" cy="1185334"/>
            </a:xfrm>
          </p:grpSpPr>
          <p:sp>
            <p:nvSpPr>
              <p:cNvPr id="47" name="Pentagon 46"/>
              <p:cNvSpPr/>
              <p:nvPr/>
            </p:nvSpPr>
            <p:spPr>
              <a:xfrm rot="10800000">
                <a:off x="4421294" y="1101512"/>
                <a:ext cx="2906889" cy="1185334"/>
              </a:xfrm>
              <a:prstGeom prst="homePlate">
                <a:avLst/>
              </a:prstGeom>
              <a:no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noFill/>
                </a:endParaRPr>
              </a:p>
            </p:txBody>
          </p:sp>
          <p:sp>
            <p:nvSpPr>
              <p:cNvPr id="48" name="Oval 47"/>
              <p:cNvSpPr/>
              <p:nvPr/>
            </p:nvSpPr>
            <p:spPr>
              <a:xfrm>
                <a:off x="4783667" y="1580444"/>
                <a:ext cx="225778" cy="225778"/>
              </a:xfrm>
              <a:prstGeom prst="ellipse">
                <a:avLst/>
              </a:prstGeom>
              <a:noFill/>
              <a:ln>
                <a:noFill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noFill/>
                </a:endParaRPr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5439495" y="1322723"/>
                <a:ext cx="1867183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dirty="0" smtClean="0">
                    <a:noFill/>
                    <a:latin typeface="Futura"/>
                    <a:cs typeface="Futura"/>
                  </a:rPr>
                  <a:t>$600</a:t>
                </a:r>
                <a:endParaRPr lang="en-US" sz="4400" dirty="0">
                  <a:noFill/>
                  <a:latin typeface="Futura"/>
                  <a:cs typeface="Futura"/>
                </a:endParaRPr>
              </a:p>
            </p:txBody>
          </p:sp>
        </p:grpSp>
      </p:grpSp>
      <p:grpSp>
        <p:nvGrpSpPr>
          <p:cNvPr id="71" name="Group 70"/>
          <p:cNvGrpSpPr/>
          <p:nvPr/>
        </p:nvGrpSpPr>
        <p:grpSpPr>
          <a:xfrm>
            <a:off x="3400378" y="4398662"/>
            <a:ext cx="4681503" cy="1185335"/>
            <a:chOff x="2646680" y="1101511"/>
            <a:chExt cx="4681503" cy="1185335"/>
          </a:xfrm>
        </p:grpSpPr>
        <p:grpSp>
          <p:nvGrpSpPr>
            <p:cNvPr id="72" name="Group 71"/>
            <p:cNvGrpSpPr/>
            <p:nvPr/>
          </p:nvGrpSpPr>
          <p:grpSpPr>
            <a:xfrm>
              <a:off x="4421294" y="1101512"/>
              <a:ext cx="2906889" cy="1185334"/>
              <a:chOff x="4421294" y="1101512"/>
              <a:chExt cx="2906889" cy="1185334"/>
            </a:xfrm>
          </p:grpSpPr>
          <p:sp>
            <p:nvSpPr>
              <p:cNvPr id="77" name="Pentagon 76"/>
              <p:cNvSpPr/>
              <p:nvPr/>
            </p:nvSpPr>
            <p:spPr>
              <a:xfrm rot="10800000">
                <a:off x="4421294" y="1101512"/>
                <a:ext cx="2906889" cy="1185334"/>
              </a:xfrm>
              <a:prstGeom prst="homePlate">
                <a:avLst/>
              </a:prstGeom>
              <a:solidFill>
                <a:srgbClr val="D87F04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" name="Oval 77"/>
              <p:cNvSpPr/>
              <p:nvPr/>
            </p:nvSpPr>
            <p:spPr>
              <a:xfrm>
                <a:off x="4783667" y="1580444"/>
                <a:ext cx="225778" cy="22577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TextBox 78"/>
              <p:cNvSpPr txBox="1"/>
              <p:nvPr/>
            </p:nvSpPr>
            <p:spPr>
              <a:xfrm>
                <a:off x="5329485" y="1330289"/>
                <a:ext cx="1867183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dirty="0" smtClean="0">
                    <a:solidFill>
                      <a:srgbClr val="FFFFFF"/>
                    </a:solidFill>
                    <a:latin typeface="Futura"/>
                    <a:cs typeface="Futura"/>
                  </a:rPr>
                  <a:t>$2000</a:t>
                </a:r>
                <a:endParaRPr lang="en-US" sz="4400" dirty="0">
                  <a:solidFill>
                    <a:srgbClr val="FFFFFF"/>
                  </a:solidFill>
                  <a:latin typeface="Futura"/>
                  <a:cs typeface="Futura"/>
                </a:endParaRPr>
              </a:p>
            </p:txBody>
          </p:sp>
        </p:grpSp>
        <p:grpSp>
          <p:nvGrpSpPr>
            <p:cNvPr id="73" name="Group 72"/>
            <p:cNvGrpSpPr/>
            <p:nvPr/>
          </p:nvGrpSpPr>
          <p:grpSpPr>
            <a:xfrm flipH="1">
              <a:off x="2646680" y="1101511"/>
              <a:ext cx="2682805" cy="1185334"/>
              <a:chOff x="4421294" y="1101512"/>
              <a:chExt cx="2906889" cy="1185334"/>
            </a:xfrm>
          </p:grpSpPr>
          <p:sp>
            <p:nvSpPr>
              <p:cNvPr id="74" name="Pentagon 73"/>
              <p:cNvSpPr/>
              <p:nvPr/>
            </p:nvSpPr>
            <p:spPr>
              <a:xfrm rot="10800000">
                <a:off x="4421294" y="1101512"/>
                <a:ext cx="2906889" cy="1185334"/>
              </a:xfrm>
              <a:prstGeom prst="homePlate">
                <a:avLst/>
              </a:prstGeom>
              <a:no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noFill/>
                </a:endParaRPr>
              </a:p>
            </p:txBody>
          </p:sp>
          <p:sp>
            <p:nvSpPr>
              <p:cNvPr id="75" name="Oval 74"/>
              <p:cNvSpPr/>
              <p:nvPr/>
            </p:nvSpPr>
            <p:spPr>
              <a:xfrm>
                <a:off x="4783667" y="1580444"/>
                <a:ext cx="225778" cy="225778"/>
              </a:xfrm>
              <a:prstGeom prst="ellipse">
                <a:avLst/>
              </a:prstGeom>
              <a:noFill/>
              <a:ln>
                <a:noFill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noFill/>
                </a:endParaRPr>
              </a:p>
            </p:txBody>
          </p:sp>
          <p:sp>
            <p:nvSpPr>
              <p:cNvPr id="76" name="TextBox 75"/>
              <p:cNvSpPr txBox="1"/>
              <p:nvPr/>
            </p:nvSpPr>
            <p:spPr>
              <a:xfrm>
                <a:off x="5439495" y="1322723"/>
                <a:ext cx="1867183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dirty="0" smtClean="0">
                    <a:noFill/>
                    <a:latin typeface="Futura"/>
                    <a:cs typeface="Futura"/>
                  </a:rPr>
                  <a:t>$600</a:t>
                </a:r>
                <a:endParaRPr lang="en-US" sz="4400" dirty="0">
                  <a:noFill/>
                  <a:latin typeface="Futura"/>
                  <a:cs typeface="Futura"/>
                </a:endParaRPr>
              </a:p>
            </p:txBody>
          </p:sp>
        </p:grpSp>
      </p:grpSp>
      <p:sp>
        <p:nvSpPr>
          <p:cNvPr id="80" name="TextBox 79"/>
          <p:cNvSpPr txBox="1"/>
          <p:nvPr/>
        </p:nvSpPr>
        <p:spPr>
          <a:xfrm>
            <a:off x="0" y="917222"/>
            <a:ext cx="833647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Futura"/>
                <a:cs typeface="Futura"/>
              </a:rPr>
              <a:t>	INTRODUCTION OF PROBLEM</a:t>
            </a:r>
            <a:endParaRPr lang="en-US" sz="3200" dirty="0">
              <a:latin typeface="Futura"/>
              <a:cs typeface="Futura"/>
            </a:endParaRPr>
          </a:p>
        </p:txBody>
      </p:sp>
    </p:spTree>
    <p:extLst>
      <p:ext uri="{BB962C8B-B14F-4D97-AF65-F5344CB8AC3E}">
        <p14:creationId xmlns:p14="http://schemas.microsoft.com/office/powerpoint/2010/main" val="1734028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 rot="10800000">
            <a:off x="4554983" y="-138952"/>
            <a:ext cx="1963734" cy="764300"/>
          </a:xfrm>
          <a:prstGeom prst="rect">
            <a:avLst/>
          </a:prstGeom>
          <a:solidFill>
            <a:srgbClr val="1B6F4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 rot="10800000">
            <a:off x="2481128" y="-94079"/>
            <a:ext cx="1940166" cy="258696"/>
          </a:xfrm>
          <a:prstGeom prst="rect">
            <a:avLst/>
          </a:prstGeom>
          <a:solidFill>
            <a:srgbClr val="83312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 rot="10800000">
            <a:off x="329079" y="-94080"/>
            <a:ext cx="1979760" cy="258698"/>
          </a:xfrm>
          <a:prstGeom prst="rect">
            <a:avLst/>
          </a:prstGeom>
          <a:solidFill>
            <a:srgbClr val="CCA14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 rot="10800000">
            <a:off x="6638939" y="-94080"/>
            <a:ext cx="1979760" cy="258699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4021830" y="-27225"/>
            <a:ext cx="302603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FFFF"/>
                </a:solidFill>
                <a:latin typeface="Futura"/>
                <a:cs typeface="Futura"/>
              </a:rPr>
              <a:t>VAN</a:t>
            </a:r>
          </a:p>
          <a:p>
            <a:pPr algn="ctr"/>
            <a:r>
              <a:rPr lang="en-US" sz="1400" dirty="0" smtClean="0">
                <a:solidFill>
                  <a:srgbClr val="FFFFFF"/>
                </a:solidFill>
                <a:latin typeface="Pacifico Regular"/>
                <a:cs typeface="Pacifico Regular"/>
              </a:rPr>
              <a:t>Defeat Ignorance</a:t>
            </a:r>
            <a:endParaRPr lang="en-US" sz="1400" dirty="0">
              <a:solidFill>
                <a:srgbClr val="FFFFFF"/>
              </a:solidFill>
              <a:latin typeface="Pacifico Regular"/>
              <a:cs typeface="Pacifico Regular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0" y="917222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3200" dirty="0" smtClean="0">
                <a:latin typeface="Futura"/>
                <a:cs typeface="Futura"/>
              </a:rPr>
              <a:t>STRENGTHS</a:t>
            </a:r>
            <a:endParaRPr lang="en-US" sz="3200" dirty="0">
              <a:latin typeface="Futura"/>
              <a:cs typeface="Futur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66939" y="3112726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3200" dirty="0" smtClean="0">
                <a:latin typeface="Futura"/>
                <a:cs typeface="Futura"/>
              </a:rPr>
              <a:t>VIRTUAL SHOPPING</a:t>
            </a:r>
            <a:endParaRPr lang="en-US" sz="3200" dirty="0">
              <a:latin typeface="Futura"/>
              <a:cs typeface="Futura"/>
            </a:endParaRPr>
          </a:p>
        </p:txBody>
      </p:sp>
    </p:spTree>
    <p:extLst>
      <p:ext uri="{BB962C8B-B14F-4D97-AF65-F5344CB8AC3E}">
        <p14:creationId xmlns:p14="http://schemas.microsoft.com/office/powerpoint/2010/main" val="16087093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3020167" y="-12268770"/>
            <a:ext cx="3331090" cy="16477356"/>
            <a:chOff x="-2582488" y="-11260377"/>
            <a:chExt cx="3331090" cy="16477356"/>
          </a:xfrm>
        </p:grpSpPr>
        <p:pic>
          <p:nvPicPr>
            <p:cNvPr id="9" name="Picture 8" descr="G:\merlion-singapore-luggage-tag.jpg"/>
            <p:cNvPicPr/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10667" y1="6667" x2="33000" y2="37667"/>
                          <a14:foregroundMark x1="5333" y1="5333" x2="5333" y2="5333"/>
                          <a14:foregroundMark x1="6333" y1="11333" x2="6333" y2="11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880624">
              <a:off x="-2582488" y="1885889"/>
              <a:ext cx="3331090" cy="3331090"/>
            </a:xfrm>
            <a:prstGeom prst="rect">
              <a:avLst/>
            </a:prstGeom>
            <a:noFill/>
            <a:ln>
              <a:noFill/>
            </a:ln>
            <a:effectLst/>
          </p:spPr>
        </p:pic>
        <p:sp>
          <p:nvSpPr>
            <p:cNvPr id="4" name="Rectangle 3"/>
            <p:cNvSpPr/>
            <p:nvPr/>
          </p:nvSpPr>
          <p:spPr>
            <a:xfrm>
              <a:off x="-1213906" y="-11260377"/>
              <a:ext cx="821723" cy="12459626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Rectangle 18"/>
          <p:cNvSpPr/>
          <p:nvPr/>
        </p:nvSpPr>
        <p:spPr>
          <a:xfrm rot="10800000">
            <a:off x="4554983" y="-138952"/>
            <a:ext cx="1963734" cy="764300"/>
          </a:xfrm>
          <a:prstGeom prst="rect">
            <a:avLst/>
          </a:prstGeom>
          <a:solidFill>
            <a:srgbClr val="1B6F4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 rot="10800000">
            <a:off x="2481128" y="-94079"/>
            <a:ext cx="1940166" cy="258696"/>
          </a:xfrm>
          <a:prstGeom prst="rect">
            <a:avLst/>
          </a:prstGeom>
          <a:solidFill>
            <a:srgbClr val="83312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 rot="10800000">
            <a:off x="329079" y="-94080"/>
            <a:ext cx="1979760" cy="258698"/>
          </a:xfrm>
          <a:prstGeom prst="rect">
            <a:avLst/>
          </a:prstGeom>
          <a:solidFill>
            <a:srgbClr val="CCA14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 rot="10800000">
            <a:off x="6638939" y="-94080"/>
            <a:ext cx="1979760" cy="258699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4021830" y="-27225"/>
            <a:ext cx="302603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FFFF"/>
                </a:solidFill>
                <a:latin typeface="Futura"/>
                <a:cs typeface="Futura"/>
              </a:rPr>
              <a:t>VAN</a:t>
            </a:r>
          </a:p>
          <a:p>
            <a:pPr algn="ctr"/>
            <a:r>
              <a:rPr lang="en-US" sz="1400" dirty="0" smtClean="0">
                <a:solidFill>
                  <a:srgbClr val="FFFFFF"/>
                </a:solidFill>
                <a:latin typeface="Pacifico Regular"/>
                <a:cs typeface="Pacifico Regular"/>
              </a:rPr>
              <a:t>Defeat Ignorance</a:t>
            </a:r>
            <a:endParaRPr lang="en-US" sz="1400" dirty="0">
              <a:solidFill>
                <a:srgbClr val="FFFFFF"/>
              </a:solidFill>
              <a:latin typeface="Pacifico Regular"/>
              <a:cs typeface="Pacifico Regular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0" y="917222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3200" dirty="0" smtClean="0">
                <a:latin typeface="Futura"/>
                <a:cs typeface="Futura"/>
              </a:rPr>
              <a:t>STRENGTHS</a:t>
            </a:r>
            <a:endParaRPr lang="en-US" sz="3200" dirty="0">
              <a:latin typeface="Futura"/>
              <a:cs typeface="Futura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screen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1294" y="3286611"/>
            <a:ext cx="3888845" cy="388884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 cstate="screen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291249" y="3720778"/>
            <a:ext cx="3561641" cy="388884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 cstate="screen">
            <a:grayscl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-54000"/>
                    </a14:imgEffect>
                    <a14:imgEffect>
                      <a14:colorTemperature colorTemp="5300"/>
                    </a14:imgEffect>
                    <a14:imgEffect>
                      <a14:saturation sat="33000"/>
                    </a14:imgEffect>
                    <a14:imgEffect>
                      <a14:brightnessContrast bright="8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27683" y="3155894"/>
            <a:ext cx="2944387" cy="3888845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9" cstate="screen">
            <a:grayscl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4700"/>
                    </a14:imgEffect>
                    <a14:imgEffect>
                      <a14:saturation sat="66000"/>
                    </a14:imgEffect>
                    <a14:imgEffect>
                      <a14:brightnessContrast bright="8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9613" y="3286611"/>
            <a:ext cx="2944387" cy="388884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1" cstate="screen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8800"/>
                    </a14:imgEffect>
                    <a14:imgEffect>
                      <a14:saturation sat="33000"/>
                    </a14:imgEffect>
                    <a14:imgEffect>
                      <a14:brightnessContrast bright="83000" contrast="-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0020" y="4428054"/>
            <a:ext cx="3888845" cy="3888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9174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83137E-6 -4.7255E-7 C 0.01978 -0.00046 0.04944 0.03336 0.05118 0.05189 C 0.05291 0.07042 0.03001 0.11119 0.01023 0.11165 C -0.00954 0.11212 -0.06385 0.07297 -0.06732 0.05444 C -0.07079 0.03591 -0.01978 0.00047 2.83137E-6 -4.7255E-7 Z " pathEditMode="relative" ptsTypes="aaaaa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2.83137E-6 -4.7255E-7 C 0.01978 -0.00046 0.04944 0.03336 0.05118 0.05189 C 0.05291 0.07042 0.03001 0.11119 0.01023 0.11165 C -0.00954 0.11212 -0.06385 0.07297 -0.06732 0.05444 C -0.07079 0.03591 -0.01978 0.00047 2.83137E-6 -4.7255E-7 Z " pathEditMode="relative" ptsTypes="aaaaa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" presetID="0" presetClass="path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2.83137E-6 -4.7255E-7 C 0.01978 -0.00046 0.04944 0.03336 0.05118 0.05189 C 0.05291 0.07042 0.03001 0.11119 0.01023 0.11165 C -0.00954 0.11212 -0.06385 0.07297 -0.06732 0.05444 C -0.07079 0.03591 -0.01978 0.00047 2.83137E-6 -4.7255E-7 Z " pathEditMode="relative" ptsTypes="aaaaa">
                                      <p:cBhvr>
                                        <p:cTn id="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8" presetID="0" presetClass="path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3.19223E-7 -6.25434E-8 C -0.0196 -0.00046 -0.04927 0.03336 -0.05101 0.05189 C -0.05257 0.07042 -0.02984 0.11119 -0.01024 0.11165 C 0.00954 0.11211 0.06367 0.07297 0.06714 0.05444 C 0.07061 0.0359 0.01978 0.00046 3.19223E-7 -6.25434E-8 Z " pathEditMode="relative" rAng="0" ptsTypes="aaaaa"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2" y="5583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0" presetClass="path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1.8737E-6 1.60991E-6 C -0.01787 -0.00046 -0.04476 0.03335 -0.04632 0.05189 C -0.04789 0.07042 -0.02724 0.11119 -0.0092 0.11165 C 0.00867 0.11211 0.05794 0.07297 0.06107 0.05443 C 0.06436 0.0359 0.01804 0.00046 1.8737E-6 1.60991E-6 Z " pathEditMode="relative" rAng="0" ptsTypes="aaaaa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5" y="5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75877" y="3343134"/>
            <a:ext cx="1792246" cy="856524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75877" y="2486610"/>
            <a:ext cx="1792246" cy="856524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75877" y="1964728"/>
            <a:ext cx="1792246" cy="856524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75877" y="3249514"/>
            <a:ext cx="1792246" cy="856524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19" name="Rectangle 18"/>
          <p:cNvSpPr/>
          <p:nvPr/>
        </p:nvSpPr>
        <p:spPr>
          <a:xfrm rot="10800000">
            <a:off x="4554983" y="-138952"/>
            <a:ext cx="1963734" cy="764300"/>
          </a:xfrm>
          <a:prstGeom prst="rect">
            <a:avLst/>
          </a:prstGeom>
          <a:solidFill>
            <a:srgbClr val="1B6F4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 rot="10800000">
            <a:off x="2481128" y="-94079"/>
            <a:ext cx="1940166" cy="258696"/>
          </a:xfrm>
          <a:prstGeom prst="rect">
            <a:avLst/>
          </a:prstGeom>
          <a:solidFill>
            <a:srgbClr val="83312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 rot="10800000">
            <a:off x="329079" y="-94080"/>
            <a:ext cx="1979760" cy="258698"/>
          </a:xfrm>
          <a:prstGeom prst="rect">
            <a:avLst/>
          </a:prstGeom>
          <a:solidFill>
            <a:srgbClr val="CCA14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 rot="10800000">
            <a:off x="6638939" y="-94080"/>
            <a:ext cx="1979760" cy="258699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4021830" y="-27225"/>
            <a:ext cx="302603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FFFF"/>
                </a:solidFill>
                <a:latin typeface="Futura"/>
                <a:cs typeface="Futura"/>
              </a:rPr>
              <a:t>VAN</a:t>
            </a:r>
          </a:p>
          <a:p>
            <a:pPr algn="ctr"/>
            <a:r>
              <a:rPr lang="en-US" sz="1400" dirty="0" smtClean="0">
                <a:solidFill>
                  <a:srgbClr val="FFFFFF"/>
                </a:solidFill>
                <a:latin typeface="Pacifico Regular"/>
                <a:cs typeface="Pacifico Regular"/>
              </a:rPr>
              <a:t>Defeat Ignorance</a:t>
            </a:r>
            <a:endParaRPr lang="en-US" sz="1400" dirty="0">
              <a:solidFill>
                <a:srgbClr val="FFFFFF"/>
              </a:solidFill>
              <a:latin typeface="Pacifico Regular"/>
              <a:cs typeface="Pacifico Regular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0" y="917222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3200" dirty="0" smtClean="0">
                <a:latin typeface="Futura"/>
                <a:cs typeface="Futura"/>
              </a:rPr>
              <a:t>LIMITATION</a:t>
            </a:r>
            <a:endParaRPr lang="en-US" sz="3200" dirty="0">
              <a:latin typeface="Futura"/>
              <a:cs typeface="Futura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1781" y="1503220"/>
            <a:ext cx="2600439" cy="4402402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4763" y="1503220"/>
            <a:ext cx="2600439" cy="4402402"/>
          </a:xfrm>
          <a:prstGeom prst="rect">
            <a:avLst/>
          </a:prstGeom>
        </p:spPr>
      </p:pic>
      <p:sp>
        <p:nvSpPr>
          <p:cNvPr id="2" name="Freeform 1"/>
          <p:cNvSpPr/>
          <p:nvPr/>
        </p:nvSpPr>
        <p:spPr>
          <a:xfrm>
            <a:off x="3816492" y="1901614"/>
            <a:ext cx="1511016" cy="1546119"/>
          </a:xfrm>
          <a:custGeom>
            <a:avLst/>
            <a:gdLst>
              <a:gd name="connsiteX0" fmla="*/ 74702 w 1438015"/>
              <a:gd name="connsiteY0" fmla="*/ 0 h 1437892"/>
              <a:gd name="connsiteX1" fmla="*/ 74702 w 1438015"/>
              <a:gd name="connsiteY1" fmla="*/ 74696 h 1437892"/>
              <a:gd name="connsiteX2" fmla="*/ 1400664 w 1438015"/>
              <a:gd name="connsiteY2" fmla="*/ 56022 h 1437892"/>
              <a:gd name="connsiteX3" fmla="*/ 1438015 w 1438015"/>
              <a:gd name="connsiteY3" fmla="*/ 1419219 h 1437892"/>
              <a:gd name="connsiteX4" fmla="*/ 0 w 1438015"/>
              <a:gd name="connsiteY4" fmla="*/ 1437892 h 1437892"/>
              <a:gd name="connsiteX5" fmla="*/ 74702 w 1438015"/>
              <a:gd name="connsiteY5" fmla="*/ 56022 h 1437892"/>
              <a:gd name="connsiteX6" fmla="*/ 74702 w 1438015"/>
              <a:gd name="connsiteY6" fmla="*/ 0 h 1437892"/>
              <a:gd name="connsiteX0" fmla="*/ 74702 w 1438015"/>
              <a:gd name="connsiteY0" fmla="*/ 0 h 1437892"/>
              <a:gd name="connsiteX1" fmla="*/ 1400664 w 1438015"/>
              <a:gd name="connsiteY1" fmla="*/ 56022 h 1437892"/>
              <a:gd name="connsiteX2" fmla="*/ 1438015 w 1438015"/>
              <a:gd name="connsiteY2" fmla="*/ 1419219 h 1437892"/>
              <a:gd name="connsiteX3" fmla="*/ 0 w 1438015"/>
              <a:gd name="connsiteY3" fmla="*/ 1437892 h 1437892"/>
              <a:gd name="connsiteX4" fmla="*/ 74702 w 1438015"/>
              <a:gd name="connsiteY4" fmla="*/ 56022 h 1437892"/>
              <a:gd name="connsiteX5" fmla="*/ 74702 w 1438015"/>
              <a:gd name="connsiteY5" fmla="*/ 0 h 1437892"/>
              <a:gd name="connsiteX0" fmla="*/ 74702 w 1438015"/>
              <a:gd name="connsiteY0" fmla="*/ 0 h 1437892"/>
              <a:gd name="connsiteX1" fmla="*/ 1346678 w 1438015"/>
              <a:gd name="connsiteY1" fmla="*/ 20033 h 1437892"/>
              <a:gd name="connsiteX2" fmla="*/ 1438015 w 1438015"/>
              <a:gd name="connsiteY2" fmla="*/ 1419219 h 1437892"/>
              <a:gd name="connsiteX3" fmla="*/ 0 w 1438015"/>
              <a:gd name="connsiteY3" fmla="*/ 1437892 h 1437892"/>
              <a:gd name="connsiteX4" fmla="*/ 74702 w 1438015"/>
              <a:gd name="connsiteY4" fmla="*/ 56022 h 1437892"/>
              <a:gd name="connsiteX5" fmla="*/ 74702 w 1438015"/>
              <a:gd name="connsiteY5" fmla="*/ 0 h 1437892"/>
              <a:gd name="connsiteX0" fmla="*/ 74702 w 1456010"/>
              <a:gd name="connsiteY0" fmla="*/ 0 h 1527185"/>
              <a:gd name="connsiteX1" fmla="*/ 1346678 w 1456010"/>
              <a:gd name="connsiteY1" fmla="*/ 20033 h 1527185"/>
              <a:gd name="connsiteX2" fmla="*/ 1456010 w 1456010"/>
              <a:gd name="connsiteY2" fmla="*/ 1527185 h 1527185"/>
              <a:gd name="connsiteX3" fmla="*/ 0 w 1456010"/>
              <a:gd name="connsiteY3" fmla="*/ 1437892 h 1527185"/>
              <a:gd name="connsiteX4" fmla="*/ 74702 w 1456010"/>
              <a:gd name="connsiteY4" fmla="*/ 56022 h 1527185"/>
              <a:gd name="connsiteX5" fmla="*/ 74702 w 1456010"/>
              <a:gd name="connsiteY5" fmla="*/ 0 h 1527185"/>
              <a:gd name="connsiteX0" fmla="*/ 74702 w 1456010"/>
              <a:gd name="connsiteY0" fmla="*/ 0 h 1527863"/>
              <a:gd name="connsiteX1" fmla="*/ 1346678 w 1456010"/>
              <a:gd name="connsiteY1" fmla="*/ 20033 h 1527863"/>
              <a:gd name="connsiteX2" fmla="*/ 1456010 w 1456010"/>
              <a:gd name="connsiteY2" fmla="*/ 1527185 h 1527863"/>
              <a:gd name="connsiteX3" fmla="*/ 0 w 1456010"/>
              <a:gd name="connsiteY3" fmla="*/ 1527863 h 1527863"/>
              <a:gd name="connsiteX4" fmla="*/ 74702 w 1456010"/>
              <a:gd name="connsiteY4" fmla="*/ 56022 h 1527863"/>
              <a:gd name="connsiteX5" fmla="*/ 74702 w 1456010"/>
              <a:gd name="connsiteY5" fmla="*/ 0 h 1527863"/>
              <a:gd name="connsiteX0" fmla="*/ 74702 w 1472648"/>
              <a:gd name="connsiteY0" fmla="*/ 15955 h 1543818"/>
              <a:gd name="connsiteX1" fmla="*/ 1472648 w 1472648"/>
              <a:gd name="connsiteY1" fmla="*/ 0 h 1543818"/>
              <a:gd name="connsiteX2" fmla="*/ 1456010 w 1472648"/>
              <a:gd name="connsiteY2" fmla="*/ 1543140 h 1543818"/>
              <a:gd name="connsiteX3" fmla="*/ 0 w 1472648"/>
              <a:gd name="connsiteY3" fmla="*/ 1543818 h 1543818"/>
              <a:gd name="connsiteX4" fmla="*/ 74702 w 1472648"/>
              <a:gd name="connsiteY4" fmla="*/ 71977 h 1543818"/>
              <a:gd name="connsiteX5" fmla="*/ 74702 w 1472648"/>
              <a:gd name="connsiteY5" fmla="*/ 15955 h 1543818"/>
              <a:gd name="connsiteX0" fmla="*/ 2719 w 1472648"/>
              <a:gd name="connsiteY0" fmla="*/ 51944 h 1543818"/>
              <a:gd name="connsiteX1" fmla="*/ 1472648 w 1472648"/>
              <a:gd name="connsiteY1" fmla="*/ 0 h 1543818"/>
              <a:gd name="connsiteX2" fmla="*/ 1456010 w 1472648"/>
              <a:gd name="connsiteY2" fmla="*/ 1543140 h 1543818"/>
              <a:gd name="connsiteX3" fmla="*/ 0 w 1472648"/>
              <a:gd name="connsiteY3" fmla="*/ 1543818 h 1543818"/>
              <a:gd name="connsiteX4" fmla="*/ 74702 w 1472648"/>
              <a:gd name="connsiteY4" fmla="*/ 71977 h 1543818"/>
              <a:gd name="connsiteX5" fmla="*/ 2719 w 1472648"/>
              <a:gd name="connsiteY5" fmla="*/ 51944 h 1543818"/>
              <a:gd name="connsiteX0" fmla="*/ 74702 w 1472648"/>
              <a:gd name="connsiteY0" fmla="*/ 71977 h 1543818"/>
              <a:gd name="connsiteX1" fmla="*/ 1472648 w 1472648"/>
              <a:gd name="connsiteY1" fmla="*/ 0 h 1543818"/>
              <a:gd name="connsiteX2" fmla="*/ 1456010 w 1472648"/>
              <a:gd name="connsiteY2" fmla="*/ 1543140 h 1543818"/>
              <a:gd name="connsiteX3" fmla="*/ 0 w 1472648"/>
              <a:gd name="connsiteY3" fmla="*/ 1543818 h 1543818"/>
              <a:gd name="connsiteX4" fmla="*/ 74702 w 1472648"/>
              <a:gd name="connsiteY4" fmla="*/ 71977 h 1543818"/>
              <a:gd name="connsiteX0" fmla="*/ 2719 w 1472648"/>
              <a:gd name="connsiteY0" fmla="*/ 71977 h 1543818"/>
              <a:gd name="connsiteX1" fmla="*/ 1472648 w 1472648"/>
              <a:gd name="connsiteY1" fmla="*/ 0 h 1543818"/>
              <a:gd name="connsiteX2" fmla="*/ 1456010 w 1472648"/>
              <a:gd name="connsiteY2" fmla="*/ 1543140 h 1543818"/>
              <a:gd name="connsiteX3" fmla="*/ 0 w 1472648"/>
              <a:gd name="connsiteY3" fmla="*/ 1543818 h 1543818"/>
              <a:gd name="connsiteX4" fmla="*/ 2719 w 1472648"/>
              <a:gd name="connsiteY4" fmla="*/ 71977 h 1543818"/>
              <a:gd name="connsiteX0" fmla="*/ 2719 w 1456010"/>
              <a:gd name="connsiteY0" fmla="*/ 17994 h 1489835"/>
              <a:gd name="connsiteX1" fmla="*/ 1400665 w 1456010"/>
              <a:gd name="connsiteY1" fmla="*/ 0 h 1489835"/>
              <a:gd name="connsiteX2" fmla="*/ 1456010 w 1456010"/>
              <a:gd name="connsiteY2" fmla="*/ 1489157 h 1489835"/>
              <a:gd name="connsiteX3" fmla="*/ 0 w 1456010"/>
              <a:gd name="connsiteY3" fmla="*/ 1489835 h 1489835"/>
              <a:gd name="connsiteX4" fmla="*/ 2719 w 1456010"/>
              <a:gd name="connsiteY4" fmla="*/ 17994 h 1489835"/>
              <a:gd name="connsiteX0" fmla="*/ 74702 w 1456010"/>
              <a:gd name="connsiteY0" fmla="*/ 17994 h 1489835"/>
              <a:gd name="connsiteX1" fmla="*/ 1400665 w 1456010"/>
              <a:gd name="connsiteY1" fmla="*/ 0 h 1489835"/>
              <a:gd name="connsiteX2" fmla="*/ 1456010 w 1456010"/>
              <a:gd name="connsiteY2" fmla="*/ 1489157 h 1489835"/>
              <a:gd name="connsiteX3" fmla="*/ 0 w 1456010"/>
              <a:gd name="connsiteY3" fmla="*/ 1489835 h 1489835"/>
              <a:gd name="connsiteX4" fmla="*/ 74702 w 1456010"/>
              <a:gd name="connsiteY4" fmla="*/ 17994 h 1489835"/>
              <a:gd name="connsiteX0" fmla="*/ 2719 w 1456010"/>
              <a:gd name="connsiteY0" fmla="*/ 0 h 1489835"/>
              <a:gd name="connsiteX1" fmla="*/ 1400665 w 1456010"/>
              <a:gd name="connsiteY1" fmla="*/ 0 h 1489835"/>
              <a:gd name="connsiteX2" fmla="*/ 1456010 w 1456010"/>
              <a:gd name="connsiteY2" fmla="*/ 1489157 h 1489835"/>
              <a:gd name="connsiteX3" fmla="*/ 0 w 1456010"/>
              <a:gd name="connsiteY3" fmla="*/ 1489835 h 1489835"/>
              <a:gd name="connsiteX4" fmla="*/ 2719 w 1456010"/>
              <a:gd name="connsiteY4" fmla="*/ 0 h 1489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56010" h="1489835">
                <a:moveTo>
                  <a:pt x="2719" y="0"/>
                </a:moveTo>
                <a:lnTo>
                  <a:pt x="1400665" y="0"/>
                </a:lnTo>
                <a:lnTo>
                  <a:pt x="1456010" y="1489157"/>
                </a:lnTo>
                <a:lnTo>
                  <a:pt x="0" y="1489835"/>
                </a:lnTo>
                <a:cubicBezTo>
                  <a:pt x="906" y="999221"/>
                  <a:pt x="1813" y="490614"/>
                  <a:pt x="271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glow rad="203200">
              <a:schemeClr val="bg1">
                <a:alpha val="75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4201947" y="2049185"/>
            <a:ext cx="740106" cy="1200329"/>
          </a:xfrm>
          <a:prstGeom prst="rect">
            <a:avLst/>
          </a:prstGeom>
          <a:noFill/>
          <a:ln>
            <a:noFill/>
          </a:ln>
          <a:effectLst>
            <a:glow rad="787400">
              <a:schemeClr val="tx1">
                <a:alpha val="40000"/>
              </a:schemeClr>
            </a:glo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 smtClean="0">
                <a:ln w="12700">
                  <a:noFill/>
                  <a:prstDash val="solid"/>
                </a:ln>
                <a:solidFill>
                  <a:srgbClr val="D87F0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"/>
                <a:cs typeface="Futura"/>
              </a:rPr>
              <a:t>$</a:t>
            </a:r>
            <a:endParaRPr lang="en-US" sz="7200" b="1" cap="none" spc="0" dirty="0">
              <a:ln w="12700">
                <a:noFill/>
                <a:prstDash val="solid"/>
              </a:ln>
              <a:solidFill>
                <a:srgbClr val="D87F0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Futura"/>
              <a:cs typeface="Futura"/>
            </a:endParaRPr>
          </a:p>
        </p:txBody>
      </p:sp>
      <p:sp>
        <p:nvSpPr>
          <p:cNvPr id="3" name="Oval 2"/>
          <p:cNvSpPr/>
          <p:nvPr/>
        </p:nvSpPr>
        <p:spPr>
          <a:xfrm>
            <a:off x="3548113" y="3503755"/>
            <a:ext cx="268379" cy="26837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7647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9" dur="3000" tmFilter="0, 0; .2, .5; .8, .5; 1, 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500" autoRev="1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 rot="10800000">
            <a:off x="4546372" y="-94080"/>
            <a:ext cx="1979760" cy="258698"/>
          </a:xfrm>
          <a:prstGeom prst="rect">
            <a:avLst/>
          </a:prstGeom>
          <a:solidFill>
            <a:srgbClr val="166F4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rot="10800000">
            <a:off x="6638939" y="-94081"/>
            <a:ext cx="1979760" cy="748322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6117964" y="-14086"/>
            <a:ext cx="302603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Futura"/>
                <a:cs typeface="Futura"/>
              </a:rPr>
              <a:t>TIFFANY</a:t>
            </a:r>
          </a:p>
          <a:p>
            <a:pPr algn="ctr"/>
            <a:r>
              <a:rPr lang="en-US" sz="1400" dirty="0" smtClean="0">
                <a:solidFill>
                  <a:schemeClr val="bg1"/>
                </a:solidFill>
                <a:latin typeface="Pacifico Regular"/>
                <a:cs typeface="Pacifico Regular"/>
              </a:rPr>
              <a:t>Defeat Misinformation</a:t>
            </a:r>
            <a:endParaRPr lang="en-US" sz="1400" dirty="0">
              <a:solidFill>
                <a:schemeClr val="bg1"/>
              </a:solidFill>
              <a:latin typeface="Pacifico Regular"/>
              <a:cs typeface="Pacifico Regular"/>
            </a:endParaRPr>
          </a:p>
        </p:txBody>
      </p:sp>
      <p:sp>
        <p:nvSpPr>
          <p:cNvPr id="19" name="Donut 18"/>
          <p:cNvSpPr/>
          <p:nvPr/>
        </p:nvSpPr>
        <p:spPr>
          <a:xfrm rot="7230298">
            <a:off x="2615680" y="1434563"/>
            <a:ext cx="3972243" cy="3972243"/>
          </a:xfrm>
          <a:prstGeom prst="donut">
            <a:avLst>
              <a:gd name="adj" fmla="val 18763"/>
            </a:avLst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 rot="10800000">
            <a:off x="329079" y="-94080"/>
            <a:ext cx="1979760" cy="258698"/>
          </a:xfrm>
          <a:prstGeom prst="rect">
            <a:avLst/>
          </a:prstGeom>
          <a:solidFill>
            <a:srgbClr val="CCA14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10800000">
            <a:off x="2481128" y="-94079"/>
            <a:ext cx="1940166" cy="258696"/>
          </a:xfrm>
          <a:prstGeom prst="rect">
            <a:avLst/>
          </a:prstGeom>
          <a:solidFill>
            <a:srgbClr val="83312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6786" y="1501998"/>
            <a:ext cx="6383664" cy="4787748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0" y="917222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3200" dirty="0" smtClean="0">
                <a:latin typeface="Futura"/>
                <a:cs typeface="Futura"/>
              </a:rPr>
              <a:t>MULTILINGUAL GUIDE</a:t>
            </a:r>
            <a:endParaRPr lang="en-US" sz="3200" dirty="0">
              <a:latin typeface="Futura"/>
              <a:cs typeface="Futura"/>
            </a:endParaRPr>
          </a:p>
        </p:txBody>
      </p:sp>
    </p:spTree>
    <p:extLst>
      <p:ext uri="{BB962C8B-B14F-4D97-AF65-F5344CB8AC3E}">
        <p14:creationId xmlns:p14="http://schemas.microsoft.com/office/powerpoint/2010/main" val="32776752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 rot="10800000">
            <a:off x="4546372" y="-94080"/>
            <a:ext cx="1979760" cy="258698"/>
          </a:xfrm>
          <a:prstGeom prst="rect">
            <a:avLst/>
          </a:prstGeom>
          <a:solidFill>
            <a:srgbClr val="166F4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rot="10800000">
            <a:off x="6638939" y="-94081"/>
            <a:ext cx="1979760" cy="748322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6117964" y="-14086"/>
            <a:ext cx="302603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Futura"/>
                <a:cs typeface="Futura"/>
              </a:rPr>
              <a:t>TIFFANY</a:t>
            </a:r>
          </a:p>
          <a:p>
            <a:pPr algn="ctr"/>
            <a:r>
              <a:rPr lang="en-US" sz="1400" dirty="0" smtClean="0">
                <a:solidFill>
                  <a:schemeClr val="bg1"/>
                </a:solidFill>
                <a:latin typeface="Pacifico Regular"/>
                <a:cs typeface="Pacifico Regular"/>
              </a:rPr>
              <a:t>Defeat Misinformation</a:t>
            </a:r>
            <a:endParaRPr lang="en-US" sz="1400" dirty="0">
              <a:solidFill>
                <a:schemeClr val="bg1"/>
              </a:solidFill>
              <a:latin typeface="Pacifico Regular"/>
              <a:cs typeface="Pacifico Regular"/>
            </a:endParaRPr>
          </a:p>
        </p:txBody>
      </p:sp>
      <p:sp>
        <p:nvSpPr>
          <p:cNvPr id="19" name="Donut 18"/>
          <p:cNvSpPr/>
          <p:nvPr/>
        </p:nvSpPr>
        <p:spPr>
          <a:xfrm rot="7230298">
            <a:off x="2615680" y="1434563"/>
            <a:ext cx="3972243" cy="3972243"/>
          </a:xfrm>
          <a:prstGeom prst="donut">
            <a:avLst>
              <a:gd name="adj" fmla="val 18763"/>
            </a:avLst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 rot="10800000">
            <a:off x="329079" y="-94080"/>
            <a:ext cx="1979760" cy="258698"/>
          </a:xfrm>
          <a:prstGeom prst="rect">
            <a:avLst/>
          </a:prstGeom>
          <a:solidFill>
            <a:srgbClr val="CCA14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10800000">
            <a:off x="2481128" y="-94079"/>
            <a:ext cx="1940166" cy="258696"/>
          </a:xfrm>
          <a:prstGeom prst="rect">
            <a:avLst/>
          </a:prstGeom>
          <a:solidFill>
            <a:srgbClr val="83312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 descr="Screen Shot 2015-10-08 at 8.54.22 pm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61802" y="3352267"/>
            <a:ext cx="2654606" cy="3056352"/>
          </a:xfrm>
          <a:prstGeom prst="rect">
            <a:avLst/>
          </a:prstGeom>
        </p:spPr>
      </p:pic>
      <p:pic>
        <p:nvPicPr>
          <p:cNvPr id="26" name="Picture 25" descr="Screen Shot 2015-10-08 at 9.56.46 pm.pn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66663" y="1708469"/>
            <a:ext cx="3246071" cy="2281663"/>
          </a:xfrm>
          <a:prstGeom prst="rect">
            <a:avLst/>
          </a:prstGeom>
        </p:spPr>
      </p:pic>
      <p:pic>
        <p:nvPicPr>
          <p:cNvPr id="27" name="Picture 26" descr="Screen Shot 2015-10-08 at 10.01.43 pm.png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424"/>
          <a:stretch/>
        </p:blipFill>
        <p:spPr>
          <a:xfrm>
            <a:off x="4466664" y="4187607"/>
            <a:ext cx="3246071" cy="2053089"/>
          </a:xfrm>
          <a:prstGeom prst="rect">
            <a:avLst/>
          </a:prstGeom>
        </p:spPr>
      </p:pic>
      <p:pic>
        <p:nvPicPr>
          <p:cNvPr id="28" name="Picture 27" descr="Screen Shot 2015-10-08 at 10.04.37 pm.png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61802" y="1747017"/>
            <a:ext cx="2654606" cy="1484185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0" y="917222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3200" dirty="0" smtClean="0">
                <a:latin typeface="Futura"/>
                <a:cs typeface="Futura"/>
              </a:rPr>
              <a:t>MULTILINGUAL GUIDE</a:t>
            </a:r>
            <a:endParaRPr lang="en-US" sz="3200" dirty="0">
              <a:latin typeface="Futura"/>
              <a:cs typeface="Futura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661802" y="2076823"/>
            <a:ext cx="6050932" cy="1004967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Futura"/>
                <a:cs typeface="Futura"/>
              </a:rPr>
              <a:t>TARGETTED AT LOCALS</a:t>
            </a:r>
            <a:endParaRPr lang="en-US" sz="3200" dirty="0">
              <a:solidFill>
                <a:schemeClr val="bg1"/>
              </a:solidFill>
              <a:latin typeface="Futura"/>
              <a:cs typeface="Futura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661802" y="4714903"/>
            <a:ext cx="6050933" cy="1004967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Futura"/>
                <a:cs typeface="Futura"/>
              </a:rPr>
              <a:t>INEFFECTIVE</a:t>
            </a:r>
            <a:endParaRPr lang="en-US" sz="3200" dirty="0">
              <a:solidFill>
                <a:schemeClr val="bg1"/>
              </a:solidFill>
              <a:latin typeface="Futura"/>
              <a:cs typeface="Futura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661802" y="3352267"/>
            <a:ext cx="6050933" cy="1004967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Futura"/>
                <a:cs typeface="Futura"/>
              </a:rPr>
              <a:t>ENGLISH</a:t>
            </a:r>
            <a:endParaRPr lang="en-US" sz="3200" dirty="0">
              <a:solidFill>
                <a:schemeClr val="bg1"/>
              </a:solidFill>
              <a:latin typeface="Futura"/>
              <a:cs typeface="Futura"/>
            </a:endParaRPr>
          </a:p>
        </p:txBody>
      </p:sp>
    </p:spTree>
    <p:extLst>
      <p:ext uri="{BB962C8B-B14F-4D97-AF65-F5344CB8AC3E}">
        <p14:creationId xmlns:p14="http://schemas.microsoft.com/office/powerpoint/2010/main" val="4152870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31" grpId="0" animBg="1"/>
      <p:bldP spid="3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 rot="10800000">
            <a:off x="4546372" y="-94080"/>
            <a:ext cx="1979760" cy="258698"/>
          </a:xfrm>
          <a:prstGeom prst="rect">
            <a:avLst/>
          </a:prstGeom>
          <a:solidFill>
            <a:srgbClr val="166F4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rot="10800000">
            <a:off x="6638939" y="-94081"/>
            <a:ext cx="1979760" cy="748322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6117964" y="-14086"/>
            <a:ext cx="302603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Futura"/>
                <a:cs typeface="Futura"/>
              </a:rPr>
              <a:t>TIFFANY</a:t>
            </a:r>
          </a:p>
          <a:p>
            <a:pPr algn="ctr"/>
            <a:r>
              <a:rPr lang="en-US" sz="1400" dirty="0" smtClean="0">
                <a:solidFill>
                  <a:schemeClr val="bg1"/>
                </a:solidFill>
                <a:latin typeface="Pacifico Regular"/>
                <a:cs typeface="Pacifico Regular"/>
              </a:rPr>
              <a:t>Defeat Misinformation</a:t>
            </a:r>
            <a:endParaRPr lang="en-US" sz="1400" dirty="0">
              <a:solidFill>
                <a:schemeClr val="bg1"/>
              </a:solidFill>
              <a:latin typeface="Pacifico Regular"/>
              <a:cs typeface="Pacifico Regular"/>
            </a:endParaRPr>
          </a:p>
        </p:txBody>
      </p:sp>
      <p:sp>
        <p:nvSpPr>
          <p:cNvPr id="19" name="Donut 18"/>
          <p:cNvSpPr/>
          <p:nvPr/>
        </p:nvSpPr>
        <p:spPr>
          <a:xfrm rot="7230298">
            <a:off x="2615680" y="1434563"/>
            <a:ext cx="3972243" cy="3972243"/>
          </a:xfrm>
          <a:prstGeom prst="donut">
            <a:avLst>
              <a:gd name="adj" fmla="val 18763"/>
            </a:avLst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 rot="10800000">
            <a:off x="329079" y="-94080"/>
            <a:ext cx="1979760" cy="258698"/>
          </a:xfrm>
          <a:prstGeom prst="rect">
            <a:avLst/>
          </a:prstGeom>
          <a:solidFill>
            <a:srgbClr val="CCA14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10800000">
            <a:off x="2481128" y="-94079"/>
            <a:ext cx="1940166" cy="258696"/>
          </a:xfrm>
          <a:prstGeom prst="rect">
            <a:avLst/>
          </a:prstGeom>
          <a:solidFill>
            <a:srgbClr val="83312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0" y="917222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3200" dirty="0" smtClean="0">
                <a:latin typeface="Futura"/>
                <a:cs typeface="Futura"/>
              </a:rPr>
              <a:t>MULTILINGUAL GUIDE</a:t>
            </a:r>
            <a:endParaRPr lang="en-US" sz="3200" dirty="0">
              <a:latin typeface="Futura"/>
              <a:cs typeface="Futura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912" y="2604666"/>
            <a:ext cx="4298785" cy="241806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5343" y="2576038"/>
            <a:ext cx="4011953" cy="248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5087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" fill="hold"/>
                                        <p:tgtEl>
                                          <p:spTgt spid="1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7.77778E-6 7.40741E-7 L 0.11284 7.40741E-7 " pathEditMode="relative" ptsTypes="AA">
                                      <p:cBhvr>
                                        <p:cTn id="1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0.00046 L 0.09809 0.00046 " pathEditMode="relative" rAng="0" ptsTypes="AA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8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809 0.00046 L -0.1 1.48148E-6 " pathEditMode="relative" rAng="0" ptsTypes="AA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913" y="-23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285 -4.44444E-6 L -0.1132 -0.00023 " pathEditMode="relative" rAng="0" ptsTypes="AA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02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 rot="10800000">
            <a:off x="4546372" y="-94080"/>
            <a:ext cx="1979760" cy="258698"/>
          </a:xfrm>
          <a:prstGeom prst="rect">
            <a:avLst/>
          </a:prstGeom>
          <a:solidFill>
            <a:srgbClr val="166F4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rot="10800000">
            <a:off x="6638939" y="-94081"/>
            <a:ext cx="1979760" cy="748322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6117964" y="-14086"/>
            <a:ext cx="302603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Futura"/>
                <a:cs typeface="Futura"/>
              </a:rPr>
              <a:t>TIFFANY</a:t>
            </a:r>
          </a:p>
          <a:p>
            <a:pPr algn="ctr"/>
            <a:r>
              <a:rPr lang="en-US" sz="1400" dirty="0" smtClean="0">
                <a:solidFill>
                  <a:schemeClr val="bg1"/>
                </a:solidFill>
                <a:latin typeface="Pacifico Regular"/>
                <a:cs typeface="Pacifico Regular"/>
              </a:rPr>
              <a:t>Defeat Misinformation</a:t>
            </a:r>
            <a:endParaRPr lang="en-US" sz="1400" dirty="0">
              <a:solidFill>
                <a:schemeClr val="bg1"/>
              </a:solidFill>
              <a:latin typeface="Pacifico Regular"/>
              <a:cs typeface="Pacifico Regular"/>
            </a:endParaRPr>
          </a:p>
        </p:txBody>
      </p:sp>
      <p:sp>
        <p:nvSpPr>
          <p:cNvPr id="19" name="Donut 18"/>
          <p:cNvSpPr/>
          <p:nvPr/>
        </p:nvSpPr>
        <p:spPr>
          <a:xfrm rot="7230298">
            <a:off x="2615680" y="1434563"/>
            <a:ext cx="3972243" cy="3972243"/>
          </a:xfrm>
          <a:prstGeom prst="donut">
            <a:avLst>
              <a:gd name="adj" fmla="val 18763"/>
            </a:avLst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 rot="10800000">
            <a:off x="329079" y="-94080"/>
            <a:ext cx="1979760" cy="258698"/>
          </a:xfrm>
          <a:prstGeom prst="rect">
            <a:avLst/>
          </a:prstGeom>
          <a:solidFill>
            <a:srgbClr val="CCA14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10800000">
            <a:off x="2481128" y="-94079"/>
            <a:ext cx="1940166" cy="258696"/>
          </a:xfrm>
          <a:prstGeom prst="rect">
            <a:avLst/>
          </a:prstGeom>
          <a:solidFill>
            <a:srgbClr val="83312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Filipino version.pd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204" y="1374010"/>
            <a:ext cx="3295847" cy="4265214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perspectiveContrastingRightFacing"/>
            <a:lightRig rig="threePt" dir="t"/>
          </a:scene3d>
        </p:spPr>
      </p:pic>
      <p:pic>
        <p:nvPicPr>
          <p:cNvPr id="11" name="Picture 10" descr="Vietnamese.pdf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3894" y="1374010"/>
            <a:ext cx="3462238" cy="4480542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perspectiveContrastingRightFacing"/>
            <a:lightRig rig="threePt" dir="t"/>
          </a:scene3d>
        </p:spPr>
      </p:pic>
      <p:pic>
        <p:nvPicPr>
          <p:cNvPr id="37" name="Picture 36" descr="Indonesian Pamphlet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2291" y="1198564"/>
            <a:ext cx="3597809" cy="4655988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perspectiveContrastingRightFacing"/>
            <a:lightRig rig="threePt" dir="t"/>
          </a:scene3d>
        </p:spPr>
      </p:pic>
      <p:sp>
        <p:nvSpPr>
          <p:cNvPr id="39" name="TextBox 38"/>
          <p:cNvSpPr txBox="1"/>
          <p:nvPr/>
        </p:nvSpPr>
        <p:spPr>
          <a:xfrm>
            <a:off x="0" y="917222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3200" dirty="0" smtClean="0">
                <a:latin typeface="Futura"/>
                <a:cs typeface="Futura"/>
              </a:rPr>
              <a:t>PAMPHLETS</a:t>
            </a:r>
            <a:endParaRPr lang="en-US" sz="3200" dirty="0">
              <a:latin typeface="Futura"/>
              <a:cs typeface="Futura"/>
            </a:endParaRPr>
          </a:p>
        </p:txBody>
      </p:sp>
    </p:spTree>
    <p:extLst>
      <p:ext uri="{BB962C8B-B14F-4D97-AF65-F5344CB8AC3E}">
        <p14:creationId xmlns:p14="http://schemas.microsoft.com/office/powerpoint/2010/main" val="14178798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 rot="10800000">
            <a:off x="4546372" y="-94080"/>
            <a:ext cx="1979760" cy="258698"/>
          </a:xfrm>
          <a:prstGeom prst="rect">
            <a:avLst/>
          </a:prstGeom>
          <a:solidFill>
            <a:srgbClr val="166F4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rot="10800000">
            <a:off x="6638939" y="-94081"/>
            <a:ext cx="1979760" cy="748322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6117964" y="-14086"/>
            <a:ext cx="302603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Futura"/>
                <a:cs typeface="Futura"/>
              </a:rPr>
              <a:t>TIFFANY</a:t>
            </a:r>
          </a:p>
          <a:p>
            <a:pPr algn="ctr"/>
            <a:r>
              <a:rPr lang="en-US" sz="1400" dirty="0" smtClean="0">
                <a:solidFill>
                  <a:schemeClr val="bg1"/>
                </a:solidFill>
                <a:latin typeface="Pacifico Regular"/>
                <a:cs typeface="Pacifico Regular"/>
              </a:rPr>
              <a:t>Defeat Misinformation</a:t>
            </a:r>
            <a:endParaRPr lang="en-US" sz="1400" dirty="0">
              <a:solidFill>
                <a:schemeClr val="bg1"/>
              </a:solidFill>
              <a:latin typeface="Pacifico Regular"/>
              <a:cs typeface="Pacifico Regular"/>
            </a:endParaRPr>
          </a:p>
        </p:txBody>
      </p:sp>
      <p:sp>
        <p:nvSpPr>
          <p:cNvPr id="19" name="Donut 18"/>
          <p:cNvSpPr/>
          <p:nvPr/>
        </p:nvSpPr>
        <p:spPr>
          <a:xfrm rot="7230298">
            <a:off x="2615680" y="1434563"/>
            <a:ext cx="3972243" cy="3972243"/>
          </a:xfrm>
          <a:prstGeom prst="donut">
            <a:avLst>
              <a:gd name="adj" fmla="val 18763"/>
            </a:avLst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 rot="10800000">
            <a:off x="329079" y="-94080"/>
            <a:ext cx="1979760" cy="258698"/>
          </a:xfrm>
          <a:prstGeom prst="rect">
            <a:avLst/>
          </a:prstGeom>
          <a:solidFill>
            <a:srgbClr val="CCA14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10800000">
            <a:off x="2481128" y="-94079"/>
            <a:ext cx="1940166" cy="258696"/>
          </a:xfrm>
          <a:prstGeom prst="rect">
            <a:avLst/>
          </a:prstGeom>
          <a:solidFill>
            <a:srgbClr val="83312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0" y="917222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3200" dirty="0" smtClean="0">
                <a:latin typeface="Futura"/>
                <a:cs typeface="Futura"/>
              </a:rPr>
              <a:t>LOCATION</a:t>
            </a:r>
            <a:endParaRPr lang="en-US" sz="3200" dirty="0">
              <a:latin typeface="Futura"/>
              <a:cs typeface="Futura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585547" y="1749153"/>
            <a:ext cx="2344873" cy="2344873"/>
            <a:chOff x="1585547" y="1749153"/>
            <a:chExt cx="2344873" cy="2344873"/>
          </a:xfrm>
        </p:grpSpPr>
        <p:sp>
          <p:nvSpPr>
            <p:cNvPr id="2" name="Oval 1"/>
            <p:cNvSpPr/>
            <p:nvPr/>
          </p:nvSpPr>
          <p:spPr>
            <a:xfrm>
              <a:off x="1585547" y="1749153"/>
              <a:ext cx="2344873" cy="2344873"/>
            </a:xfrm>
            <a:prstGeom prst="ellipse">
              <a:avLst/>
            </a:prstGeom>
            <a:noFill/>
            <a:ln w="114300" cmpd="sng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Oval 2"/>
            <p:cNvSpPr/>
            <p:nvPr/>
          </p:nvSpPr>
          <p:spPr>
            <a:xfrm>
              <a:off x="1734067" y="1882733"/>
              <a:ext cx="2061883" cy="2061883"/>
            </a:xfrm>
            <a:prstGeom prst="ellipse">
              <a:avLst/>
            </a:prstGeom>
            <a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4213728" y="1689389"/>
            <a:ext cx="2344873" cy="2344873"/>
            <a:chOff x="4213728" y="1689389"/>
            <a:chExt cx="2344873" cy="2344873"/>
          </a:xfrm>
        </p:grpSpPr>
        <p:sp>
          <p:nvSpPr>
            <p:cNvPr id="28" name="Oval 27"/>
            <p:cNvSpPr/>
            <p:nvPr/>
          </p:nvSpPr>
          <p:spPr>
            <a:xfrm>
              <a:off x="4213728" y="1689389"/>
              <a:ext cx="2344873" cy="2344873"/>
            </a:xfrm>
            <a:prstGeom prst="ellipse">
              <a:avLst/>
            </a:prstGeom>
            <a:noFill/>
            <a:ln w="114300" cmpd="sng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4362248" y="1822969"/>
              <a:ext cx="2061883" cy="2061883"/>
            </a:xfrm>
            <a:prstGeom prst="ellipse">
              <a:avLst/>
            </a:prstGeom>
            <a:blipFill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2949378" y="3920249"/>
            <a:ext cx="2344873" cy="2344873"/>
            <a:chOff x="2949378" y="3920249"/>
            <a:chExt cx="2344873" cy="2344873"/>
          </a:xfrm>
        </p:grpSpPr>
        <p:sp>
          <p:nvSpPr>
            <p:cNvPr id="31" name="Oval 30"/>
            <p:cNvSpPr/>
            <p:nvPr/>
          </p:nvSpPr>
          <p:spPr>
            <a:xfrm>
              <a:off x="2949378" y="3920249"/>
              <a:ext cx="2344873" cy="2344873"/>
            </a:xfrm>
            <a:prstGeom prst="ellipse">
              <a:avLst/>
            </a:prstGeom>
            <a:noFill/>
            <a:ln w="114300" cmpd="sng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/>
            <p:cNvSpPr/>
            <p:nvPr/>
          </p:nvSpPr>
          <p:spPr>
            <a:xfrm>
              <a:off x="3097898" y="4053829"/>
              <a:ext cx="2061883" cy="2061883"/>
            </a:xfrm>
            <a:prstGeom prst="ellipse">
              <a:avLst/>
            </a:prstGeom>
            <a:blipFill rotWithShape="1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5565761" y="3840918"/>
            <a:ext cx="2344873" cy="2344873"/>
            <a:chOff x="5565761" y="3840918"/>
            <a:chExt cx="2344873" cy="2344873"/>
          </a:xfrm>
        </p:grpSpPr>
        <p:sp>
          <p:nvSpPr>
            <p:cNvPr id="33" name="Oval 32"/>
            <p:cNvSpPr/>
            <p:nvPr/>
          </p:nvSpPr>
          <p:spPr>
            <a:xfrm>
              <a:off x="5565761" y="3840918"/>
              <a:ext cx="2344873" cy="2344873"/>
            </a:xfrm>
            <a:prstGeom prst="ellipse">
              <a:avLst/>
            </a:prstGeom>
            <a:noFill/>
            <a:ln w="114300" cmpd="sng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5714281" y="3974498"/>
              <a:ext cx="2061883" cy="2061883"/>
            </a:xfrm>
            <a:prstGeom prst="ellipse">
              <a:avLst/>
            </a:prstGeom>
            <a:blipFill rotWithShape="1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493975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 rot="10800000">
            <a:off x="4546372" y="-94080"/>
            <a:ext cx="1979760" cy="258698"/>
          </a:xfrm>
          <a:prstGeom prst="rect">
            <a:avLst/>
          </a:prstGeom>
          <a:solidFill>
            <a:srgbClr val="166F4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rot="10800000">
            <a:off x="6638939" y="-94081"/>
            <a:ext cx="1979760" cy="748322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6117964" y="-14086"/>
            <a:ext cx="302603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Futura"/>
                <a:cs typeface="Futura"/>
              </a:rPr>
              <a:t>TIFFANY</a:t>
            </a:r>
          </a:p>
          <a:p>
            <a:pPr algn="ctr"/>
            <a:r>
              <a:rPr lang="en-US" sz="1400" dirty="0" smtClean="0">
                <a:solidFill>
                  <a:schemeClr val="bg1"/>
                </a:solidFill>
                <a:latin typeface="Pacifico Regular"/>
                <a:cs typeface="Pacifico Regular"/>
              </a:rPr>
              <a:t>Defeat Misinformation</a:t>
            </a:r>
            <a:endParaRPr lang="en-US" sz="1400" dirty="0">
              <a:solidFill>
                <a:schemeClr val="bg1"/>
              </a:solidFill>
              <a:latin typeface="Pacifico Regular"/>
              <a:cs typeface="Pacifico Regular"/>
            </a:endParaRPr>
          </a:p>
        </p:txBody>
      </p:sp>
      <p:sp>
        <p:nvSpPr>
          <p:cNvPr id="19" name="Donut 18"/>
          <p:cNvSpPr/>
          <p:nvPr/>
        </p:nvSpPr>
        <p:spPr>
          <a:xfrm rot="7230298">
            <a:off x="2615680" y="1434563"/>
            <a:ext cx="3972243" cy="3972243"/>
          </a:xfrm>
          <a:prstGeom prst="donut">
            <a:avLst>
              <a:gd name="adj" fmla="val 18763"/>
            </a:avLst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 rot="10800000">
            <a:off x="329079" y="-94080"/>
            <a:ext cx="1979760" cy="258698"/>
          </a:xfrm>
          <a:prstGeom prst="rect">
            <a:avLst/>
          </a:prstGeom>
          <a:solidFill>
            <a:srgbClr val="CCA14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10800000">
            <a:off x="2481128" y="-94079"/>
            <a:ext cx="1940166" cy="258696"/>
          </a:xfrm>
          <a:prstGeom prst="rect">
            <a:avLst/>
          </a:prstGeom>
          <a:solidFill>
            <a:srgbClr val="83312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0" y="917222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3200" dirty="0" smtClean="0">
                <a:latin typeface="Futura"/>
                <a:cs typeface="Futura"/>
              </a:rPr>
              <a:t>VIDEOS</a:t>
            </a:r>
            <a:endParaRPr lang="en-US" sz="3200" dirty="0">
              <a:latin typeface="Futura"/>
              <a:cs typeface="Futura"/>
            </a:endParaRPr>
          </a:p>
        </p:txBody>
      </p:sp>
      <p:pic>
        <p:nvPicPr>
          <p:cNvPr id="2" name="Picture 1" descr="chines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464" y="1700341"/>
            <a:ext cx="6623073" cy="4308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8881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 rot="10800000">
            <a:off x="4546372" y="-94080"/>
            <a:ext cx="1979760" cy="258698"/>
          </a:xfrm>
          <a:prstGeom prst="rect">
            <a:avLst/>
          </a:prstGeom>
          <a:solidFill>
            <a:srgbClr val="166F4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rot="10800000">
            <a:off x="6638939" y="-94081"/>
            <a:ext cx="1979760" cy="748322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6117964" y="-14086"/>
            <a:ext cx="302603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Futura"/>
                <a:cs typeface="Futura"/>
              </a:rPr>
              <a:t>TIFFANY</a:t>
            </a:r>
          </a:p>
          <a:p>
            <a:pPr algn="ctr"/>
            <a:r>
              <a:rPr lang="en-US" sz="1400" dirty="0" smtClean="0">
                <a:solidFill>
                  <a:schemeClr val="bg1"/>
                </a:solidFill>
                <a:latin typeface="Pacifico Regular"/>
                <a:cs typeface="Pacifico Regular"/>
              </a:rPr>
              <a:t>Defeat Misinformation</a:t>
            </a:r>
            <a:endParaRPr lang="en-US" sz="1400" dirty="0">
              <a:solidFill>
                <a:schemeClr val="bg1"/>
              </a:solidFill>
              <a:latin typeface="Pacifico Regular"/>
              <a:cs typeface="Pacifico Regular"/>
            </a:endParaRPr>
          </a:p>
        </p:txBody>
      </p:sp>
      <p:sp>
        <p:nvSpPr>
          <p:cNvPr id="19" name="Donut 18"/>
          <p:cNvSpPr/>
          <p:nvPr/>
        </p:nvSpPr>
        <p:spPr>
          <a:xfrm rot="7230298">
            <a:off x="2615680" y="1434563"/>
            <a:ext cx="3972243" cy="3972243"/>
          </a:xfrm>
          <a:prstGeom prst="donut">
            <a:avLst>
              <a:gd name="adj" fmla="val 18763"/>
            </a:avLst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 rot="10800000">
            <a:off x="329079" y="-94080"/>
            <a:ext cx="1979760" cy="258698"/>
          </a:xfrm>
          <a:prstGeom prst="rect">
            <a:avLst/>
          </a:prstGeom>
          <a:solidFill>
            <a:srgbClr val="CCA14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10800000">
            <a:off x="2481128" y="-94079"/>
            <a:ext cx="1940166" cy="258696"/>
          </a:xfrm>
          <a:prstGeom prst="rect">
            <a:avLst/>
          </a:prstGeom>
          <a:solidFill>
            <a:srgbClr val="83312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0" y="917222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3200" dirty="0" smtClean="0">
                <a:latin typeface="Futura"/>
                <a:cs typeface="Futura"/>
              </a:rPr>
              <a:t>LOCATION</a:t>
            </a:r>
            <a:endParaRPr lang="en-US" sz="3200" dirty="0">
              <a:latin typeface="Futura"/>
              <a:cs typeface="Futura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709970" y="1668759"/>
            <a:ext cx="2344873" cy="2344873"/>
            <a:chOff x="1585547" y="1749153"/>
            <a:chExt cx="2344873" cy="2344873"/>
          </a:xfrm>
        </p:grpSpPr>
        <p:sp>
          <p:nvSpPr>
            <p:cNvPr id="2" name="Oval 1"/>
            <p:cNvSpPr/>
            <p:nvPr/>
          </p:nvSpPr>
          <p:spPr>
            <a:xfrm>
              <a:off x="1585547" y="1749153"/>
              <a:ext cx="2344873" cy="2344873"/>
            </a:xfrm>
            <a:prstGeom prst="ellipse">
              <a:avLst/>
            </a:prstGeom>
            <a:noFill/>
            <a:ln w="114300" cmpd="sng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Oval 2"/>
            <p:cNvSpPr/>
            <p:nvPr/>
          </p:nvSpPr>
          <p:spPr>
            <a:xfrm>
              <a:off x="1734067" y="1882733"/>
              <a:ext cx="2061883" cy="2061883"/>
            </a:xfrm>
            <a:prstGeom prst="ellipse">
              <a:avLst/>
            </a:prstGeom>
            <a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3338151" y="1608995"/>
            <a:ext cx="2344873" cy="2344873"/>
            <a:chOff x="4213728" y="1689389"/>
            <a:chExt cx="2344873" cy="2344873"/>
          </a:xfrm>
        </p:grpSpPr>
        <p:sp>
          <p:nvSpPr>
            <p:cNvPr id="28" name="Oval 27"/>
            <p:cNvSpPr/>
            <p:nvPr/>
          </p:nvSpPr>
          <p:spPr>
            <a:xfrm>
              <a:off x="4213728" y="1689389"/>
              <a:ext cx="2344873" cy="2344873"/>
            </a:xfrm>
            <a:prstGeom prst="ellipse">
              <a:avLst/>
            </a:prstGeom>
            <a:noFill/>
            <a:ln w="114300" cmpd="sng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4362248" y="1822969"/>
              <a:ext cx="2061883" cy="2061883"/>
            </a:xfrm>
            <a:prstGeom prst="ellipse">
              <a:avLst/>
            </a:prstGeom>
            <a:blipFill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2073801" y="3839855"/>
            <a:ext cx="2344873" cy="2344873"/>
            <a:chOff x="2949378" y="3920249"/>
            <a:chExt cx="2344873" cy="2344873"/>
          </a:xfrm>
        </p:grpSpPr>
        <p:sp>
          <p:nvSpPr>
            <p:cNvPr id="31" name="Oval 30"/>
            <p:cNvSpPr/>
            <p:nvPr/>
          </p:nvSpPr>
          <p:spPr>
            <a:xfrm>
              <a:off x="2949378" y="3920249"/>
              <a:ext cx="2344873" cy="2344873"/>
            </a:xfrm>
            <a:prstGeom prst="ellipse">
              <a:avLst/>
            </a:prstGeom>
            <a:noFill/>
            <a:ln w="114300" cmpd="sng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/>
            <p:cNvSpPr/>
            <p:nvPr/>
          </p:nvSpPr>
          <p:spPr>
            <a:xfrm>
              <a:off x="3097898" y="4053829"/>
              <a:ext cx="2061883" cy="2061883"/>
            </a:xfrm>
            <a:prstGeom prst="ellipse">
              <a:avLst/>
            </a:prstGeom>
            <a:blipFill rotWithShape="1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Rectangle 21"/>
          <p:cNvSpPr/>
          <p:nvPr/>
        </p:nvSpPr>
        <p:spPr>
          <a:xfrm>
            <a:off x="5596788" y="2307684"/>
            <a:ext cx="1489449" cy="45719"/>
          </a:xfrm>
          <a:prstGeom prst="rect">
            <a:avLst/>
          </a:prstGeom>
          <a:solidFill>
            <a:srgbClr val="25406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6966738" y="1627550"/>
            <a:ext cx="165196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>
                <a:solidFill>
                  <a:srgbClr val="0D0D0D"/>
                </a:solidFill>
                <a:latin typeface="DIN Condensed Bold"/>
                <a:cs typeface="DIN Condensed Bold"/>
              </a:rPr>
              <a:t>33%</a:t>
            </a:r>
            <a:endParaRPr lang="en-US" sz="8000" dirty="0">
              <a:solidFill>
                <a:srgbClr val="0D0D0D"/>
              </a:solidFill>
              <a:latin typeface="DIN Condensed Bold"/>
              <a:cs typeface="DIN Condensed Bold"/>
            </a:endParaRPr>
          </a:p>
        </p:txBody>
      </p:sp>
    </p:spTree>
    <p:extLst>
      <p:ext uri="{BB962C8B-B14F-4D97-AF65-F5344CB8AC3E}">
        <p14:creationId xmlns:p14="http://schemas.microsoft.com/office/powerpoint/2010/main" val="29263080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9596" y="-4707"/>
            <a:ext cx="9153596" cy="686519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76167" y="3048808"/>
            <a:ext cx="4491561" cy="188919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 rot="10800000">
            <a:off x="411563" y="-35288"/>
            <a:ext cx="1963734" cy="764300"/>
          </a:xfrm>
          <a:prstGeom prst="rect">
            <a:avLst/>
          </a:prstGeom>
          <a:solidFill>
            <a:srgbClr val="D87F0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rot="10800000">
            <a:off x="2481128" y="-94079"/>
            <a:ext cx="1940166" cy="258696"/>
          </a:xfrm>
          <a:prstGeom prst="rect">
            <a:avLst/>
          </a:prstGeom>
          <a:solidFill>
            <a:srgbClr val="83312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10800000">
            <a:off x="4546372" y="-94080"/>
            <a:ext cx="1979760" cy="258698"/>
          </a:xfrm>
          <a:prstGeom prst="rect">
            <a:avLst/>
          </a:prstGeom>
          <a:solidFill>
            <a:srgbClr val="166F4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rot="10800000">
            <a:off x="6638939" y="-94080"/>
            <a:ext cx="1979760" cy="258699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-121590" y="23516"/>
            <a:ext cx="30260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FFFF"/>
                </a:solidFill>
                <a:latin typeface="Futura"/>
                <a:cs typeface="Futura"/>
              </a:rPr>
              <a:t>FELIX</a:t>
            </a:r>
          </a:p>
          <a:p>
            <a:pPr algn="ctr"/>
            <a:r>
              <a:rPr lang="en-US" sz="1600" dirty="0" smtClean="0">
                <a:solidFill>
                  <a:srgbClr val="FFFFFF"/>
                </a:solidFill>
                <a:latin typeface="Pacifico Regular"/>
                <a:cs typeface="Pacifico Regular"/>
              </a:rPr>
              <a:t>Introduction</a:t>
            </a:r>
            <a:endParaRPr lang="en-US" sz="1600" dirty="0">
              <a:solidFill>
                <a:srgbClr val="FFFFFF"/>
              </a:solidFill>
              <a:latin typeface="Pacifico Regular"/>
              <a:cs typeface="Pacifico Regular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735560">
            <a:off x="1014477" y="1980895"/>
            <a:ext cx="4074129" cy="177768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88621">
            <a:off x="5001549" y="1900732"/>
            <a:ext cx="3485740" cy="184163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490475">
            <a:off x="923113" y="4266268"/>
            <a:ext cx="4216790" cy="191340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150034">
            <a:off x="4649894" y="4317656"/>
            <a:ext cx="3613824" cy="18183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91501" y="2972588"/>
            <a:ext cx="4644045" cy="2219414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54" name="TextBox 53"/>
          <p:cNvSpPr txBox="1"/>
          <p:nvPr/>
        </p:nvSpPr>
        <p:spPr>
          <a:xfrm>
            <a:off x="0" y="917222"/>
            <a:ext cx="833647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Futura"/>
                <a:cs typeface="Futura"/>
              </a:rPr>
              <a:t>	INTRODUCTION OF PROBLEM</a:t>
            </a:r>
            <a:endParaRPr lang="en-US" sz="3200" dirty="0">
              <a:latin typeface="Futura"/>
              <a:cs typeface="Futura"/>
            </a:endParaRPr>
          </a:p>
        </p:txBody>
      </p:sp>
    </p:spTree>
    <p:extLst>
      <p:ext uri="{BB962C8B-B14F-4D97-AF65-F5344CB8AC3E}">
        <p14:creationId xmlns:p14="http://schemas.microsoft.com/office/powerpoint/2010/main" val="20336284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988" y="-9731"/>
            <a:ext cx="9169628" cy="6877221"/>
          </a:xfrm>
          <a:prstGeom prst="rect">
            <a:avLst/>
          </a:prstGeom>
        </p:spPr>
      </p:pic>
      <p:sp>
        <p:nvSpPr>
          <p:cNvPr id="3" name="Donut 2"/>
          <p:cNvSpPr/>
          <p:nvPr/>
        </p:nvSpPr>
        <p:spPr>
          <a:xfrm>
            <a:off x="996725" y="1702753"/>
            <a:ext cx="2373786" cy="2373786"/>
          </a:xfrm>
          <a:prstGeom prst="donut">
            <a:avLst>
              <a:gd name="adj" fmla="val 18763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Block Arc 3"/>
          <p:cNvSpPr/>
          <p:nvPr/>
        </p:nvSpPr>
        <p:spPr>
          <a:xfrm rot="5964373" flipH="1">
            <a:off x="1010273" y="1697536"/>
            <a:ext cx="2366125" cy="2388896"/>
          </a:xfrm>
          <a:prstGeom prst="blockArc">
            <a:avLst>
              <a:gd name="adj1" fmla="val 2317315"/>
              <a:gd name="adj2" fmla="val 520577"/>
              <a:gd name="adj3" fmla="val 18247"/>
            </a:avLst>
          </a:prstGeom>
          <a:solidFill>
            <a:schemeClr val="tx2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752972" y="2027327"/>
            <a:ext cx="2252161" cy="45719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Half Frame 25"/>
          <p:cNvSpPr/>
          <p:nvPr/>
        </p:nvSpPr>
        <p:spPr>
          <a:xfrm rot="10800000">
            <a:off x="4915927" y="1702753"/>
            <a:ext cx="3391509" cy="2160396"/>
          </a:xfrm>
          <a:prstGeom prst="halfFrame">
            <a:avLst>
              <a:gd name="adj1" fmla="val 6904"/>
              <a:gd name="adj2" fmla="val 7008"/>
            </a:avLst>
          </a:prstGeom>
          <a:solidFill>
            <a:srgbClr val="10253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9" name="Donut 28"/>
          <p:cNvSpPr/>
          <p:nvPr/>
        </p:nvSpPr>
        <p:spPr>
          <a:xfrm>
            <a:off x="5777248" y="4036732"/>
            <a:ext cx="2530189" cy="2530189"/>
          </a:xfrm>
          <a:prstGeom prst="donut">
            <a:avLst>
              <a:gd name="adj" fmla="val 18763"/>
            </a:avLst>
          </a:prstGeom>
          <a:solidFill>
            <a:srgbClr val="C6D9F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0" name="Block Arc 29"/>
          <p:cNvSpPr/>
          <p:nvPr/>
        </p:nvSpPr>
        <p:spPr>
          <a:xfrm rot="5964373" flipH="1">
            <a:off x="5786433" y="4024533"/>
            <a:ext cx="2509471" cy="2533621"/>
          </a:xfrm>
          <a:prstGeom prst="blockArc">
            <a:avLst>
              <a:gd name="adj1" fmla="val 1291115"/>
              <a:gd name="adj2" fmla="val 75117"/>
              <a:gd name="adj3" fmla="val 18369"/>
            </a:avLst>
          </a:prstGeom>
          <a:solidFill>
            <a:schemeClr val="tx2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4233615" y="5717299"/>
            <a:ext cx="1752532" cy="45719"/>
          </a:xfrm>
          <a:prstGeom prst="rect">
            <a:avLst/>
          </a:prstGeom>
          <a:solidFill>
            <a:srgbClr val="10253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Half Frame 37"/>
          <p:cNvSpPr/>
          <p:nvPr/>
        </p:nvSpPr>
        <p:spPr>
          <a:xfrm rot="10800000" flipH="1">
            <a:off x="1198394" y="4076539"/>
            <a:ext cx="3324002" cy="2289088"/>
          </a:xfrm>
          <a:prstGeom prst="halfFrame">
            <a:avLst>
              <a:gd name="adj1" fmla="val 6904"/>
              <a:gd name="adj2" fmla="val 7008"/>
            </a:avLst>
          </a:prstGeom>
          <a:solidFill>
            <a:srgbClr val="10253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0" y="917222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Futura"/>
                <a:cs typeface="Futura"/>
              </a:rPr>
              <a:t>	ANALYSIS OF KEY FINDINGS</a:t>
            </a:r>
            <a:endParaRPr lang="en-US" sz="3200" dirty="0">
              <a:latin typeface="Futura"/>
              <a:cs typeface="Futura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4182" y1="45634" x2="9455" y2="99718"/>
                        <a14:foregroundMark x1="9636" y1="38592" x2="14182" y2="51549"/>
                        <a14:backgroundMark x1="43273" y1="79718" x2="47636" y2="676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44353" y="1822822"/>
            <a:ext cx="2870499" cy="1845038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1305869" y="4283305"/>
            <a:ext cx="2339722" cy="1883496"/>
            <a:chOff x="1266450" y="4308374"/>
            <a:chExt cx="2339722" cy="1883496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69812" y="4308374"/>
              <a:ext cx="2236360" cy="1078167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1388356" y="4455743"/>
              <a:ext cx="210670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dirty="0" smtClean="0">
                  <a:latin typeface="DIN Condensed Bold"/>
                  <a:cs typeface="DIN Condensed Bold"/>
                </a:rPr>
                <a:t>EASY</a:t>
              </a:r>
              <a:endParaRPr lang="en-US" sz="4400" dirty="0">
                <a:latin typeface="DIN Condensed Bold"/>
                <a:cs typeface="DIN Condensed Bold"/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6" cstate="screen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375" b="94375" l="1222" r="9959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1537695" y="4601235"/>
              <a:ext cx="1319390" cy="1861879"/>
            </a:xfrm>
            <a:prstGeom prst="rect">
              <a:avLst/>
            </a:prstGeom>
          </p:spPr>
        </p:pic>
      </p:grpSp>
      <p:sp>
        <p:nvSpPr>
          <p:cNvPr id="31" name="TextBox 30"/>
          <p:cNvSpPr txBox="1"/>
          <p:nvPr/>
        </p:nvSpPr>
        <p:spPr>
          <a:xfrm>
            <a:off x="3023742" y="5057129"/>
            <a:ext cx="16995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>
                <a:solidFill>
                  <a:srgbClr val="0D0D0D"/>
                </a:solidFill>
                <a:latin typeface="DIN Condensed Bold"/>
                <a:cs typeface="DIN Condensed Bold"/>
              </a:rPr>
              <a:t>96%</a:t>
            </a:r>
            <a:endParaRPr lang="en-US" sz="8000" dirty="0">
              <a:solidFill>
                <a:srgbClr val="0D0D0D"/>
              </a:solidFill>
              <a:latin typeface="DIN Condensed Bold"/>
              <a:cs typeface="DIN Condensed Bold"/>
            </a:endParaRPr>
          </a:p>
        </p:txBody>
      </p:sp>
      <p:sp>
        <p:nvSpPr>
          <p:cNvPr id="33" name="Rectangle 32"/>
          <p:cNvSpPr/>
          <p:nvPr/>
        </p:nvSpPr>
        <p:spPr>
          <a:xfrm rot="10800000">
            <a:off x="4546372" y="-94080"/>
            <a:ext cx="1979760" cy="258698"/>
          </a:xfrm>
          <a:prstGeom prst="rect">
            <a:avLst/>
          </a:prstGeom>
          <a:solidFill>
            <a:srgbClr val="166F4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 rot="10800000">
            <a:off x="6638939" y="-94081"/>
            <a:ext cx="1979760" cy="748322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6117964" y="-14086"/>
            <a:ext cx="302603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Futura"/>
                <a:cs typeface="Futura"/>
              </a:rPr>
              <a:t>TIFFANY</a:t>
            </a:r>
          </a:p>
          <a:p>
            <a:pPr algn="ctr"/>
            <a:r>
              <a:rPr lang="en-US" sz="1400" dirty="0" smtClean="0">
                <a:solidFill>
                  <a:schemeClr val="bg1"/>
                </a:solidFill>
                <a:latin typeface="Pacifico Regular"/>
                <a:cs typeface="Pacifico Regular"/>
              </a:rPr>
              <a:t>Defeat Misinformation</a:t>
            </a:r>
            <a:endParaRPr lang="en-US" sz="1400" dirty="0">
              <a:solidFill>
                <a:schemeClr val="bg1"/>
              </a:solidFill>
              <a:latin typeface="Pacifico Regular"/>
              <a:cs typeface="Pacifico Regular"/>
            </a:endParaRPr>
          </a:p>
        </p:txBody>
      </p:sp>
      <p:sp>
        <p:nvSpPr>
          <p:cNvPr id="37" name="Rectangle 36"/>
          <p:cNvSpPr/>
          <p:nvPr/>
        </p:nvSpPr>
        <p:spPr>
          <a:xfrm rot="10800000">
            <a:off x="329079" y="-94080"/>
            <a:ext cx="1979760" cy="258698"/>
          </a:xfrm>
          <a:prstGeom prst="rect">
            <a:avLst/>
          </a:prstGeom>
          <a:solidFill>
            <a:srgbClr val="CCA14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 rot="10800000">
            <a:off x="2481128" y="-94079"/>
            <a:ext cx="1940166" cy="258696"/>
          </a:xfrm>
          <a:prstGeom prst="rect">
            <a:avLst/>
          </a:prstGeom>
          <a:solidFill>
            <a:srgbClr val="83312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005133" y="1365607"/>
            <a:ext cx="165196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>
                <a:solidFill>
                  <a:srgbClr val="0D0D0D"/>
                </a:solidFill>
                <a:latin typeface="DIN Condensed Bold"/>
                <a:cs typeface="DIN Condensed Bold"/>
              </a:rPr>
              <a:t>85%</a:t>
            </a:r>
            <a:endParaRPr lang="en-US" sz="8000" dirty="0">
              <a:solidFill>
                <a:srgbClr val="0D0D0D"/>
              </a:solidFill>
              <a:latin typeface="DIN Condensed Bold"/>
              <a:cs typeface="DIN Condensed Bold"/>
            </a:endParaRPr>
          </a:p>
        </p:txBody>
      </p:sp>
    </p:spTree>
    <p:extLst>
      <p:ext uri="{BB962C8B-B14F-4D97-AF65-F5344CB8AC3E}">
        <p14:creationId xmlns:p14="http://schemas.microsoft.com/office/powerpoint/2010/main" val="20373146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  <p:bldP spid="26" grpId="0" animBg="1"/>
      <p:bldP spid="30" grpId="0" animBg="1"/>
      <p:bldP spid="32" grpId="0" animBg="1"/>
      <p:bldP spid="38" grpId="0" animBg="1"/>
      <p:bldP spid="31" grpId="0"/>
      <p:bldP spid="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988" y="-9731"/>
            <a:ext cx="9169628" cy="6877221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0" y="917222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Futura"/>
                <a:cs typeface="Futura"/>
              </a:rPr>
              <a:t>	GROUP VIDEO</a:t>
            </a:r>
            <a:endParaRPr lang="en-US" sz="3200" dirty="0">
              <a:latin typeface="Futura"/>
              <a:cs typeface="Futura"/>
            </a:endParaRPr>
          </a:p>
        </p:txBody>
      </p:sp>
      <p:sp>
        <p:nvSpPr>
          <p:cNvPr id="34" name="Rectangle 33"/>
          <p:cNvSpPr/>
          <p:nvPr/>
        </p:nvSpPr>
        <p:spPr>
          <a:xfrm rot="10800000">
            <a:off x="4546372" y="-94080"/>
            <a:ext cx="1979760" cy="258698"/>
          </a:xfrm>
          <a:prstGeom prst="rect">
            <a:avLst/>
          </a:prstGeom>
          <a:solidFill>
            <a:srgbClr val="166F4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 rot="10800000">
            <a:off x="6638939" y="-94080"/>
            <a:ext cx="1979760" cy="258699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 rot="10800000">
            <a:off x="329079" y="-94080"/>
            <a:ext cx="1979760" cy="258698"/>
          </a:xfrm>
          <a:prstGeom prst="rect">
            <a:avLst/>
          </a:prstGeom>
          <a:solidFill>
            <a:srgbClr val="CCA14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 rot="10800000">
            <a:off x="4546372" y="-94080"/>
            <a:ext cx="1979760" cy="258698"/>
          </a:xfrm>
          <a:prstGeom prst="rect">
            <a:avLst/>
          </a:prstGeom>
          <a:solidFill>
            <a:srgbClr val="166F4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 rot="10800000">
            <a:off x="2481128" y="-94079"/>
            <a:ext cx="1940166" cy="258696"/>
          </a:xfrm>
          <a:prstGeom prst="rect">
            <a:avLst/>
          </a:prstGeom>
          <a:solidFill>
            <a:srgbClr val="83312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8106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988" y="-9731"/>
            <a:ext cx="9169628" cy="6877221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 rot="10800000">
            <a:off x="4546372" y="-94080"/>
            <a:ext cx="1979760" cy="258698"/>
          </a:xfrm>
          <a:prstGeom prst="rect">
            <a:avLst/>
          </a:prstGeom>
          <a:solidFill>
            <a:srgbClr val="166F4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rot="10800000">
            <a:off x="6638939" y="-94080"/>
            <a:ext cx="1979760" cy="258699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 rot="10800000">
            <a:off x="329079" y="-94080"/>
            <a:ext cx="1979760" cy="258698"/>
          </a:xfrm>
          <a:prstGeom prst="rect">
            <a:avLst/>
          </a:prstGeom>
          <a:solidFill>
            <a:srgbClr val="CCA14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0" y="917222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3200" dirty="0" smtClean="0">
                <a:latin typeface="Futura"/>
                <a:cs typeface="Futura"/>
              </a:rPr>
              <a:t>QUESTION AND ANSWER</a:t>
            </a:r>
            <a:endParaRPr lang="en-US" sz="3200" dirty="0">
              <a:latin typeface="Futura"/>
              <a:cs typeface="Futura"/>
            </a:endParaRPr>
          </a:p>
        </p:txBody>
      </p:sp>
      <p:sp>
        <p:nvSpPr>
          <p:cNvPr id="9" name="Rectangle 8"/>
          <p:cNvSpPr/>
          <p:nvPr/>
        </p:nvSpPr>
        <p:spPr>
          <a:xfrm rot="10800000">
            <a:off x="4546372" y="-94080"/>
            <a:ext cx="1979760" cy="258698"/>
          </a:xfrm>
          <a:prstGeom prst="rect">
            <a:avLst/>
          </a:prstGeom>
          <a:solidFill>
            <a:srgbClr val="166F4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 rot="10800000">
            <a:off x="2481128" y="-94079"/>
            <a:ext cx="1940166" cy="258696"/>
          </a:xfrm>
          <a:prstGeom prst="rect">
            <a:avLst/>
          </a:prstGeom>
          <a:solidFill>
            <a:srgbClr val="83312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2747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9596" y="-4707"/>
            <a:ext cx="9153596" cy="686519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 rot="10800000">
            <a:off x="411563" y="-35288"/>
            <a:ext cx="1963734" cy="764300"/>
          </a:xfrm>
          <a:prstGeom prst="rect">
            <a:avLst/>
          </a:prstGeom>
          <a:solidFill>
            <a:srgbClr val="D87F0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rot="10800000">
            <a:off x="2481128" y="-94079"/>
            <a:ext cx="1940166" cy="258696"/>
          </a:xfrm>
          <a:prstGeom prst="rect">
            <a:avLst/>
          </a:prstGeom>
          <a:solidFill>
            <a:srgbClr val="83312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10800000">
            <a:off x="4546372" y="-94080"/>
            <a:ext cx="1979760" cy="258698"/>
          </a:xfrm>
          <a:prstGeom prst="rect">
            <a:avLst/>
          </a:prstGeom>
          <a:solidFill>
            <a:srgbClr val="166F4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rot="10800000">
            <a:off x="6638939" y="-94080"/>
            <a:ext cx="1979760" cy="258699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-121590" y="23516"/>
            <a:ext cx="30260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FFFF"/>
                </a:solidFill>
                <a:latin typeface="Futura"/>
                <a:cs typeface="Futura"/>
              </a:rPr>
              <a:t>FELIX</a:t>
            </a:r>
          </a:p>
          <a:p>
            <a:pPr algn="ctr"/>
            <a:r>
              <a:rPr lang="en-US" sz="1600" dirty="0" smtClean="0">
                <a:solidFill>
                  <a:srgbClr val="FFFFFF"/>
                </a:solidFill>
                <a:latin typeface="Pacifico Regular"/>
                <a:cs typeface="Pacifico Regular"/>
              </a:rPr>
              <a:t>Introduction</a:t>
            </a:r>
            <a:endParaRPr lang="en-US" sz="1600" dirty="0">
              <a:solidFill>
                <a:srgbClr val="FFFFFF"/>
              </a:solidFill>
              <a:latin typeface="Pacifico Regular"/>
              <a:cs typeface="Pacifico Regular"/>
            </a:endParaRPr>
          </a:p>
        </p:txBody>
      </p:sp>
      <p:pic>
        <p:nvPicPr>
          <p:cNvPr id="17" name="Picture 16" descr="C:\Users\Felix Ciawinson\Desktop\AL-jover-chew-0611e_2x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78530" y="1922290"/>
            <a:ext cx="5977344" cy="3987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74464" y="1922290"/>
            <a:ext cx="5985476" cy="3987508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0" y="917222"/>
            <a:ext cx="833647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Futura"/>
                <a:cs typeface="Futura"/>
              </a:rPr>
              <a:t>	INTRODUCTION OF PROBLEM</a:t>
            </a:r>
            <a:endParaRPr lang="en-US" sz="3200" dirty="0">
              <a:latin typeface="Futura"/>
              <a:cs typeface="Futura"/>
            </a:endParaRPr>
          </a:p>
        </p:txBody>
      </p:sp>
      <p:sp>
        <p:nvSpPr>
          <p:cNvPr id="3" name="Frame 2"/>
          <p:cNvSpPr/>
          <p:nvPr/>
        </p:nvSpPr>
        <p:spPr>
          <a:xfrm>
            <a:off x="1299789" y="1607845"/>
            <a:ext cx="6534827" cy="4566560"/>
          </a:xfrm>
          <a:prstGeom prst="frame">
            <a:avLst>
              <a:gd name="adj1" fmla="val 4012"/>
            </a:avLst>
          </a:prstGeom>
          <a:solidFill>
            <a:srgbClr val="D87F0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0" name="Picture 3" descr="C:\Users\Felix Ciawinson\Desktop\simlimmain.jp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78531" y="1922290"/>
            <a:ext cx="5977343" cy="3987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C:\Users\Felix Ciawinson\Desktop\AL-jover-chew-0611e_2x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78530" y="1922290"/>
            <a:ext cx="5977344" cy="3987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81817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9596" y="-4707"/>
            <a:ext cx="9153596" cy="686519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 rot="10800000">
            <a:off x="411563" y="-35288"/>
            <a:ext cx="1963734" cy="764300"/>
          </a:xfrm>
          <a:prstGeom prst="rect">
            <a:avLst/>
          </a:prstGeom>
          <a:solidFill>
            <a:srgbClr val="D87F0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rot="10800000">
            <a:off x="2481128" y="-94079"/>
            <a:ext cx="1940166" cy="258696"/>
          </a:xfrm>
          <a:prstGeom prst="rect">
            <a:avLst/>
          </a:prstGeom>
          <a:solidFill>
            <a:srgbClr val="83312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10800000">
            <a:off x="4546372" y="-94080"/>
            <a:ext cx="1979760" cy="258698"/>
          </a:xfrm>
          <a:prstGeom prst="rect">
            <a:avLst/>
          </a:prstGeom>
          <a:solidFill>
            <a:srgbClr val="166F4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rot="10800000">
            <a:off x="6638939" y="-94080"/>
            <a:ext cx="1979760" cy="258699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-121590" y="23516"/>
            <a:ext cx="30260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FFFF"/>
                </a:solidFill>
                <a:latin typeface="Futura"/>
                <a:cs typeface="Futura"/>
              </a:rPr>
              <a:t>FELIX</a:t>
            </a:r>
          </a:p>
          <a:p>
            <a:pPr algn="ctr"/>
            <a:r>
              <a:rPr lang="en-US" sz="1600" dirty="0" smtClean="0">
                <a:solidFill>
                  <a:srgbClr val="FFFFFF"/>
                </a:solidFill>
                <a:latin typeface="Pacifico Regular"/>
                <a:cs typeface="Pacifico Regular"/>
              </a:rPr>
              <a:t>Introduction</a:t>
            </a:r>
            <a:endParaRPr lang="en-US" sz="1600" dirty="0">
              <a:solidFill>
                <a:srgbClr val="FFFFFF"/>
              </a:solidFill>
              <a:latin typeface="Pacifico Regular"/>
              <a:cs typeface="Pacifico Regular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57"/>
          <a:stretch/>
        </p:blipFill>
        <p:spPr>
          <a:xfrm>
            <a:off x="2135841" y="1643314"/>
            <a:ext cx="903720" cy="198730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57"/>
          <a:stretch/>
        </p:blipFill>
        <p:spPr>
          <a:xfrm>
            <a:off x="4429144" y="1563749"/>
            <a:ext cx="903720" cy="19873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57"/>
          <a:stretch/>
        </p:blipFill>
        <p:spPr>
          <a:xfrm>
            <a:off x="3517575" y="1311272"/>
            <a:ext cx="903720" cy="198730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57"/>
          <a:stretch/>
        </p:blipFill>
        <p:spPr>
          <a:xfrm>
            <a:off x="1518974" y="3921946"/>
            <a:ext cx="903720" cy="198730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3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57"/>
          <a:stretch/>
        </p:blipFill>
        <p:spPr>
          <a:xfrm>
            <a:off x="1133064" y="2413840"/>
            <a:ext cx="903720" cy="198730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3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57"/>
          <a:stretch/>
        </p:blipFill>
        <p:spPr>
          <a:xfrm>
            <a:off x="5883781" y="3023158"/>
            <a:ext cx="903720" cy="198730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3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57"/>
          <a:stretch/>
        </p:blipFill>
        <p:spPr>
          <a:xfrm>
            <a:off x="3138618" y="2999881"/>
            <a:ext cx="903720" cy="198730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3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57"/>
          <a:stretch/>
        </p:blipFill>
        <p:spPr>
          <a:xfrm>
            <a:off x="4526786" y="3188527"/>
            <a:ext cx="903720" cy="1987306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3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57"/>
          <a:stretch/>
        </p:blipFill>
        <p:spPr>
          <a:xfrm>
            <a:off x="6753646" y="1996091"/>
            <a:ext cx="903720" cy="1987306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2331304" y="2955009"/>
            <a:ext cx="1146284" cy="1987306"/>
            <a:chOff x="1767631" y="2489141"/>
            <a:chExt cx="1271929" cy="2205136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4057"/>
            <a:stretch/>
          </p:blipFill>
          <p:spPr>
            <a:xfrm>
              <a:off x="1767631" y="2489141"/>
              <a:ext cx="1002777" cy="2205136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71137" y="2991124"/>
              <a:ext cx="968423" cy="1177298"/>
            </a:xfrm>
            <a:prstGeom prst="rect">
              <a:avLst/>
            </a:prstGeom>
          </p:spPr>
        </p:pic>
      </p:grpSp>
      <p:grpSp>
        <p:nvGrpSpPr>
          <p:cNvPr id="39" name="Group 38"/>
          <p:cNvGrpSpPr/>
          <p:nvPr/>
        </p:nvGrpSpPr>
        <p:grpSpPr>
          <a:xfrm>
            <a:off x="6952622" y="3229128"/>
            <a:ext cx="1268945" cy="1763043"/>
            <a:chOff x="7467626" y="2843938"/>
            <a:chExt cx="1408035" cy="1956291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805993" y="2843938"/>
              <a:ext cx="1069668" cy="1956291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4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67626" y="3285519"/>
              <a:ext cx="968423" cy="1177298"/>
            </a:xfrm>
            <a:prstGeom prst="rect">
              <a:avLst/>
            </a:prstGeom>
          </p:spPr>
        </p:pic>
      </p:grpSp>
      <p:grpSp>
        <p:nvGrpSpPr>
          <p:cNvPr id="38" name="Group 37"/>
          <p:cNvGrpSpPr/>
          <p:nvPr/>
        </p:nvGrpSpPr>
        <p:grpSpPr>
          <a:xfrm>
            <a:off x="5193432" y="1310850"/>
            <a:ext cx="1268945" cy="1763043"/>
            <a:chOff x="5686165" y="840548"/>
            <a:chExt cx="1408035" cy="1956291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024532" y="840548"/>
              <a:ext cx="1069668" cy="1956291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4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86165" y="1282129"/>
              <a:ext cx="968423" cy="1177298"/>
            </a:xfrm>
            <a:prstGeom prst="rect">
              <a:avLst/>
            </a:prstGeom>
          </p:spPr>
        </p:pic>
      </p:grpSp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3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57"/>
          <a:stretch/>
        </p:blipFill>
        <p:spPr>
          <a:xfrm>
            <a:off x="5332864" y="4047068"/>
            <a:ext cx="1002777" cy="2205136"/>
          </a:xfrm>
          <a:prstGeom prst="rect">
            <a:avLst/>
          </a:prstGeom>
        </p:spPr>
      </p:pic>
      <p:grpSp>
        <p:nvGrpSpPr>
          <p:cNvPr id="37" name="Group 36"/>
          <p:cNvGrpSpPr/>
          <p:nvPr/>
        </p:nvGrpSpPr>
        <p:grpSpPr>
          <a:xfrm>
            <a:off x="3477588" y="4234136"/>
            <a:ext cx="1268945" cy="1763043"/>
            <a:chOff x="3138337" y="3857919"/>
            <a:chExt cx="1408035" cy="1956291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476704" y="3857919"/>
              <a:ext cx="1069668" cy="1956291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4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38337" y="4299500"/>
              <a:ext cx="968423" cy="1177298"/>
            </a:xfrm>
            <a:prstGeom prst="rect">
              <a:avLst/>
            </a:prstGeom>
          </p:spPr>
        </p:pic>
      </p:grpSp>
      <p:sp>
        <p:nvSpPr>
          <p:cNvPr id="41" name="TextBox 40"/>
          <p:cNvSpPr txBox="1"/>
          <p:nvPr/>
        </p:nvSpPr>
        <p:spPr>
          <a:xfrm>
            <a:off x="0" y="917222"/>
            <a:ext cx="833647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Futura"/>
                <a:cs typeface="Futura"/>
              </a:rPr>
              <a:t>	INTRODUCTION OF PROBLEM</a:t>
            </a:r>
            <a:endParaRPr lang="en-US" sz="3200" dirty="0">
              <a:latin typeface="Futura"/>
              <a:cs typeface="Futura"/>
            </a:endParaRPr>
          </a:p>
        </p:txBody>
      </p:sp>
    </p:spTree>
    <p:extLst>
      <p:ext uri="{BB962C8B-B14F-4D97-AF65-F5344CB8AC3E}">
        <p14:creationId xmlns:p14="http://schemas.microsoft.com/office/powerpoint/2010/main" val="41102281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935E-7 -3.20379E-6 L -1.45935E-7 -0.04372 " pathEditMode="relative" ptsTypes="AA">
                                      <p:cBhvr>
                                        <p:cTn id="2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4635E-6 4.24705E-6 L 0.00191 -0.22392 " pathEditMode="relative" rAng="0" ptsTypes="AA">
                                      <p:cBhvr>
                                        <p:cTn id="2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" y="-11196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1974E-6 -1.63775E-6 L -0.04622 0.20333 " pathEditMode="relative" rAng="0" ptsTypes="AA">
                                      <p:cBhvr>
                                        <p:cTn id="2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11" y="10155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971E-8 2.8198E-6 L -0.09642 -0.07911 " pathEditMode="relative" ptsTypes="AA">
                                      <p:cBhvr>
                                        <p:cTn id="2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9596" y="-4707"/>
            <a:ext cx="9153596" cy="686519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 rot="10800000">
            <a:off x="411563" y="-35288"/>
            <a:ext cx="1963734" cy="764300"/>
          </a:xfrm>
          <a:prstGeom prst="rect">
            <a:avLst/>
          </a:prstGeom>
          <a:solidFill>
            <a:srgbClr val="D87F0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rot="10800000">
            <a:off x="2481128" y="-94079"/>
            <a:ext cx="1940166" cy="258696"/>
          </a:xfrm>
          <a:prstGeom prst="rect">
            <a:avLst/>
          </a:prstGeom>
          <a:solidFill>
            <a:srgbClr val="83312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10800000">
            <a:off x="4546372" y="-94080"/>
            <a:ext cx="1979760" cy="258698"/>
          </a:xfrm>
          <a:prstGeom prst="rect">
            <a:avLst/>
          </a:prstGeom>
          <a:solidFill>
            <a:srgbClr val="166F4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rot="10800000">
            <a:off x="6638939" y="-94080"/>
            <a:ext cx="1979760" cy="258699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-121590" y="23516"/>
            <a:ext cx="30260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FFFF"/>
                </a:solidFill>
                <a:latin typeface="Futura"/>
                <a:cs typeface="Futura"/>
              </a:rPr>
              <a:t>FELIX</a:t>
            </a:r>
          </a:p>
          <a:p>
            <a:pPr algn="ctr"/>
            <a:r>
              <a:rPr lang="en-US" sz="1600" dirty="0" smtClean="0">
                <a:solidFill>
                  <a:srgbClr val="FFFFFF"/>
                </a:solidFill>
                <a:latin typeface="Pacifico Regular"/>
                <a:cs typeface="Pacifico Regular"/>
              </a:rPr>
              <a:t>Introduction</a:t>
            </a:r>
            <a:endParaRPr lang="en-US" sz="1600" dirty="0">
              <a:solidFill>
                <a:srgbClr val="FFFFFF"/>
              </a:solidFill>
              <a:latin typeface="Pacifico Regular"/>
              <a:cs typeface="Pacifico Regular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452" y="1594556"/>
            <a:ext cx="5435587" cy="362655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1294" y="1594557"/>
            <a:ext cx="5461000" cy="3638390"/>
          </a:xfrm>
          <a:prstGeom prst="rect">
            <a:avLst/>
          </a:prstGeom>
        </p:spPr>
      </p:pic>
      <p:sp>
        <p:nvSpPr>
          <p:cNvPr id="44" name="TextBox 43"/>
          <p:cNvSpPr txBox="1"/>
          <p:nvPr/>
        </p:nvSpPr>
        <p:spPr>
          <a:xfrm>
            <a:off x="0" y="917222"/>
            <a:ext cx="833647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Futura"/>
                <a:cs typeface="Futura"/>
              </a:rPr>
              <a:t>	IMPACT OF RETAIL SCAMMING</a:t>
            </a:r>
            <a:endParaRPr lang="en-US" sz="3200" dirty="0">
              <a:latin typeface="Futura"/>
              <a:cs typeface="Futura"/>
            </a:endParaRPr>
          </a:p>
        </p:txBody>
      </p:sp>
    </p:spTree>
    <p:extLst>
      <p:ext uri="{BB962C8B-B14F-4D97-AF65-F5344CB8AC3E}">
        <p14:creationId xmlns:p14="http://schemas.microsoft.com/office/powerpoint/2010/main" val="708658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7.40741E-7 L -0.0974 -0.00185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78" y="-93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0 L -0.12187 0 " pathEditMode="relative" rAng="0" ptsTypes="AA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94" y="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3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 rot="10800000">
            <a:off x="411563" y="-35288"/>
            <a:ext cx="1963734" cy="764300"/>
          </a:xfrm>
          <a:prstGeom prst="rect">
            <a:avLst/>
          </a:prstGeom>
          <a:solidFill>
            <a:srgbClr val="D87F0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rot="10800000">
            <a:off x="2481128" y="-94079"/>
            <a:ext cx="1940166" cy="258696"/>
          </a:xfrm>
          <a:prstGeom prst="rect">
            <a:avLst/>
          </a:prstGeom>
          <a:solidFill>
            <a:srgbClr val="83312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10800000">
            <a:off x="4546372" y="-94080"/>
            <a:ext cx="1979760" cy="258698"/>
          </a:xfrm>
          <a:prstGeom prst="rect">
            <a:avLst/>
          </a:prstGeom>
          <a:solidFill>
            <a:srgbClr val="166F4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rot="10800000">
            <a:off x="6638939" y="-94080"/>
            <a:ext cx="1979760" cy="258699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-121590" y="23516"/>
            <a:ext cx="30260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FFFF"/>
                </a:solidFill>
                <a:latin typeface="Futura"/>
                <a:cs typeface="Futura"/>
              </a:rPr>
              <a:t>FELIX</a:t>
            </a:r>
          </a:p>
          <a:p>
            <a:pPr algn="ctr"/>
            <a:r>
              <a:rPr lang="en-US" sz="1600" dirty="0" smtClean="0">
                <a:solidFill>
                  <a:srgbClr val="FFFFFF"/>
                </a:solidFill>
                <a:latin typeface="Pacifico Regular"/>
                <a:cs typeface="Pacifico Regular"/>
              </a:rPr>
              <a:t>Introduction</a:t>
            </a:r>
            <a:endParaRPr lang="en-US" sz="1600" dirty="0">
              <a:solidFill>
                <a:srgbClr val="FFFFFF"/>
              </a:solidFill>
              <a:latin typeface="Pacifico Regular"/>
              <a:cs typeface="Pacifico Regular"/>
            </a:endParaRPr>
          </a:p>
        </p:txBody>
      </p:sp>
      <p:sp>
        <p:nvSpPr>
          <p:cNvPr id="4" name="Rectangle 3"/>
          <p:cNvSpPr/>
          <p:nvPr/>
        </p:nvSpPr>
        <p:spPr>
          <a:xfrm flipH="1">
            <a:off x="2379217" y="1904746"/>
            <a:ext cx="42653" cy="41995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418711" y="2187831"/>
            <a:ext cx="4255321" cy="631910"/>
          </a:xfrm>
          <a:prstGeom prst="rect">
            <a:avLst/>
          </a:prstGeom>
          <a:solidFill>
            <a:srgbClr val="AA630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2421868" y="3076415"/>
            <a:ext cx="4366154" cy="631910"/>
          </a:xfrm>
          <a:prstGeom prst="rect">
            <a:avLst/>
          </a:prstGeom>
          <a:solidFill>
            <a:srgbClr val="AA630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2418711" y="3958456"/>
            <a:ext cx="5262895" cy="631910"/>
          </a:xfrm>
          <a:prstGeom prst="rect">
            <a:avLst/>
          </a:prstGeom>
          <a:solidFill>
            <a:srgbClr val="AA630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2416432" y="4833134"/>
            <a:ext cx="1568457" cy="631910"/>
          </a:xfrm>
          <a:prstGeom prst="rect">
            <a:avLst/>
          </a:prstGeom>
          <a:solidFill>
            <a:srgbClr val="AA630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0" y="917222"/>
            <a:ext cx="833647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Futura"/>
                <a:cs typeface="Futura"/>
              </a:rPr>
              <a:t>	WHY TOURISTS VISIT SINGAPORE?</a:t>
            </a:r>
            <a:endParaRPr lang="en-US" sz="3200" dirty="0">
              <a:latin typeface="Futura"/>
              <a:cs typeface="Futura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6424282" y="2856478"/>
            <a:ext cx="1109095" cy="1092679"/>
            <a:chOff x="6363004" y="1961397"/>
            <a:chExt cx="1109095" cy="1092679"/>
          </a:xfrm>
        </p:grpSpPr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3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rgbClr val="D87F01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63004" y="1961397"/>
              <a:ext cx="1092678" cy="1092679"/>
            </a:xfrm>
            <a:prstGeom prst="rect">
              <a:avLst/>
            </a:prstGeom>
          </p:spPr>
        </p:pic>
        <p:sp>
          <p:nvSpPr>
            <p:cNvPr id="38" name="Trapezoid 37"/>
            <p:cNvSpPr/>
            <p:nvPr/>
          </p:nvSpPr>
          <p:spPr>
            <a:xfrm rot="10800000">
              <a:off x="6662148" y="2245043"/>
              <a:ext cx="714140" cy="389681"/>
            </a:xfrm>
            <a:prstGeom prst="trapezoid">
              <a:avLst>
                <a:gd name="adj" fmla="val 31971"/>
              </a:avLst>
            </a:prstGeom>
            <a:solidFill>
              <a:srgbClr val="FFFFF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6655356" y="2098661"/>
              <a:ext cx="81674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smtClean="0">
                  <a:latin typeface="Futura"/>
                  <a:cs typeface="Futura"/>
                </a:rPr>
                <a:t>39</a:t>
              </a:r>
              <a:endParaRPr lang="en-US" sz="3600" dirty="0">
                <a:latin typeface="Futura"/>
                <a:cs typeface="Futura"/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7331465" y="3740455"/>
            <a:ext cx="1109095" cy="1092679"/>
            <a:chOff x="6363004" y="1961397"/>
            <a:chExt cx="1109095" cy="1092679"/>
          </a:xfrm>
        </p:grpSpPr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3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rgbClr val="D87F01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63004" y="1961397"/>
              <a:ext cx="1092678" cy="1092679"/>
            </a:xfrm>
            <a:prstGeom prst="rect">
              <a:avLst/>
            </a:prstGeom>
          </p:spPr>
        </p:pic>
        <p:sp>
          <p:nvSpPr>
            <p:cNvPr id="47" name="Trapezoid 46"/>
            <p:cNvSpPr/>
            <p:nvPr/>
          </p:nvSpPr>
          <p:spPr>
            <a:xfrm rot="10800000">
              <a:off x="6662148" y="2245043"/>
              <a:ext cx="714140" cy="389681"/>
            </a:xfrm>
            <a:prstGeom prst="trapezoid">
              <a:avLst>
                <a:gd name="adj" fmla="val 31971"/>
              </a:avLst>
            </a:prstGeom>
            <a:solidFill>
              <a:srgbClr val="FFFFF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6655356" y="2098661"/>
              <a:ext cx="81674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smtClean="0">
                  <a:latin typeface="Futura"/>
                  <a:cs typeface="Futura"/>
                </a:rPr>
                <a:t>47</a:t>
              </a:r>
              <a:endParaRPr lang="en-US" sz="3600" dirty="0">
                <a:latin typeface="Futura"/>
                <a:cs typeface="Futura"/>
              </a:endParaRP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3630825" y="4599424"/>
            <a:ext cx="1109095" cy="1092679"/>
            <a:chOff x="6363004" y="1961397"/>
            <a:chExt cx="1109095" cy="1092679"/>
          </a:xfrm>
        </p:grpSpPr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3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rgbClr val="D87F01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63004" y="1961397"/>
              <a:ext cx="1092678" cy="1092679"/>
            </a:xfrm>
            <a:prstGeom prst="rect">
              <a:avLst/>
            </a:prstGeom>
          </p:spPr>
        </p:pic>
        <p:sp>
          <p:nvSpPr>
            <p:cNvPr id="51" name="Trapezoid 50"/>
            <p:cNvSpPr/>
            <p:nvPr/>
          </p:nvSpPr>
          <p:spPr>
            <a:xfrm rot="10800000">
              <a:off x="6662148" y="2245043"/>
              <a:ext cx="714140" cy="389681"/>
            </a:xfrm>
            <a:prstGeom prst="trapezoid">
              <a:avLst>
                <a:gd name="adj" fmla="val 31971"/>
              </a:avLst>
            </a:prstGeom>
            <a:solidFill>
              <a:srgbClr val="FFFFF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6655356" y="2098661"/>
              <a:ext cx="81674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smtClean="0">
                  <a:latin typeface="Futura"/>
                  <a:cs typeface="Futura"/>
                </a:rPr>
                <a:t>17</a:t>
              </a:r>
              <a:endParaRPr lang="en-US" sz="3600" dirty="0">
                <a:latin typeface="Futura"/>
                <a:cs typeface="Futura"/>
              </a:endParaRPr>
            </a:p>
          </p:txBody>
        </p:sp>
      </p:grpSp>
      <p:sp>
        <p:nvSpPr>
          <p:cNvPr id="53" name="TextBox 52"/>
          <p:cNvSpPr txBox="1"/>
          <p:nvPr/>
        </p:nvSpPr>
        <p:spPr>
          <a:xfrm>
            <a:off x="1160154" y="2175157"/>
            <a:ext cx="106573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Futura"/>
                <a:cs typeface="Futura"/>
              </a:rPr>
              <a:t>Price</a:t>
            </a:r>
            <a:endParaRPr lang="en-US" sz="3200" dirty="0">
              <a:latin typeface="Futura"/>
              <a:cs typeface="Futura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575918" y="4024101"/>
            <a:ext cx="163134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Futura"/>
                <a:cs typeface="Futura"/>
              </a:rPr>
              <a:t>Comfort</a:t>
            </a:r>
            <a:endParaRPr lang="en-US" sz="3200" dirty="0">
              <a:latin typeface="Futura"/>
              <a:cs typeface="Futura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635682" y="4830954"/>
            <a:ext cx="159412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Futura"/>
                <a:cs typeface="Futura"/>
              </a:rPr>
              <a:t>Variety</a:t>
            </a:r>
            <a:endParaRPr lang="en-US" sz="3200" dirty="0">
              <a:latin typeface="Futura"/>
              <a:cs typeface="Futura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806243" y="3054475"/>
            <a:ext cx="143458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Futura"/>
                <a:cs typeface="Futura"/>
              </a:rPr>
              <a:t>Safety</a:t>
            </a:r>
            <a:endParaRPr lang="en-US" sz="3200" dirty="0">
              <a:latin typeface="Futura"/>
              <a:cs typeface="Futura"/>
            </a:endParaRPr>
          </a:p>
        </p:txBody>
      </p:sp>
      <p:grpSp>
        <p:nvGrpSpPr>
          <p:cNvPr id="57" name="Group 56"/>
          <p:cNvGrpSpPr/>
          <p:nvPr/>
        </p:nvGrpSpPr>
        <p:grpSpPr>
          <a:xfrm>
            <a:off x="6298693" y="1960506"/>
            <a:ext cx="1109095" cy="1092679"/>
            <a:chOff x="6363004" y="1961397"/>
            <a:chExt cx="1109095" cy="1092679"/>
          </a:xfrm>
        </p:grpSpPr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3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rgbClr val="D87F01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63004" y="1961397"/>
              <a:ext cx="1092678" cy="1092679"/>
            </a:xfrm>
            <a:prstGeom prst="rect">
              <a:avLst/>
            </a:prstGeom>
          </p:spPr>
        </p:pic>
        <p:sp>
          <p:nvSpPr>
            <p:cNvPr id="59" name="Trapezoid 58"/>
            <p:cNvSpPr/>
            <p:nvPr/>
          </p:nvSpPr>
          <p:spPr>
            <a:xfrm rot="10800000">
              <a:off x="6662148" y="2245043"/>
              <a:ext cx="714140" cy="389681"/>
            </a:xfrm>
            <a:prstGeom prst="trapezoid">
              <a:avLst>
                <a:gd name="adj" fmla="val 31971"/>
              </a:avLst>
            </a:prstGeom>
            <a:solidFill>
              <a:srgbClr val="FFFFF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6655356" y="2098661"/>
              <a:ext cx="81674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smtClean="0">
                  <a:latin typeface="Futura"/>
                  <a:cs typeface="Futura"/>
                </a:rPr>
                <a:t>38</a:t>
              </a:r>
              <a:endParaRPr lang="en-US" sz="3600" dirty="0">
                <a:latin typeface="Futura"/>
                <a:cs typeface="Futur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52774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8864 -0.00185 L 0.00833 -0.00185 " pathEditMode="relative" rAng="0" ptsTypes="AA">
                                      <p:cBhvr>
                                        <p:cTn id="2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84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9705 -4.81481E-6 L -3.05556E-6 -4.81481E-6 " pathEditMode="relative" rAng="0" ptsTypes="AA">
                                      <p:cBhvr>
                                        <p:cTn id="3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84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9289 1.11022E-16 L 3.61111E-6 1.11022E-16 " pathEditMode="relative" rAng="0" ptsTypes="AA">
                                      <p:cBhvr>
                                        <p:cTn id="4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63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82 -1.48148E-6 L 1.11111E-6 -1.48148E-6 " pathEditMode="relative" rAng="0" ptsTypes="AA">
                                      <p:cBhvr>
                                        <p:cTn id="5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10" y="0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16" grpId="0" animBg="1"/>
      <p:bldP spid="18" grpId="0" animBg="1"/>
      <p:bldP spid="19" grpId="0" animBg="1"/>
      <p:bldP spid="53" grpId="0"/>
      <p:bldP spid="54" grpId="0"/>
      <p:bldP spid="55" grpId="0"/>
      <p:bldP spid="5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9596" y="-4707"/>
            <a:ext cx="9153596" cy="686519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 rot="10800000">
            <a:off x="411563" y="-35288"/>
            <a:ext cx="1963734" cy="764300"/>
          </a:xfrm>
          <a:prstGeom prst="rect">
            <a:avLst/>
          </a:prstGeom>
          <a:solidFill>
            <a:srgbClr val="D87F0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rot="10800000">
            <a:off x="2481128" y="-94079"/>
            <a:ext cx="1940166" cy="258696"/>
          </a:xfrm>
          <a:prstGeom prst="rect">
            <a:avLst/>
          </a:prstGeom>
          <a:solidFill>
            <a:srgbClr val="83312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10800000">
            <a:off x="4546372" y="-94080"/>
            <a:ext cx="1979760" cy="258698"/>
          </a:xfrm>
          <a:prstGeom prst="rect">
            <a:avLst/>
          </a:prstGeom>
          <a:solidFill>
            <a:srgbClr val="166F4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rot="10800000">
            <a:off x="6638939" y="-94080"/>
            <a:ext cx="1979760" cy="258699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-121590" y="23516"/>
            <a:ext cx="30260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FFFF"/>
                </a:solidFill>
                <a:latin typeface="Futura"/>
                <a:cs typeface="Futura"/>
              </a:rPr>
              <a:t>FELIX</a:t>
            </a:r>
          </a:p>
          <a:p>
            <a:pPr algn="ctr"/>
            <a:r>
              <a:rPr lang="en-US" sz="1600" dirty="0" smtClean="0">
                <a:solidFill>
                  <a:srgbClr val="FFFFFF"/>
                </a:solidFill>
                <a:latin typeface="Pacifico Regular"/>
                <a:cs typeface="Pacifico Regular"/>
              </a:rPr>
              <a:t>Introduction</a:t>
            </a:r>
            <a:endParaRPr lang="en-US" sz="1600" dirty="0">
              <a:solidFill>
                <a:srgbClr val="FFFFFF"/>
              </a:solidFill>
              <a:latin typeface="Pacifico Regular"/>
              <a:cs typeface="Pacifico Regular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917222"/>
            <a:ext cx="833647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Futura"/>
                <a:cs typeface="Futura"/>
              </a:rPr>
              <a:t>	NUMBER OF SCAM CASES REPORTED</a:t>
            </a:r>
            <a:endParaRPr lang="en-US" sz="3200" dirty="0">
              <a:latin typeface="Futura"/>
              <a:cs typeface="Futura"/>
            </a:endParaRPr>
          </a:p>
        </p:txBody>
      </p:sp>
    </p:spTree>
    <p:extLst>
      <p:ext uri="{BB962C8B-B14F-4D97-AF65-F5344CB8AC3E}">
        <p14:creationId xmlns:p14="http://schemas.microsoft.com/office/powerpoint/2010/main" val="3381305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1576</TotalTime>
  <Words>256</Words>
  <Application>Microsoft Macintosh PowerPoint</Application>
  <PresentationFormat>On-screen Show (4:3)</PresentationFormat>
  <Paragraphs>181</Paragraphs>
  <Slides>42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Tiffany Chong</dc:creator>
  <cp:lastModifiedBy>Tiffany Chong</cp:lastModifiedBy>
  <cp:revision>200</cp:revision>
  <dcterms:created xsi:type="dcterms:W3CDTF">2015-10-26T23:58:28Z</dcterms:created>
  <dcterms:modified xsi:type="dcterms:W3CDTF">2017-02-10T09:31:52Z</dcterms:modified>
</cp:coreProperties>
</file>